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4"/>
  </p:sldMasterIdLst>
  <p:notesMasterIdLst>
    <p:notesMasterId r:id="rId117"/>
  </p:notesMasterIdLst>
  <p:handoutMasterIdLst>
    <p:handoutMasterId r:id="rId118"/>
  </p:handoutMasterIdLst>
  <p:sldIdLst>
    <p:sldId id="710" r:id="rId5"/>
    <p:sldId id="738" r:id="rId6"/>
    <p:sldId id="737" r:id="rId7"/>
    <p:sldId id="741" r:id="rId8"/>
    <p:sldId id="733" r:id="rId9"/>
    <p:sldId id="728" r:id="rId10"/>
    <p:sldId id="756" r:id="rId11"/>
    <p:sldId id="736" r:id="rId12"/>
    <p:sldId id="729" r:id="rId13"/>
    <p:sldId id="757" r:id="rId14"/>
    <p:sldId id="758" r:id="rId15"/>
    <p:sldId id="727" r:id="rId16"/>
    <p:sldId id="801" r:id="rId17"/>
    <p:sldId id="819" r:id="rId18"/>
    <p:sldId id="742" r:id="rId19"/>
    <p:sldId id="743" r:id="rId20"/>
    <p:sldId id="744" r:id="rId21"/>
    <p:sldId id="818" r:id="rId22"/>
    <p:sldId id="745" r:id="rId23"/>
    <p:sldId id="464" r:id="rId24"/>
    <p:sldId id="498" r:id="rId25"/>
    <p:sldId id="499" r:id="rId26"/>
    <p:sldId id="500" r:id="rId27"/>
    <p:sldId id="501" r:id="rId28"/>
    <p:sldId id="746" r:id="rId29"/>
    <p:sldId id="747" r:id="rId30"/>
    <p:sldId id="730" r:id="rId31"/>
    <p:sldId id="748" r:id="rId32"/>
    <p:sldId id="731" r:id="rId33"/>
    <p:sldId id="749" r:id="rId34"/>
    <p:sldId id="750" r:id="rId35"/>
    <p:sldId id="751" r:id="rId36"/>
    <p:sldId id="752" r:id="rId37"/>
    <p:sldId id="797" r:id="rId38"/>
    <p:sldId id="798" r:id="rId39"/>
    <p:sldId id="753" r:id="rId40"/>
    <p:sldId id="754" r:id="rId41"/>
    <p:sldId id="755" r:id="rId42"/>
    <p:sldId id="732" r:id="rId43"/>
    <p:sldId id="802" r:id="rId44"/>
    <p:sldId id="803" r:id="rId45"/>
    <p:sldId id="789" r:id="rId46"/>
    <p:sldId id="804" r:id="rId47"/>
    <p:sldId id="791" r:id="rId48"/>
    <p:sldId id="805" r:id="rId49"/>
    <p:sldId id="806" r:id="rId50"/>
    <p:sldId id="807" r:id="rId51"/>
    <p:sldId id="809" r:id="rId52"/>
    <p:sldId id="810" r:id="rId53"/>
    <p:sldId id="811" r:id="rId54"/>
    <p:sldId id="790" r:id="rId55"/>
    <p:sldId id="812" r:id="rId56"/>
    <p:sldId id="813" r:id="rId57"/>
    <p:sldId id="814" r:id="rId58"/>
    <p:sldId id="817" r:id="rId59"/>
    <p:sldId id="815" r:id="rId60"/>
    <p:sldId id="816" r:id="rId61"/>
    <p:sldId id="761" r:id="rId62"/>
    <p:sldId id="734" r:id="rId63"/>
    <p:sldId id="735" r:id="rId64"/>
    <p:sldId id="820" r:id="rId65"/>
    <p:sldId id="717" r:id="rId66"/>
    <p:sldId id="821" r:id="rId67"/>
    <p:sldId id="700" r:id="rId68"/>
    <p:sldId id="822" r:id="rId69"/>
    <p:sldId id="823" r:id="rId70"/>
    <p:sldId id="824" r:id="rId71"/>
    <p:sldId id="825" r:id="rId72"/>
    <p:sldId id="701" r:id="rId73"/>
    <p:sldId id="718" r:id="rId74"/>
    <p:sldId id="826" r:id="rId75"/>
    <p:sldId id="721" r:id="rId76"/>
    <p:sldId id="722" r:id="rId77"/>
    <p:sldId id="827" r:id="rId78"/>
    <p:sldId id="828" r:id="rId79"/>
    <p:sldId id="726" r:id="rId80"/>
    <p:sldId id="829" r:id="rId81"/>
    <p:sldId id="830" r:id="rId82"/>
    <p:sldId id="831" r:id="rId83"/>
    <p:sldId id="832" r:id="rId84"/>
    <p:sldId id="762" r:id="rId85"/>
    <p:sldId id="833" r:id="rId86"/>
    <p:sldId id="765" r:id="rId87"/>
    <p:sldId id="834" r:id="rId88"/>
    <p:sldId id="835" r:id="rId89"/>
    <p:sldId id="771" r:id="rId90"/>
    <p:sldId id="772" r:id="rId91"/>
    <p:sldId id="782" r:id="rId92"/>
    <p:sldId id="836" r:id="rId93"/>
    <p:sldId id="837" r:id="rId94"/>
    <p:sldId id="763" r:id="rId95"/>
    <p:sldId id="764" r:id="rId96"/>
    <p:sldId id="838" r:id="rId97"/>
    <p:sldId id="740" r:id="rId98"/>
    <p:sldId id="839" r:id="rId99"/>
    <p:sldId id="840" r:id="rId100"/>
    <p:sldId id="841" r:id="rId101"/>
    <p:sldId id="842" r:id="rId102"/>
    <p:sldId id="799" r:id="rId103"/>
    <p:sldId id="843" r:id="rId104"/>
    <p:sldId id="844" r:id="rId105"/>
    <p:sldId id="845" r:id="rId106"/>
    <p:sldId id="846" r:id="rId107"/>
    <p:sldId id="847" r:id="rId108"/>
    <p:sldId id="848" r:id="rId109"/>
    <p:sldId id="849" r:id="rId110"/>
    <p:sldId id="850" r:id="rId111"/>
    <p:sldId id="851" r:id="rId112"/>
    <p:sldId id="852" r:id="rId113"/>
    <p:sldId id="853" r:id="rId114"/>
    <p:sldId id="800" r:id="rId115"/>
    <p:sldId id="759" r:id="rId116"/>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A40601-408D-4D59-A2AA-16EBA2290C61}">
          <p14:sldIdLst>
            <p14:sldId id="710"/>
          </p14:sldIdLst>
        </p14:section>
        <p14:section name="Summary Section" id="{5C2D222B-9251-4A18-8990-074C3C74E199}">
          <p14:sldIdLst>
            <p14:sldId id="738"/>
          </p14:sldIdLst>
        </p14:section>
        <p14:section name="Introduction" id="{1C5AD122-62FC-4782-AD7A-9491049FEBC8}">
          <p14:sldIdLst>
            <p14:sldId id="737"/>
            <p14:sldId id="741"/>
            <p14:sldId id="733"/>
            <p14:sldId id="728"/>
            <p14:sldId id="756"/>
            <p14:sldId id="736"/>
          </p14:sldIdLst>
        </p14:section>
        <p14:section name="RDM: What is it and why is it important?" id="{15072755-6A78-4425-813B-9B011B4C4CA1}">
          <p14:sldIdLst>
            <p14:sldId id="729"/>
            <p14:sldId id="757"/>
            <p14:sldId id="758"/>
            <p14:sldId id="727"/>
            <p14:sldId id="801"/>
            <p14:sldId id="819"/>
          </p14:sldIdLst>
        </p14:section>
        <p14:section name="What is the role of a DMP?" id="{37D57E11-0C21-450B-ADB9-861FB4EDEBC4}">
          <p14:sldIdLst>
            <p14:sldId id="742"/>
            <p14:sldId id="743"/>
            <p14:sldId id="744"/>
            <p14:sldId id="818"/>
            <p14:sldId id="745"/>
            <p14:sldId id="464"/>
            <p14:sldId id="498"/>
            <p14:sldId id="499"/>
            <p14:sldId id="500"/>
            <p14:sldId id="501"/>
            <p14:sldId id="746"/>
            <p14:sldId id="747"/>
          </p14:sldIdLst>
        </p14:section>
        <p14:section name="General information" id="{6B60D86A-4F03-4103-B793-B8C77CE40D89}">
          <p14:sldIdLst>
            <p14:sldId id="730"/>
            <p14:sldId id="748"/>
          </p14:sldIdLst>
        </p14:section>
        <p14:section name="Data description" id="{9AA8053C-DA3E-4DD4-80FA-0C1DC2B66A07}">
          <p14:sldIdLst>
            <p14:sldId id="731"/>
            <p14:sldId id="749"/>
            <p14:sldId id="750"/>
            <p14:sldId id="751"/>
            <p14:sldId id="752"/>
            <p14:sldId id="797"/>
            <p14:sldId id="798"/>
            <p14:sldId id="753"/>
            <p14:sldId id="754"/>
            <p14:sldId id="755"/>
          </p14:sldIdLst>
        </p14:section>
        <p14:section name="Legal and ethical requirements, codes of conduct" id="{C79A8A3C-F698-49CD-B71C-E676419DFDFF}">
          <p14:sldIdLst>
            <p14:sldId id="732"/>
            <p14:sldId id="802"/>
            <p14:sldId id="803"/>
            <p14:sldId id="789"/>
            <p14:sldId id="804"/>
            <p14:sldId id="791"/>
            <p14:sldId id="805"/>
            <p14:sldId id="806"/>
            <p14:sldId id="807"/>
            <p14:sldId id="809"/>
            <p14:sldId id="810"/>
            <p14:sldId id="811"/>
            <p14:sldId id="790"/>
            <p14:sldId id="812"/>
            <p14:sldId id="813"/>
            <p14:sldId id="814"/>
            <p14:sldId id="817"/>
            <p14:sldId id="815"/>
            <p14:sldId id="816"/>
            <p14:sldId id="761"/>
          </p14:sldIdLst>
        </p14:section>
        <p14:section name="Wrap up" id="{0653AB1E-B0D0-4C1C-9F60-8DBA94CD6AC3}">
          <p14:sldIdLst>
            <p14:sldId id="734"/>
            <p14:sldId id="735"/>
          </p14:sldIdLst>
        </p14:section>
        <p14:section name="Default Section" id="{8547B2EA-BF65-4727-8A98-461A5B38AC13}">
          <p14:sldIdLst>
            <p14:sldId id="820"/>
            <p14:sldId id="717"/>
          </p14:sldIdLst>
        </p14:section>
        <p14:section name="Summary Section" id="{84AAD050-3C24-4732-9803-8AB15C59511F}">
          <p14:sldIdLst>
            <p14:sldId id="821"/>
          </p14:sldIdLst>
        </p14:section>
        <p14:section name="Section 1" id="{F8C403E8-A6D1-4998-BD10-634022F65108}">
          <p14:sldIdLst>
            <p14:sldId id="700"/>
            <p14:sldId id="822"/>
            <p14:sldId id="823"/>
            <p14:sldId id="824"/>
            <p14:sldId id="825"/>
            <p14:sldId id="701"/>
          </p14:sldIdLst>
        </p14:section>
        <p14:section name="Section 2" id="{FAA05A4B-29BE-4AA5-9EC4-641A4E7F8D90}">
          <p14:sldIdLst>
            <p14:sldId id="718"/>
            <p14:sldId id="826"/>
            <p14:sldId id="721"/>
            <p14:sldId id="722"/>
            <p14:sldId id="827"/>
            <p14:sldId id="828"/>
            <p14:sldId id="726"/>
          </p14:sldIdLst>
        </p14:section>
        <p14:section name="Section 4" id="{9A09CDAC-B30C-4B71-B3E8-32843C131BD9}">
          <p14:sldIdLst>
            <p14:sldId id="829"/>
            <p14:sldId id="830"/>
            <p14:sldId id="831"/>
            <p14:sldId id="832"/>
            <p14:sldId id="762"/>
            <p14:sldId id="833"/>
            <p14:sldId id="765"/>
            <p14:sldId id="834"/>
            <p14:sldId id="835"/>
            <p14:sldId id="771"/>
            <p14:sldId id="772"/>
            <p14:sldId id="782"/>
            <p14:sldId id="836"/>
          </p14:sldIdLst>
        </p14:section>
        <p14:section name="Section 5" id="{9049D095-2343-4BD1-94DC-51704B8458D7}">
          <p14:sldIdLst>
            <p14:sldId id="837"/>
            <p14:sldId id="763"/>
            <p14:sldId id="764"/>
            <p14:sldId id="838"/>
            <p14:sldId id="740"/>
            <p14:sldId id="839"/>
            <p14:sldId id="840"/>
          </p14:sldIdLst>
        </p14:section>
        <p14:section name="Section 6" id="{1DC3C6C4-69AD-40E0-975D-5BAA0181A6B7}">
          <p14:sldIdLst>
            <p14:sldId id="841"/>
            <p14:sldId id="842"/>
            <p14:sldId id="799"/>
          </p14:sldIdLst>
        </p14:section>
        <p14:section name="Section 7" id="{7C4F17A5-BBB0-4E86-B5EF-FFF6E27E7430}">
          <p14:sldIdLst>
            <p14:sldId id="843"/>
            <p14:sldId id="844"/>
            <p14:sldId id="845"/>
            <p14:sldId id="846"/>
            <p14:sldId id="847"/>
            <p14:sldId id="848"/>
            <p14:sldId id="849"/>
            <p14:sldId id="850"/>
            <p14:sldId id="851"/>
            <p14:sldId id="852"/>
            <p14:sldId id="853"/>
            <p14:sldId id="800"/>
            <p14:sldId id="75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BEBEF05-B2D3-47B2-9E27-61AD2477CBAF}">
  <a:tblStyle styleId="{7BEBEF05-B2D3-47B2-9E27-61AD2477CBAF}" styleName="VU table">
    <a:wholeTbl>
      <a:tcTxStyle>
        <a:fontRef idx="minor">
          <a:prstClr val="black"/>
        </a:fontRef>
        <a:schemeClr val="dk1"/>
      </a:tcTxStyle>
      <a:tcStyle>
        <a:tcBdr>
          <a:left>
            <a:ln w="0">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rgbClr val="FAF7F5"/>
          </a:solidFill>
        </a:fill>
      </a:tcStyle>
    </a:wholeTbl>
    <a:band1H>
      <a:tcStyle>
        <a:tcBdr/>
        <a:fill>
          <a:solidFill>
            <a:srgbClr val="FAF7F5"/>
          </a:solidFill>
        </a:fill>
      </a:tcStyle>
    </a:band1H>
    <a:band2H>
      <a:tcStyle>
        <a:tcBdr/>
        <a:fill>
          <a:solidFill>
            <a:srgbClr val="D8D3D0"/>
          </a:solidFill>
        </a:fill>
      </a:tcStyle>
    </a:band2H>
    <a:band1V>
      <a:tcStyle>
        <a:tcBdr/>
        <a:fill>
          <a:solidFill>
            <a:srgbClr val="FAF7F5"/>
          </a:solidFill>
        </a:fill>
      </a:tcStyle>
    </a:band1V>
    <a:band2V>
      <a:tcStyle>
        <a:tcBdr/>
        <a:fill>
          <a:solidFill>
            <a:srgbClr val="D8D3D0"/>
          </a:solidFill>
        </a:fill>
      </a:tcStyle>
    </a:band2V>
    <a:lastCol>
      <a:tcTxStyle b="on">
        <a:fontRef idx="minor">
          <a:prstClr val="white"/>
        </a:fontRef>
        <a:schemeClr val="lt2"/>
      </a:tcTxStyle>
      <a:tcStyle>
        <a:tcBdr/>
        <a:fill>
          <a:solidFill>
            <a:srgbClr val="D8D3D0"/>
          </a:solidFill>
        </a:fill>
      </a:tcStyle>
    </a:lastCol>
    <a:firstCol>
      <a:tcTxStyle b="on">
        <a:fontRef idx="minor">
          <a:prstClr val="white"/>
        </a:fontRef>
        <a:schemeClr val="lt2"/>
      </a:tcTxStyle>
      <a:tcStyle>
        <a:tcBdr/>
        <a:fill>
          <a:solidFill>
            <a:srgbClr val="D8D3D0"/>
          </a:solidFill>
        </a:fill>
      </a:tcStyle>
    </a:firstCol>
    <a:lastRow>
      <a:tcTxStyle b="on">
        <a:fontRef idx="minor">
          <a:prstClr val="white"/>
        </a:fontRef>
        <a:srgbClr val="FFFFFF"/>
      </a:tcTxStyle>
      <a:tcStyle>
        <a:tcBdr>
          <a:top>
            <a:ln w="0" cmpd="sng">
              <a:solidFill>
                <a:srgbClr val="8E4DA4"/>
              </a:solidFill>
            </a:ln>
          </a:top>
          <a:bottom>
            <a:ln w="0" cmpd="sng">
              <a:solidFill>
                <a:srgbClr val="0077B3"/>
              </a:solidFill>
            </a:ln>
          </a:bottom>
        </a:tcBdr>
        <a:fill>
          <a:solidFill>
            <a:srgbClr val="0077B3"/>
          </a:solidFill>
        </a:fill>
      </a:tcStyle>
    </a:lastRow>
    <a:firstRow>
      <a:tcTxStyle b="on">
        <a:fontRef idx="minor">
          <a:prstClr val="white"/>
        </a:fontRef>
        <a:srgbClr val="FFFFFF"/>
      </a:tcTxStyle>
      <a:tcStyle>
        <a:tcBdr>
          <a:bottom>
            <a:ln w="0" cmpd="sng">
              <a:solidFill>
                <a:srgbClr val="8E4DA4"/>
              </a:solidFill>
            </a:ln>
          </a:bottom>
        </a:tcBdr>
        <a:fill>
          <a:solidFill>
            <a:srgbClr val="0077B3"/>
          </a:solidFill>
        </a:fill>
      </a:tcStyle>
    </a:firstRow>
  </a:tblStyle>
  <a:tblStyle styleId="{5C22544A-7EE6-4342-B048-85BDC9FD1C3A}" styleName="VU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8BDEFA-A554-1E40-8D25-315BBC61C422}"/>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04D59F-C98A-AC42-935D-C321305918E2}"/>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0C0FAEF-3B2E-B84E-9D41-03FAF4D9BA9D}" type="datetimeFigureOut">
              <a:rPr lang="nl-NL" smtClean="0"/>
              <a:t>21-6-2023</a:t>
            </a:fld>
            <a:endParaRPr lang="nl-NL"/>
          </a:p>
        </p:txBody>
      </p:sp>
      <p:sp>
        <p:nvSpPr>
          <p:cNvPr id="4" name="Tijdelijke aanduiding voor voettekst 3">
            <a:extLst>
              <a:ext uri="{FF2B5EF4-FFF2-40B4-BE49-F238E27FC236}">
                <a16:creationId xmlns:a16="http://schemas.microsoft.com/office/drawing/2014/main" id="{23EFB91D-3B19-9044-ADCB-04346E47C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5D35D1-2FD5-8045-8868-EED3B5234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0B5BA-55A1-AE4F-80AA-7E4A4229FF99}" type="slidenum">
              <a:rPr lang="nl-NL" smtClean="0"/>
              <a:t>‹#›</a:t>
            </a:fld>
            <a:endParaRPr lang="nl-NL"/>
          </a:p>
        </p:txBody>
      </p:sp>
    </p:spTree>
    <p:extLst>
      <p:ext uri="{BB962C8B-B14F-4D97-AF65-F5344CB8AC3E}">
        <p14:creationId xmlns:p14="http://schemas.microsoft.com/office/powerpoint/2010/main" val="2467486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12399FF-BCBA-A949-B505-2F356A9AA32F}" type="datetimeFigureOut">
              <a:rPr lang="nl-NL" smtClean="0"/>
              <a:t>21-6-2023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BE6A-1E29-8C4E-B011-77BCFA8447CC}" type="slidenum">
              <a:rPr lang="nl-NL" smtClean="0"/>
              <a:t>‹#›</a:t>
            </a:fld>
            <a:endParaRPr lang="nl-NL"/>
          </a:p>
        </p:txBody>
      </p:sp>
    </p:spTree>
    <p:extLst>
      <p:ext uri="{BB962C8B-B14F-4D97-AF65-F5344CB8AC3E}">
        <p14:creationId xmlns:p14="http://schemas.microsoft.com/office/powerpoint/2010/main" val="20008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a:t>
            </a:fld>
            <a:endParaRPr lang="nl-NL"/>
          </a:p>
        </p:txBody>
      </p:sp>
    </p:spTree>
    <p:extLst>
      <p:ext uri="{BB962C8B-B14F-4D97-AF65-F5344CB8AC3E}">
        <p14:creationId xmlns:p14="http://schemas.microsoft.com/office/powerpoint/2010/main" val="170982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FGB-Beta and/or courses in which no personal data are involved.</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26</a:t>
            </a:fld>
            <a:endParaRPr lang="nl-NL"/>
          </a:p>
        </p:txBody>
      </p:sp>
    </p:spTree>
    <p:extLst>
      <p:ext uri="{BB962C8B-B14F-4D97-AF65-F5344CB8AC3E}">
        <p14:creationId xmlns:p14="http://schemas.microsoft.com/office/powerpoint/2010/main" val="309493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version with GDPR</a:t>
            </a:r>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32</a:t>
            </a:fld>
            <a:endParaRPr lang="nl-NL"/>
          </a:p>
        </p:txBody>
      </p:sp>
    </p:spTree>
    <p:extLst>
      <p:ext uri="{BB962C8B-B14F-4D97-AF65-F5344CB8AC3E}">
        <p14:creationId xmlns:p14="http://schemas.microsoft.com/office/powerpoint/2010/main" val="363685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version with GDPR</a:t>
            </a:r>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33</a:t>
            </a:fld>
            <a:endParaRPr lang="nl-NL"/>
          </a:p>
        </p:txBody>
      </p:sp>
    </p:spTree>
    <p:extLst>
      <p:ext uri="{BB962C8B-B14F-4D97-AF65-F5344CB8AC3E}">
        <p14:creationId xmlns:p14="http://schemas.microsoft.com/office/powerpoint/2010/main" val="394907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version without GDPR</a:t>
            </a:r>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34</a:t>
            </a:fld>
            <a:endParaRPr lang="nl-NL"/>
          </a:p>
        </p:txBody>
      </p:sp>
    </p:spTree>
    <p:extLst>
      <p:ext uri="{BB962C8B-B14F-4D97-AF65-F5344CB8AC3E}">
        <p14:creationId xmlns:p14="http://schemas.microsoft.com/office/powerpoint/2010/main" val="7621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version without GDPR</a:t>
            </a:r>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35</a:t>
            </a:fld>
            <a:endParaRPr lang="nl-NL"/>
          </a:p>
        </p:txBody>
      </p:sp>
    </p:spTree>
    <p:extLst>
      <p:ext uri="{BB962C8B-B14F-4D97-AF65-F5344CB8AC3E}">
        <p14:creationId xmlns:p14="http://schemas.microsoft.com/office/powerpoint/2010/main" val="414501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version with GDPR</a:t>
            </a:r>
            <a:endParaRPr lang="nl-NL"/>
          </a:p>
          <a:p>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42</a:t>
            </a:fld>
            <a:endParaRPr lang="nl-NL"/>
          </a:p>
        </p:txBody>
      </p:sp>
    </p:spTree>
    <p:extLst>
      <p:ext uri="{BB962C8B-B14F-4D97-AF65-F5344CB8AC3E}">
        <p14:creationId xmlns:p14="http://schemas.microsoft.com/office/powerpoint/2010/main" val="27663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version with GDPR</a:t>
            </a:r>
            <a:endParaRPr lang="nl-NL"/>
          </a:p>
          <a:p>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44</a:t>
            </a:fld>
            <a:endParaRPr lang="nl-NL"/>
          </a:p>
        </p:txBody>
      </p:sp>
    </p:spTree>
    <p:extLst>
      <p:ext uri="{BB962C8B-B14F-4D97-AF65-F5344CB8AC3E}">
        <p14:creationId xmlns:p14="http://schemas.microsoft.com/office/powerpoint/2010/main" val="218717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version with GDPR</a:t>
            </a:r>
            <a:endParaRPr lang="nl-NL"/>
          </a:p>
          <a:p>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51</a:t>
            </a:fld>
            <a:endParaRPr lang="nl-NL"/>
          </a:p>
        </p:txBody>
      </p:sp>
    </p:spTree>
    <p:extLst>
      <p:ext uri="{BB962C8B-B14F-4D97-AF65-F5344CB8AC3E}">
        <p14:creationId xmlns:p14="http://schemas.microsoft.com/office/powerpoint/2010/main" val="54019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61</a:t>
            </a:fld>
            <a:endParaRPr lang="nl-NL"/>
          </a:p>
        </p:txBody>
      </p:sp>
    </p:spTree>
    <p:extLst>
      <p:ext uri="{BB962C8B-B14F-4D97-AF65-F5344CB8AC3E}">
        <p14:creationId xmlns:p14="http://schemas.microsoft.com/office/powerpoint/2010/main" val="170982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62</a:t>
            </a:fld>
            <a:endParaRPr lang="nl-NL"/>
          </a:p>
        </p:txBody>
      </p:sp>
    </p:spTree>
    <p:extLst>
      <p:ext uri="{BB962C8B-B14F-4D97-AF65-F5344CB8AC3E}">
        <p14:creationId xmlns:p14="http://schemas.microsoft.com/office/powerpoint/2010/main" val="159684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version with GDPR</a:t>
            </a:r>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6</a:t>
            </a:fld>
            <a:endParaRPr lang="nl-NL"/>
          </a:p>
        </p:txBody>
      </p:sp>
    </p:spTree>
    <p:extLst>
      <p:ext uri="{BB962C8B-B14F-4D97-AF65-F5344CB8AC3E}">
        <p14:creationId xmlns:p14="http://schemas.microsoft.com/office/powerpoint/2010/main" val="249801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version with GDPR</a:t>
            </a:r>
            <a:endParaRPr lang="nl-NL"/>
          </a:p>
          <a:p>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66</a:t>
            </a:fld>
            <a:endParaRPr lang="nl-NL"/>
          </a:p>
        </p:txBody>
      </p:sp>
    </p:spTree>
    <p:extLst>
      <p:ext uri="{BB962C8B-B14F-4D97-AF65-F5344CB8AC3E}">
        <p14:creationId xmlns:p14="http://schemas.microsoft.com/office/powerpoint/2010/main" val="54019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F: </a:t>
            </a:r>
            <a:r>
              <a:rPr lang="en-US" dirty="0" err="1">
                <a:ea typeface="ＭＳ Ｐゴシック"/>
                <a:cs typeface="Calibri"/>
              </a:rPr>
              <a:t>Persistant</a:t>
            </a:r>
            <a:r>
              <a:rPr lang="en-US" dirty="0">
                <a:ea typeface="ＭＳ Ｐゴシック"/>
                <a:cs typeface="Calibri"/>
              </a:rPr>
              <a:t> Identifiers, detailed metadata, LCSH/ controlled vocabulary </a:t>
            </a:r>
          </a:p>
          <a:p>
            <a:r>
              <a:rPr lang="en-US" dirty="0">
                <a:ea typeface="ＭＳ Ｐゴシック"/>
                <a:cs typeface="Calibri"/>
              </a:rPr>
              <a:t>A: Consent forms and risk management, linked data</a:t>
            </a:r>
          </a:p>
          <a:p>
            <a:r>
              <a:rPr lang="en-US" dirty="0">
                <a:ea typeface="ＭＳ Ｐゴシック"/>
                <a:cs typeface="Calibri"/>
              </a:rPr>
              <a:t>I: Open Formats, metadata standards, </a:t>
            </a:r>
          </a:p>
          <a:p>
            <a:r>
              <a:rPr lang="en-US" dirty="0">
                <a:ea typeface="ＭＳ Ｐゴシック"/>
                <a:cs typeface="Calibri"/>
              </a:rPr>
              <a:t>R: Appropriate licensing (Copyright </a:t>
            </a:r>
            <a:r>
              <a:rPr lang="en-US" dirty="0" err="1">
                <a:ea typeface="ＭＳ Ｐゴシック"/>
                <a:cs typeface="Calibri"/>
              </a:rPr>
              <a:t>etc</a:t>
            </a:r>
            <a:r>
              <a:rPr lang="en-US" dirty="0">
                <a:ea typeface="ＭＳ Ｐゴシック"/>
                <a:cs typeface="Calibri"/>
              </a:rPr>
              <a:t>)</a:t>
            </a:r>
            <a:endParaRPr lang="en-US" dirty="0">
              <a:cs typeface="Calibri"/>
            </a:endParaRPr>
          </a:p>
        </p:txBody>
      </p:sp>
      <p:sp>
        <p:nvSpPr>
          <p:cNvPr id="4" name="Slide Number Placeholder 3"/>
          <p:cNvSpPr>
            <a:spLocks noGrp="1"/>
          </p:cNvSpPr>
          <p:nvPr>
            <p:ph type="sldNum" sz="quarter" idx="5"/>
          </p:nvPr>
        </p:nvSpPr>
        <p:spPr/>
        <p:txBody>
          <a:bodyPr/>
          <a:lstStyle/>
          <a:p>
            <a:fld id="{E4074B61-66BF-48FA-BB78-F79AE791C4D7}" type="slidenum">
              <a:rPr lang="nl-NL" smtClean="0"/>
              <a:pPr/>
              <a:t>84</a:t>
            </a:fld>
            <a:endParaRPr lang="nl-NL"/>
          </a:p>
        </p:txBody>
      </p:sp>
    </p:spTree>
    <p:extLst>
      <p:ext uri="{BB962C8B-B14F-4D97-AF65-F5344CB8AC3E}">
        <p14:creationId xmlns:p14="http://schemas.microsoft.com/office/powerpoint/2010/main" val="233920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version with personal data</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110</a:t>
            </a:fld>
            <a:endParaRPr lang="nl-NL"/>
          </a:p>
        </p:txBody>
      </p:sp>
    </p:spTree>
    <p:extLst>
      <p:ext uri="{BB962C8B-B14F-4D97-AF65-F5344CB8AC3E}">
        <p14:creationId xmlns:p14="http://schemas.microsoft.com/office/powerpoint/2010/main" val="1781075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version without personal data</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111</a:t>
            </a:fld>
            <a:endParaRPr lang="nl-NL"/>
          </a:p>
        </p:txBody>
      </p:sp>
    </p:spTree>
    <p:extLst>
      <p:ext uri="{BB962C8B-B14F-4D97-AF65-F5344CB8AC3E}">
        <p14:creationId xmlns:p14="http://schemas.microsoft.com/office/powerpoint/2010/main" val="246674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version without GDPR</a:t>
            </a:r>
            <a:endParaRPr lang="nl-NL"/>
          </a:p>
        </p:txBody>
      </p:sp>
      <p:sp>
        <p:nvSpPr>
          <p:cNvPr id="4" name="Slide Number Placeholder 3"/>
          <p:cNvSpPr>
            <a:spLocks noGrp="1"/>
          </p:cNvSpPr>
          <p:nvPr>
            <p:ph type="sldNum" sz="quarter" idx="5"/>
          </p:nvPr>
        </p:nvSpPr>
        <p:spPr/>
        <p:txBody>
          <a:bodyPr/>
          <a:lstStyle/>
          <a:p>
            <a:fld id="{370DBE6A-1E29-8C4E-B011-77BCFA8447CC}" type="slidenum">
              <a:rPr lang="nl-NL" smtClean="0"/>
              <a:t>7</a:t>
            </a:fld>
            <a:endParaRPr lang="nl-NL"/>
          </a:p>
        </p:txBody>
      </p:sp>
    </p:spTree>
    <p:extLst>
      <p:ext uri="{BB962C8B-B14F-4D97-AF65-F5344CB8AC3E}">
        <p14:creationId xmlns:p14="http://schemas.microsoft.com/office/powerpoint/2010/main" val="295295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FSW</a:t>
            </a:r>
          </a:p>
          <a:p>
            <a:r>
              <a:rPr lang="en-US" dirty="0"/>
              <a:t>http://journals.plos.org/plosbiology/article?id=10.1371/journal.pbio.2003489 </a:t>
            </a:r>
          </a:p>
          <a:p>
            <a:r>
              <a:rPr lang="en-US" dirty="0"/>
              <a:t>An example of how data is linked to a publication</a:t>
            </a:r>
          </a:p>
          <a:p>
            <a:r>
              <a:rPr lang="en-US" dirty="0"/>
              <a:t>If you go to the article you</a:t>
            </a:r>
            <a:r>
              <a:rPr lang="en-US" baseline="0" dirty="0"/>
              <a:t> get to a download page and from this page to all the data that underlies this publication</a:t>
            </a:r>
            <a:endParaRPr lang="en-US" dirty="0"/>
          </a:p>
        </p:txBody>
      </p:sp>
      <p:sp>
        <p:nvSpPr>
          <p:cNvPr id="4" name="Slide Number Placeholder 3"/>
          <p:cNvSpPr>
            <a:spLocks noGrp="1"/>
          </p:cNvSpPr>
          <p:nvPr>
            <p:ph type="sldNum" sz="quarter" idx="10"/>
          </p:nvPr>
        </p:nvSpPr>
        <p:spPr/>
        <p:txBody>
          <a:bodyPr/>
          <a:lstStyle/>
          <a:p>
            <a:fld id="{36295E7D-ED07-4155-AF29-61868FC81B66}" type="slidenum">
              <a:rPr lang="en-US" smtClean="0"/>
              <a:t>20</a:t>
            </a:fld>
            <a:endParaRPr lang="en-US"/>
          </a:p>
        </p:txBody>
      </p:sp>
    </p:spTree>
    <p:extLst>
      <p:ext uri="{BB962C8B-B14F-4D97-AF65-F5344CB8AC3E}">
        <p14:creationId xmlns:p14="http://schemas.microsoft.com/office/powerpoint/2010/main" val="145989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FSW</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21</a:t>
            </a:fld>
            <a:endParaRPr lang="nl-NL"/>
          </a:p>
        </p:txBody>
      </p:sp>
    </p:spTree>
    <p:extLst>
      <p:ext uri="{BB962C8B-B14F-4D97-AF65-F5344CB8AC3E}">
        <p14:creationId xmlns:p14="http://schemas.microsoft.com/office/powerpoint/2010/main" val="49882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FSW</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22</a:t>
            </a:fld>
            <a:endParaRPr lang="nl-NL"/>
          </a:p>
        </p:txBody>
      </p:sp>
    </p:spTree>
    <p:extLst>
      <p:ext uri="{BB962C8B-B14F-4D97-AF65-F5344CB8AC3E}">
        <p14:creationId xmlns:p14="http://schemas.microsoft.com/office/powerpoint/2010/main" val="269521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FSW</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23</a:t>
            </a:fld>
            <a:endParaRPr lang="nl-NL"/>
          </a:p>
        </p:txBody>
      </p:sp>
    </p:spTree>
    <p:extLst>
      <p:ext uri="{BB962C8B-B14F-4D97-AF65-F5344CB8AC3E}">
        <p14:creationId xmlns:p14="http://schemas.microsoft.com/office/powerpoint/2010/main" val="389089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FSW</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24</a:t>
            </a:fld>
            <a:endParaRPr lang="nl-NL"/>
          </a:p>
        </p:txBody>
      </p:sp>
    </p:spTree>
    <p:extLst>
      <p:ext uri="{BB962C8B-B14F-4D97-AF65-F5344CB8AC3E}">
        <p14:creationId xmlns:p14="http://schemas.microsoft.com/office/powerpoint/2010/main" val="404856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FGB-Beta and/or courses in which no personal data are involved</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25</a:t>
            </a:fld>
            <a:endParaRPr lang="nl-NL"/>
          </a:p>
        </p:txBody>
      </p:sp>
    </p:spTree>
    <p:extLst>
      <p:ext uri="{BB962C8B-B14F-4D97-AF65-F5344CB8AC3E}">
        <p14:creationId xmlns:p14="http://schemas.microsoft.com/office/powerpoint/2010/main" val="3948417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900113" y="2136775"/>
            <a:ext cx="5196681" cy="3819525"/>
          </a:xfrm>
          <a:prstGeom prst="rect">
            <a:avLst/>
          </a:prstGeom>
        </p:spPr>
        <p:txBody>
          <a:bodyPr>
            <a:noAutofit/>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a:t>Tekststijl van het model bewerken</a:t>
            </a:r>
          </a:p>
          <a:p>
            <a:pPr lvl="1"/>
            <a:r>
              <a:rPr lang="nl-NL"/>
              <a:t>Tweede niveau</a:t>
            </a:r>
          </a:p>
          <a:p>
            <a:pPr lvl="2"/>
            <a:r>
              <a:rPr lang="nl-NL"/>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en-US"/>
              <a:t>Click icon to add picture</a:t>
            </a:r>
            <a:endParaRPr lang="nl-NL"/>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spTree>
    <p:extLst>
      <p:ext uri="{BB962C8B-B14F-4D97-AF65-F5344CB8AC3E}">
        <p14:creationId xmlns:p14="http://schemas.microsoft.com/office/powerpoint/2010/main" val="1718854053"/>
      </p:ext>
    </p:extLst>
  </p:cSld>
  <p:clrMapOvr>
    <a:masterClrMapping/>
  </p:clrMapOvr>
  <p:extLst>
    <p:ext uri="{DCECCB84-F9BA-43D5-87BE-67443E8EF086}">
      <p15:sldGuideLst xmlns:p15="http://schemas.microsoft.com/office/powerpoint/2012/main">
        <p15:guide id="4" pos="7402">
          <p15:clr>
            <a:srgbClr val="FBAE40"/>
          </p15:clr>
        </p15:guide>
        <p15:guide id="9" pos="567" userDrawn="1">
          <p15:clr>
            <a:srgbClr val="FBAE40"/>
          </p15:clr>
        </p15:guide>
        <p15:guide id="10" orient="horz" pos="1346" userDrawn="1">
          <p15:clr>
            <a:srgbClr val="FBAE40"/>
          </p15:clr>
        </p15:guide>
        <p15:guide id="11" pos="3984" userDrawn="1">
          <p15:clr>
            <a:srgbClr val="FBAE40"/>
          </p15:clr>
        </p15:guide>
        <p15:guide id="12" pos="3700" userDrawn="1">
          <p15:clr>
            <a:srgbClr val="FBAE40"/>
          </p15:clr>
        </p15:guide>
        <p15:guide id="13" pos="7111" userDrawn="1">
          <p15:clr>
            <a:srgbClr val="FBAE40"/>
          </p15:clr>
        </p15:guide>
        <p15:guide id="14" pos="2309" userDrawn="1">
          <p15:clr>
            <a:srgbClr val="FBAE40"/>
          </p15:clr>
        </p15:guide>
        <p15:guide id="15" pos="21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4" y="0"/>
            <a:ext cx="12193588" cy="6858000"/>
          </a:xfrm>
          <a:prstGeom prst="rect">
            <a:avLst/>
          </a:prstGeom>
          <a:solidFill>
            <a:srgbClr val="0077B3"/>
          </a:solidFill>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80400" y="4749456"/>
            <a:ext cx="3463925" cy="1657694"/>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2400">
                <a:solidFill>
                  <a:srgbClr val="005CA9"/>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094667516"/>
      </p:ext>
    </p:extLst>
  </p:cSld>
  <p:clrMapOvr>
    <a:masterClrMapping/>
  </p:clrMapOvr>
  <p:extLst>
    <p:ext uri="{DCECCB84-F9BA-43D5-87BE-67443E8EF086}">
      <p15:sldGuideLst xmlns:p15="http://schemas.microsoft.com/office/powerpoint/2012/main">
        <p15:guide id="1" pos="3840" userDrawn="1">
          <p15:clr>
            <a:srgbClr val="FBAE40"/>
          </p15:clr>
        </p15:guide>
        <p15:guide id="2" pos="2466" userDrawn="1">
          <p15:clr>
            <a:srgbClr val="FBAE40"/>
          </p15:clr>
        </p15:guide>
        <p15:guide id="3" pos="2750" userDrawn="1">
          <p15:clr>
            <a:srgbClr val="FBAE40"/>
          </p15:clr>
        </p15:guide>
        <p15:guide id="4" pos="4934" userDrawn="1">
          <p15:clr>
            <a:srgbClr val="FBAE40"/>
          </p15:clr>
        </p15:guide>
        <p15:guide id="5" pos="52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1924"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800" y="442800"/>
            <a:ext cx="11307988" cy="5972400"/>
          </a:xfrm>
          <a:prstGeom prst="rect">
            <a:avLst/>
          </a:prstGeom>
        </p:spPr>
        <p:txBody>
          <a:bodyPr anchor="ctr" anchorCtr="0">
            <a:normAutofit/>
          </a:bodyPr>
          <a:lstStyle>
            <a:lvl1pPr algn="ctr">
              <a:lnSpc>
                <a:spcPct val="100000"/>
              </a:lnSpc>
              <a:defRPr sz="4000">
                <a:ln>
                  <a:noFill/>
                </a:ln>
                <a:solidFill>
                  <a:schemeClr val="bg2"/>
                </a:solidFill>
              </a:defRPr>
            </a:lvl1pPr>
          </a:lstStyle>
          <a:p>
            <a:pPr lvl="0"/>
            <a:r>
              <a:rPr lang="en-US"/>
              <a:t>Click to edit Master text styles</a:t>
            </a:r>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1690719335"/>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3588"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850" y="450850"/>
            <a:ext cx="3463925" cy="25888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358775" indent="-158750">
              <a:tabLst/>
              <a:defRPr/>
            </a:lvl5pPr>
          </a:lstStyle>
          <a:p>
            <a:r>
              <a:rPr lang="nl-NL"/>
              <a:t>Tekststijl van het model bewerken</a:t>
            </a:r>
          </a:p>
          <a:p>
            <a:pPr lvl="1"/>
            <a:r>
              <a:rPr lang="nl-NL"/>
              <a:t>Tweede niveau</a:t>
            </a:r>
          </a:p>
          <a:p>
            <a:pPr lvl="2"/>
            <a:r>
              <a:rPr lang="nl-NL"/>
              <a:t>Derde niveau</a:t>
            </a:r>
          </a:p>
          <a:p>
            <a:pPr lvl="3"/>
            <a:r>
              <a:rPr lang="nl-NL"/>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625" y="450850"/>
            <a:ext cx="3463925" cy="2770645"/>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358775" indent="-158750">
              <a:tabLst/>
              <a:defRPr/>
            </a:lvl5pPr>
          </a:lstStyle>
          <a:p>
            <a:r>
              <a:rPr lang="nl-NL"/>
              <a:t>Tekststijl van het model bewerken</a:t>
            </a:r>
          </a:p>
          <a:p>
            <a:pPr lvl="1"/>
            <a:r>
              <a:rPr lang="nl-NL"/>
              <a:t>Tweede niveau</a:t>
            </a:r>
          </a:p>
          <a:p>
            <a:pPr lvl="2"/>
            <a:r>
              <a:rPr lang="nl-NL"/>
              <a:t>Derde niveau</a:t>
            </a:r>
          </a:p>
          <a:p>
            <a:pPr lvl="3"/>
            <a:r>
              <a:rPr lang="nl-NL"/>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933084723"/>
      </p:ext>
    </p:extLst>
  </p:cSld>
  <p:clrMapOvr>
    <a:masterClrMapping/>
  </p:clrMapOvr>
  <p:extLst>
    <p:ext uri="{DCECCB84-F9BA-43D5-87BE-67443E8EF086}">
      <p15:sldGuideLst xmlns:p15="http://schemas.microsoft.com/office/powerpoint/2012/main">
        <p15:guide id="5" pos="1232" userDrawn="1">
          <p15:clr>
            <a:srgbClr val="FBAE40"/>
          </p15:clr>
        </p15:guide>
        <p15:guide id="6" pos="1516" userDrawn="1">
          <p15:clr>
            <a:srgbClr val="FBAE40"/>
          </p15:clr>
        </p15:guide>
        <p15:guide id="7" pos="2466" userDrawn="1">
          <p15:clr>
            <a:srgbClr val="FBAE40"/>
          </p15:clr>
        </p15:guide>
        <p15:guide id="8" pos="2750" userDrawn="1">
          <p15:clr>
            <a:srgbClr val="FBAE40"/>
          </p15:clr>
        </p15:guide>
        <p15:guide id="9" pos="3698" userDrawn="1">
          <p15:clr>
            <a:srgbClr val="FBAE40"/>
          </p15:clr>
        </p15:guide>
        <p15:guide id="10" pos="3982" userDrawn="1">
          <p15:clr>
            <a:srgbClr val="FBAE40"/>
          </p15:clr>
        </p15:guide>
        <p15:guide id="11" pos="6164" userDrawn="1">
          <p15:clr>
            <a:srgbClr val="FBAE40"/>
          </p15:clr>
        </p15:guide>
        <p15:guide id="12" pos="6448" userDrawn="1">
          <p15:clr>
            <a:srgbClr val="FBAE40"/>
          </p15:clr>
        </p15:guide>
        <p15:guide id="13" pos="4930" userDrawn="1">
          <p15:clr>
            <a:srgbClr val="FBAE40"/>
          </p15:clr>
        </p15:guide>
        <p15:guide id="14" pos="52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848" y="450000"/>
            <a:ext cx="472634" cy="782467"/>
          </a:xfrm>
        </p:spPr>
        <p:txBody>
          <a:bodyPr anchor="t" anchorCtr="0"/>
          <a:lstStyle>
            <a:lvl1pPr>
              <a:lnSpc>
                <a:spcPct val="90000"/>
              </a:lnSpc>
              <a:defRPr/>
            </a:lvl1pPr>
          </a:lstStyle>
          <a:p>
            <a:r>
              <a:rPr lang="en-US"/>
              <a:t>Click to edit Master title style</a:t>
            </a:r>
            <a:endParaRPr lang="nl-NL"/>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9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8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37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26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a:t>
            </a:fld>
            <a:r>
              <a:rPr lang="nl-NL"/>
              <a:t> </a:t>
            </a:r>
          </a:p>
        </p:txBody>
      </p:sp>
    </p:spTree>
    <p:extLst>
      <p:ext uri="{BB962C8B-B14F-4D97-AF65-F5344CB8AC3E}">
        <p14:creationId xmlns:p14="http://schemas.microsoft.com/office/powerpoint/2010/main" val="1792855591"/>
      </p:ext>
    </p:extLst>
  </p:cSld>
  <p:clrMapOvr>
    <a:masterClrMapping/>
  </p:clrMapOvr>
  <p:extLst>
    <p:ext uri="{DCECCB84-F9BA-43D5-87BE-67443E8EF086}">
      <p15:sldGuideLst xmlns:p15="http://schemas.microsoft.com/office/powerpoint/2012/main">
        <p15:guide id="2" pos="2432" userDrawn="1">
          <p15:clr>
            <a:srgbClr val="FBAE40"/>
          </p15:clr>
        </p15:guide>
        <p15:guide id="3" pos="2714" userDrawn="1">
          <p15:clr>
            <a:srgbClr val="FBAE40"/>
          </p15:clr>
        </p15:guide>
        <p15:guide id="4" pos="4090" userDrawn="1">
          <p15:clr>
            <a:srgbClr val="FBAE40"/>
          </p15:clr>
        </p15:guide>
        <p15:guide id="5" pos="4370" userDrawn="1">
          <p15:clr>
            <a:srgbClr val="FBAE40"/>
          </p15:clr>
        </p15:guide>
        <p15:guide id="6" pos="5742" userDrawn="1">
          <p15:clr>
            <a:srgbClr val="FBAE40"/>
          </p15:clr>
        </p15:guide>
        <p15:guide id="7" pos="6026" userDrawn="1">
          <p15:clr>
            <a:srgbClr val="FBAE40"/>
          </p15:clr>
        </p15:guide>
        <p15:guide id="9" pos="10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850" y="451166"/>
            <a:ext cx="3653633" cy="782467"/>
          </a:xfrm>
        </p:spPr>
        <p:txBody>
          <a:bodyPr/>
          <a:lstStyle>
            <a:lvl1pPr>
              <a:lnSpc>
                <a:spcPct val="90000"/>
              </a:lnSpc>
              <a:defRPr/>
            </a:lvl1pPr>
          </a:lstStyle>
          <a:p>
            <a:r>
              <a:rPr lang="en-US"/>
              <a:t>Click to edit Master title style</a:t>
            </a:r>
            <a:endParaRPr lang="nl-NL"/>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282" y="1685925"/>
            <a:ext cx="10238806" cy="4270374"/>
          </a:xfrm>
          <a:prstGeom prst="rect">
            <a:avLst/>
          </a:prstGeom>
        </p:spPr>
        <p:txBody>
          <a:bodyPr/>
          <a:lstStyle/>
          <a:p>
            <a:r>
              <a:rPr lang="en-US"/>
              <a:t>Click icon to add table</a:t>
            </a:r>
            <a:endParaRPr lang="nl-NL"/>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Research Institute name</a:t>
            </a:r>
            <a:endParaRPr lang="nl-NL"/>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a:t>
            </a:fld>
            <a:r>
              <a:rPr lang="nl-NL"/>
              <a:t> </a:t>
            </a:r>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37234024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559128"/>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 Pro Medium" pitchFamily="2" charset="0"/>
              </a:defRPr>
            </a:lvl1pPr>
            <a:lvl2pPr>
              <a:lnSpc>
                <a:spcPct val="90000"/>
              </a:lnSpc>
              <a:defRPr sz="2400">
                <a:solidFill>
                  <a:schemeClr val="bg2"/>
                </a:solidFill>
                <a:latin typeface="DINPro" pitchFamily="2" charset="0"/>
              </a:defRPr>
            </a:lvl2pPr>
            <a:lvl3pPr>
              <a:defRPr>
                <a:solidFill>
                  <a:schemeClr val="bg2"/>
                </a:solidFill>
                <a:latin typeface="DINPro" pitchFamily="2" charset="0"/>
              </a:defRPr>
            </a:lvl3pPr>
          </a:lstStyle>
          <a:p>
            <a:r>
              <a:rPr lang="nl-NL"/>
              <a:t>Stijl van het model bewerken</a:t>
            </a:r>
          </a:p>
          <a:p>
            <a:pPr lvl="1"/>
            <a:r>
              <a:rPr lang="nl-NL"/>
              <a:t>Tweede niveau</a:t>
            </a:r>
          </a:p>
          <a:p>
            <a:pPr lvl="2"/>
            <a:r>
              <a:rPr lang="nl-NL"/>
              <a:t>Derde niveau
Vierde niveau
Vijfde niveau</a:t>
            </a:r>
          </a:p>
        </p:txBody>
      </p:sp>
      <p:sp>
        <p:nvSpPr>
          <p:cNvPr id="5" name="TypeTextLevel" hidden="1">
            <a:extLst>
              <a:ext uri="{FF2B5EF4-FFF2-40B4-BE49-F238E27FC236}">
                <a16:creationId xmlns:a16="http://schemas.microsoft.com/office/drawing/2014/main" id="{D6489275-1A54-4253-9B79-42FA5F1E3216}"/>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50474650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632994"/>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 Pro Medium" pitchFamily="2" charset="0"/>
              </a:defRPr>
            </a:lvl1pPr>
            <a:lvl2pPr>
              <a:defRPr sz="2400">
                <a:solidFill>
                  <a:schemeClr val="bg2"/>
                </a:solidFill>
                <a:latin typeface="DINPro" pitchFamily="2" charset="0"/>
              </a:defRPr>
            </a:lvl2pPr>
            <a:lvl3pPr>
              <a:defRPr>
                <a:solidFill>
                  <a:schemeClr val="bg2"/>
                </a:solidFill>
                <a:latin typeface="DINPro" pitchFamily="2" charset="0"/>
              </a:defRPr>
            </a:lvl3pPr>
          </a:lstStyle>
          <a:p>
            <a:r>
              <a:rPr lang="nl-NL"/>
              <a:t>Stijl van het model bewerken</a:t>
            </a:r>
          </a:p>
          <a:p>
            <a:pPr lvl="1"/>
            <a:r>
              <a:rPr lang="nl-NL"/>
              <a:t>Tweede niveau</a:t>
            </a:r>
          </a:p>
          <a:p>
            <a:pPr lvl="2"/>
            <a:r>
              <a:rPr lang="nl-NL"/>
              <a:t>Derde niveau
Vierde niveau
Vijfde niveau</a:t>
            </a:r>
          </a:p>
        </p:txBody>
      </p:sp>
      <p:sp>
        <p:nvSpPr>
          <p:cNvPr id="7" name="TypeTextLevel" hidden="1">
            <a:extLst>
              <a:ext uri="{FF2B5EF4-FFF2-40B4-BE49-F238E27FC236}">
                <a16:creationId xmlns:a16="http://schemas.microsoft.com/office/drawing/2014/main" id="{DD0753F9-AB9F-484E-AB75-937E33C9CD6E}"/>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a:t>ENTER THE NAME OF THE FACULTY OR RESEARCH INSTITUTE HERE</a:t>
            </a:r>
            <a:endParaRPr lang="nl-NL"/>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188" t="409" r="95017" b="6030"/>
          <a:stretch/>
        </p:blipFill>
        <p:spPr>
          <a:xfrm>
            <a:off x="3293202" y="459581"/>
            <a:ext cx="682605"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1840531873"/>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userDrawn="1">
          <p15:clr>
            <a:srgbClr val="FBAE40"/>
          </p15:clr>
        </p15:guide>
        <p15:guide id="14" pos="2276" userDrawn="1">
          <p15:clr>
            <a:srgbClr val="FBAE40"/>
          </p15:clr>
        </p15:guide>
        <p15:guide id="15" pos="1996" userDrawn="1">
          <p15:clr>
            <a:srgbClr val="FBAE40"/>
          </p15:clr>
        </p15:guide>
        <p15:guide id="16" pos="5411" userDrawn="1">
          <p15:clr>
            <a:srgbClr val="FBAE40"/>
          </p15:clr>
        </p15:guide>
        <p15:guide id="17" pos="5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ormal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3360" y="1400175"/>
            <a:ext cx="11906873" cy="4776788"/>
          </a:xfrm>
        </p:spPr>
        <p:txBody>
          <a:bodyPr/>
          <a:lstStyle>
            <a:lvl1pPr>
              <a:defRPr baseline="0"/>
            </a:lvl1pPr>
            <a:lvl2pPr>
              <a:defRPr/>
            </a:lvl2pPr>
            <a:lvl3pPr>
              <a:defRPr baseline="0"/>
            </a:lvl3pPr>
            <a:lvl4pPr>
              <a:defRPr/>
            </a:lvl4pPr>
            <a:lvl5pPr>
              <a:defRPr/>
            </a:lvl5pPr>
          </a:lstStyle>
          <a:p>
            <a:pPr lvl="0"/>
            <a:r>
              <a:rPr lang="en-US" noProof="0" dirty="0"/>
              <a:t>Click to change 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Footer text - Faculty or Research Institute name</a:t>
            </a:r>
            <a:endParaRPr lang="en-US" dirty="0"/>
          </a:p>
        </p:txBody>
      </p:sp>
      <p:sp>
        <p:nvSpPr>
          <p:cNvPr id="6" name="Slide Number Placeholder 5"/>
          <p:cNvSpPr>
            <a:spLocks noGrp="1"/>
          </p:cNvSpPr>
          <p:nvPr>
            <p:ph type="sldNum" sz="quarter" idx="12"/>
          </p:nvPr>
        </p:nvSpPr>
        <p:spPr/>
        <p:txBody>
          <a:bodyPr/>
          <a:lstStyle/>
          <a:p>
            <a:fld id="{FE43BE18-6CAB-4553-ACE9-E2BE925123EF}" type="slidenum">
              <a:rPr lang="en-US" smtClean="0"/>
              <a:t>‹#›</a:t>
            </a:fld>
            <a:endParaRPr lang="en-US" dirty="0"/>
          </a:p>
        </p:txBody>
      </p:sp>
      <p:sp>
        <p:nvSpPr>
          <p:cNvPr id="9" name="Titel 8"/>
          <p:cNvSpPr>
            <a:spLocks noGrp="1"/>
          </p:cNvSpPr>
          <p:nvPr>
            <p:ph type="title"/>
          </p:nvPr>
        </p:nvSpPr>
        <p:spPr>
          <a:xfrm>
            <a:off x="450850" y="451166"/>
            <a:ext cx="4273931" cy="782467"/>
          </a:xfrm>
        </p:spPr>
        <p:txBody>
          <a:bodyPr/>
          <a:lstStyle/>
          <a:p>
            <a:r>
              <a:rPr lang="en-US"/>
              <a:t>Click to edit Master title style</a:t>
            </a:r>
            <a:endParaRPr lang="nl-NL"/>
          </a:p>
        </p:txBody>
      </p:sp>
      <p:sp>
        <p:nvSpPr>
          <p:cNvPr id="10" name="Driehoekje"/>
          <p:cNvSpPr/>
          <p:nvPr/>
        </p:nvSpPr>
        <p:spPr>
          <a:xfrm flipV="1">
            <a:off x="823496" y="1197775"/>
            <a:ext cx="256149" cy="107951"/>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sz="1800">
              <a:solidFill>
                <a:srgbClr val="FFFFFF"/>
              </a:solidFill>
              <a:ea typeface="ＭＳ Ｐゴシック" charset="-128"/>
            </a:endParaRPr>
          </a:p>
        </p:txBody>
      </p:sp>
    </p:spTree>
    <p:extLst>
      <p:ext uri="{BB962C8B-B14F-4D97-AF65-F5344CB8AC3E}">
        <p14:creationId xmlns:p14="http://schemas.microsoft.com/office/powerpoint/2010/main" val="152166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 nam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900113" y="2136775"/>
            <a:ext cx="5196681" cy="3819525"/>
          </a:xfrm>
          <a:prstGeom prst="rect">
            <a:avLst/>
          </a:prstGeom>
        </p:spPr>
        <p:txBody>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pPr lvl="0"/>
            <a:r>
              <a:rPr lang="en-US"/>
              <a:t>Click to edit Master text styles</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en-US"/>
              <a:t>Click icon to add picture</a:t>
            </a:r>
            <a:endParaRPr lang="nl-NL"/>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a:t>ENTER THE NAME OF THE FACULTY OR RESEARCH INSTITUTE HERE</a:t>
            </a:r>
            <a:endParaRPr lang="nl-NL"/>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88" t="409" r="95017" b="6030"/>
          <a:stretch/>
        </p:blipFill>
        <p:spPr>
          <a:xfrm>
            <a:off x="3293202" y="459581"/>
            <a:ext cx="682605" cy="784225"/>
          </a:xfrm>
          <a:prstGeom prst="rect">
            <a:avLst/>
          </a:prstGeom>
        </p:spPr>
      </p:pic>
    </p:spTree>
    <p:extLst>
      <p:ext uri="{BB962C8B-B14F-4D97-AF65-F5344CB8AC3E}">
        <p14:creationId xmlns:p14="http://schemas.microsoft.com/office/powerpoint/2010/main" val="10720716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850" y="451166"/>
            <a:ext cx="3653633" cy="782467"/>
          </a:xfrm>
        </p:spPr>
        <p:txBody>
          <a:bodyPr/>
          <a:lstStyle>
            <a:lvl1pPr>
              <a:lnSpc>
                <a:spcPct val="90000"/>
              </a:lnSpc>
              <a:defRPr/>
            </a:lvl1pPr>
          </a:lstStyle>
          <a:p>
            <a:r>
              <a:rPr lang="en-US"/>
              <a:t>Click to edit Master title style</a:t>
            </a:r>
            <a:endParaRPr lang="nl-NL"/>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925" y="1685925"/>
            <a:ext cx="6553200" cy="4273550"/>
          </a:xfrm>
        </p:spPr>
        <p:txBody>
          <a:bodyPr/>
          <a:lstStyle>
            <a:lvl1pPr>
              <a:spcAft>
                <a:spcPts val="0"/>
              </a:spcAf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Research Institute name</a:t>
            </a:r>
            <a:endParaRPr lang="nl-NL"/>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a:t>
            </a:fld>
            <a:r>
              <a:rPr lang="nl-NL"/>
              <a:t> </a:t>
            </a:r>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204378009"/>
      </p:ext>
    </p:extLst>
  </p:cSld>
  <p:clrMapOvr>
    <a:masterClrMapping/>
  </p:clrMapOvr>
  <p:extLst>
    <p:ext uri="{DCECCB84-F9BA-43D5-87BE-67443E8EF086}">
      <p15:sldGuideLst xmlns:p15="http://schemas.microsoft.com/office/powerpoint/2012/main">
        <p15:guide id="3" pos="2982" userDrawn="1">
          <p15:clr>
            <a:srgbClr val="FBAE40"/>
          </p15:clr>
        </p15:guide>
        <p15:guide id="4" pos="3266" userDrawn="1">
          <p15:clr>
            <a:srgbClr val="FBAE40"/>
          </p15:clr>
        </p15:guide>
        <p15:guide id="5" pos="5190" userDrawn="1">
          <p15:clr>
            <a:srgbClr val="FBAE40"/>
          </p15:clr>
        </p15:guide>
        <p15:guide id="6" pos="5474" userDrawn="1">
          <p15:clr>
            <a:srgbClr val="FBAE40"/>
          </p15:clr>
        </p15:guide>
        <p15:guide id="8" pos="10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5074" y="0"/>
            <a:ext cx="7156785"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en-US"/>
              <a:t>Click icon to add picture</a:t>
            </a:r>
            <a:endParaRPr lang="nl-NL"/>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99" y="452608"/>
            <a:ext cx="3653633" cy="782467"/>
          </a:xfrm>
        </p:spPr>
        <p:txBody>
          <a:bodyPr/>
          <a:lstStyle>
            <a:lvl1pPr>
              <a:lnSpc>
                <a:spcPct val="90000"/>
              </a:lnSpc>
              <a:defRPr/>
            </a:lvl1pPr>
          </a:lstStyle>
          <a:p>
            <a:r>
              <a:rPr lang="en-US"/>
              <a:t>Click to edit Master title style</a:t>
            </a:r>
            <a:endParaRPr lang="nl-NL"/>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9975" y="1685926"/>
            <a:ext cx="3054350" cy="4270374"/>
          </a:xfrm>
          <a:prstGeom prst="rect">
            <a:avLst/>
          </a:prstGeom>
        </p:spPr>
        <p:txBody>
          <a:bodyPr>
            <a:normAutofit/>
          </a:bodyPr>
          <a:lstStyle>
            <a:lvl1pPr>
              <a:lnSpc>
                <a:spcPct val="11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4314"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Research Institute name</a:t>
            </a:r>
            <a:endParaRPr lang="nl-NL"/>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a:t>
            </a:fld>
            <a:r>
              <a:rPr lang="nl-NL"/>
              <a:t> </a:t>
            </a:r>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21342648"/>
      </p:ext>
    </p:extLst>
  </p:cSld>
  <p:clrMapOvr>
    <a:masterClrMapping/>
  </p:clrMapOvr>
  <p:extLst>
    <p:ext uri="{DCECCB84-F9BA-43D5-87BE-67443E8EF086}">
      <p15:sldGuideLst xmlns:p15="http://schemas.microsoft.com/office/powerpoint/2012/main">
        <p15:guide id="2" pos="5190" userDrawn="1">
          <p15:clr>
            <a:srgbClr val="FBAE40"/>
          </p15:clr>
        </p15:guide>
        <p15:guide id="4" pos="54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850" y="452608"/>
            <a:ext cx="3653633" cy="782467"/>
          </a:xfrm>
        </p:spPr>
        <p:txBody>
          <a:bodyPr/>
          <a:lstStyle>
            <a:lvl1pPr>
              <a:lnSpc>
                <a:spcPct val="90000"/>
              </a:lnSpc>
              <a:defRPr/>
            </a:lvl1pPr>
          </a:lstStyle>
          <a:p>
            <a:r>
              <a:rPr lang="en-US"/>
              <a:t>Click to edit Master title style</a:t>
            </a:r>
            <a:endParaRPr lang="nl-NL"/>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926" y="1685925"/>
            <a:ext cx="3044824" cy="4270375"/>
          </a:xfrm>
          <a:prstGeom prst="rect">
            <a:avLst/>
          </a:prstGeom>
        </p:spPr>
        <p:txBody>
          <a:bodyPr>
            <a:normAutofit/>
          </a:bodyPr>
          <a:lstStyle>
            <a:lvl1pPr>
              <a:lnSpc>
                <a:spcPct val="9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1600" y="0"/>
            <a:ext cx="6562725"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en-US"/>
              <a:t>Click icon to add picture</a:t>
            </a:r>
            <a:endParaRPr lang="nl-NL"/>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847"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Research Institute name</a:t>
            </a:r>
            <a:endParaRPr lang="nl-NL"/>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a:t>
            </a:fld>
            <a:r>
              <a:rPr lang="nl-NL"/>
              <a:t> </a:t>
            </a:r>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320460941"/>
      </p:ext>
    </p:extLst>
  </p:cSld>
  <p:clrMapOvr>
    <a:masterClrMapping/>
  </p:clrMapOvr>
  <p:extLst>
    <p:ext uri="{DCECCB84-F9BA-43D5-87BE-67443E8EF086}">
      <p15:sldGuideLst xmlns:p15="http://schemas.microsoft.com/office/powerpoint/2012/main">
        <p15:guide id="2" pos="2980" userDrawn="1">
          <p15:clr>
            <a:srgbClr val="FBAE40"/>
          </p15:clr>
        </p15:guide>
        <p15:guide id="3" pos="3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925" y="1685925"/>
            <a:ext cx="3206750" cy="427037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900" y="1685924"/>
            <a:ext cx="3206750" cy="2047875"/>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900" y="3883025"/>
            <a:ext cx="3206750" cy="207486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err="1"/>
              <a:t>Title</a:t>
            </a:r>
            <a:endParaRPr lang="nl-NL"/>
          </a:p>
          <a:p>
            <a:pPr lvl="1"/>
            <a:r>
              <a:rPr lang="nl-NL"/>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55228760"/>
      </p:ext>
    </p:extLst>
  </p:cSld>
  <p:clrMapOvr>
    <a:masterClrMapping/>
  </p:clrMapOvr>
  <p:extLst>
    <p:ext uri="{DCECCB84-F9BA-43D5-87BE-67443E8EF086}">
      <p15:sldGuideLst xmlns:p15="http://schemas.microsoft.com/office/powerpoint/2012/main">
        <p15:guide id="1" orient="horz" pos="2260" userDrawn="1">
          <p15:clr>
            <a:srgbClr val="FBAE40"/>
          </p15:clr>
        </p15:guide>
        <p15:guide id="2" orient="horz" pos="2540" userDrawn="1">
          <p15:clr>
            <a:srgbClr val="FBAE40"/>
          </p15:clr>
        </p15:guide>
        <p15:guide id="4" pos="2989" userDrawn="1">
          <p15:clr>
            <a:srgbClr val="FBAE40"/>
          </p15:clr>
        </p15:guide>
        <p15:guide id="5" pos="3268" userDrawn="1">
          <p15:clr>
            <a:srgbClr val="FBAE40"/>
          </p15:clr>
        </p15:guide>
        <p15:guide id="6" pos="5196" userDrawn="1">
          <p15:clr>
            <a:srgbClr val="FBAE40"/>
          </p15:clr>
        </p15:guide>
        <p15:guide id="7" pos="5476" userDrawn="1">
          <p15:clr>
            <a:srgbClr val="FBAE40"/>
          </p15:clr>
        </p15:guide>
        <p15:guide id="9" pos="1062" userDrawn="1">
          <p15:clr>
            <a:srgbClr val="FBAE40"/>
          </p15:clr>
        </p15:guide>
        <p15:guide id="11" pos="3082" userDrawn="1">
          <p15:clr>
            <a:srgbClr val="FBAE40"/>
          </p15:clr>
        </p15:guide>
        <p15:guide id="12" pos="3176" userDrawn="1">
          <p15:clr>
            <a:srgbClr val="FBAE40"/>
          </p15:clr>
        </p15:guide>
        <p15:guide id="13" pos="3940" userDrawn="1">
          <p15:clr>
            <a:srgbClr val="FBAE40"/>
          </p15:clr>
        </p15:guide>
        <p15:guide id="14" orient="horz" pos="2160" userDrawn="1">
          <p15:clr>
            <a:srgbClr val="FBAE40"/>
          </p15:clr>
        </p15:guide>
        <p15:guide id="15" orient="horz" pos="2352" userDrawn="1">
          <p15:clr>
            <a:srgbClr val="FBAE40"/>
          </p15:clr>
        </p15:guide>
        <p15:guide id="16" orient="horz" pos="2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950" y="1685926"/>
            <a:ext cx="3206750" cy="427037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3925" y="1684335"/>
            <a:ext cx="3206750" cy="2047875"/>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3925" y="3881436"/>
            <a:ext cx="3206750" cy="207486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274" y="1685926"/>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err="1"/>
              <a:t>Title</a:t>
            </a:r>
            <a:endParaRPr lang="nl-NL"/>
          </a:p>
          <a:p>
            <a:pPr lvl="1"/>
            <a:r>
              <a:rPr lang="nl-NL"/>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endParaRPr lang="nl-NL"/>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1618081480"/>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userDrawn="1">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err="1"/>
              <a:t>Title</a:t>
            </a:r>
            <a:endParaRPr lang="nl-NL"/>
          </a:p>
          <a:p>
            <a:pPr lvl="1"/>
            <a:r>
              <a:rPr lang="nl-NL"/>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601263426"/>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3588" cy="6858000"/>
          </a:xfrm>
          <a:prstGeom prst="rect">
            <a:avLst/>
          </a:prstGeom>
          <a:solidFill>
            <a:srgbClr val="0077B3"/>
          </a:solidFill>
          <a:ln>
            <a:noFill/>
          </a:ln>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849" y="450850"/>
            <a:ext cx="3611599" cy="134991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2400">
                <a:solidFill>
                  <a:srgbClr val="005CA9"/>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601741833"/>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0"/>
            <a:ext cx="123507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0850" y="451166"/>
            <a:ext cx="3653633" cy="782467"/>
          </a:xfrm>
          <a:prstGeom prst="rect">
            <a:avLst/>
          </a:prstGeom>
          <a:solidFill>
            <a:srgbClr val="0077B3"/>
          </a:solidFill>
        </p:spPr>
        <p:txBody>
          <a:bodyPr vert="horz" wrap="none" lIns="251999" tIns="216000" rIns="216000" bIns="216000" rtlCol="0" anchor="ctr">
            <a:spAutoFit/>
          </a:bodyPr>
          <a:lstStyle/>
          <a:p>
            <a:r>
              <a:rPr lang="nl-NL"/>
              <a:t>Klik om stijl te bewerken</a:t>
            </a:r>
            <a:endParaRPr lang="en-US"/>
          </a:p>
        </p:txBody>
      </p:sp>
      <p:sp>
        <p:nvSpPr>
          <p:cNvPr id="6" name="Slide Number Placeholder 5"/>
          <p:cNvSpPr>
            <a:spLocks noGrp="1"/>
          </p:cNvSpPr>
          <p:nvPr>
            <p:ph type="sldNum" sz="quarter" idx="4"/>
          </p:nvPr>
        </p:nvSpPr>
        <p:spPr>
          <a:xfrm>
            <a:off x="450849" y="5958000"/>
            <a:ext cx="784225" cy="900000"/>
          </a:xfrm>
          <a:prstGeom prst="rect">
            <a:avLst/>
          </a:prstGeom>
        </p:spPr>
        <p:txBody>
          <a:bodyPr vert="horz" lIns="0" tIns="0" rIns="0" bIns="0" rtlCol="0" anchor="ctr"/>
          <a:lstStyle>
            <a:lvl1pPr algn="r">
              <a:defRPr sz="1050" b="0" i="0">
                <a:solidFill>
                  <a:srgbClr val="7F7F7F"/>
                </a:solidFill>
                <a:latin typeface="DINPro" pitchFamily="2" charset="0"/>
              </a:defRPr>
            </a:lvl1pPr>
          </a:lstStyle>
          <a:p>
            <a:pPr algn="l"/>
            <a:fld id="{840C1E0B-154D-844F-9C3C-CB8827A7EAB0}" type="slidenum">
              <a:rPr lang="nl-NL" smtClean="0"/>
              <a:pPr algn="l"/>
              <a:t>‹#›</a:t>
            </a:fld>
            <a:r>
              <a:rPr lang="nl-NL"/>
              <a:t> </a:t>
            </a:r>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924" y="5957999"/>
            <a:ext cx="6925796" cy="900001"/>
          </a:xfrm>
          <a:prstGeom prst="rect">
            <a:avLst/>
          </a:prstGeom>
        </p:spPr>
        <p:txBody>
          <a:bodyPr vert="horz" lIns="0" tIns="0" rIns="0" bIns="0" rtlCol="0" anchor="ctr"/>
          <a:lstStyle>
            <a:lvl1pPr algn="l">
              <a:defRPr sz="1050" b="0" i="0">
                <a:solidFill>
                  <a:srgbClr val="7F7F7F"/>
                </a:solidFill>
                <a:latin typeface="DINPro" pitchFamily="2" charset="0"/>
              </a:defRPr>
            </a:lvl1pPr>
          </a:lstStyle>
          <a:p>
            <a:r>
              <a:rPr lang="en-GB"/>
              <a:t>Footer text - Faculty or Research Institute name</a:t>
            </a:r>
            <a:endParaRPr lang="nl-NL"/>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366" y="1684373"/>
            <a:ext cx="1005837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a:p>
        </p:txBody>
      </p:sp>
    </p:spTree>
    <p:extLst>
      <p:ext uri="{BB962C8B-B14F-4D97-AF65-F5344CB8AC3E}">
        <p14:creationId xmlns:p14="http://schemas.microsoft.com/office/powerpoint/2010/main" val="1952633024"/>
      </p:ext>
    </p:extLst>
  </p:cSld>
  <p:clrMap bg1="lt1" tx1="dk1" bg2="lt2" tx2="dk2" accent1="accent1" accent2="accent2" accent3="accent3" accent4="accent4" accent5="accent5" accent6="accent6" hlink="hlink" folHlink="folHlink"/>
  <p:sldLayoutIdLst>
    <p:sldLayoutId id="2147483888" r:id="rId1"/>
    <p:sldLayoutId id="2147483898" r:id="rId2"/>
    <p:sldLayoutId id="2147483874" r:id="rId3"/>
    <p:sldLayoutId id="2147483885" r:id="rId4"/>
    <p:sldLayoutId id="2147483890" r:id="rId5"/>
    <p:sldLayoutId id="2147483889" r:id="rId6"/>
    <p:sldLayoutId id="2147483896" r:id="rId7"/>
    <p:sldLayoutId id="2147483900" r:id="rId8"/>
    <p:sldLayoutId id="2147483893" r:id="rId9"/>
    <p:sldLayoutId id="2147483879" r:id="rId10"/>
    <p:sldLayoutId id="2147483883" r:id="rId11"/>
    <p:sldLayoutId id="2147483895" r:id="rId12"/>
    <p:sldLayoutId id="2147483892" r:id="rId13"/>
    <p:sldLayoutId id="2147483886" r:id="rId14"/>
    <p:sldLayoutId id="2147483899" r:id="rId15"/>
    <p:sldLayoutId id="2147483897" r:id="rId16"/>
    <p:sldLayoutId id="2147483901" r:id="rId17"/>
  </p:sldLayoutIdLst>
  <p:hf hdr="0" ftr="0" dt="0"/>
  <p:txStyles>
    <p:titleStyle>
      <a:lvl1pPr algn="l" defTabSz="685800" rtl="0" eaLnBrk="1" latinLnBrk="0" hangingPunct="1">
        <a:lnSpc>
          <a:spcPct val="90000"/>
        </a:lnSpc>
        <a:spcBef>
          <a:spcPct val="0"/>
        </a:spcBef>
        <a:buNone/>
        <a:defRPr sz="2500" b="0" i="0" kern="1200">
          <a:solidFill>
            <a:schemeClr val="bg2"/>
          </a:solidFill>
          <a:latin typeface="DIN Pro Medium" pitchFamily="2" charset="0"/>
          <a:ea typeface="+mj-ea"/>
          <a:cs typeface="+mj-cs"/>
        </a:defRPr>
      </a:lvl1pPr>
    </p:titleStyle>
    <p:body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userDrawn="1">
          <p15:clr>
            <a:srgbClr val="F26B43"/>
          </p15:clr>
        </p15:guide>
        <p15:guide id="4" orient="horz" pos="778" userDrawn="1">
          <p15:clr>
            <a:srgbClr val="F26B43"/>
          </p15:clr>
        </p15:guide>
        <p15:guide id="10" pos="7398" userDrawn="1">
          <p15:clr>
            <a:srgbClr val="F26B43"/>
          </p15:clr>
        </p15:guide>
        <p15:guide id="11" orient="horz" pos="3752" userDrawn="1">
          <p15:clr>
            <a:srgbClr val="F26B43"/>
          </p15:clr>
        </p15:guide>
        <p15:guide id="12" orient="horz" pos="4036" userDrawn="1">
          <p15:clr>
            <a:srgbClr val="F26B43"/>
          </p15:clr>
        </p15:guide>
        <p15:guide id="13" pos="284" userDrawn="1">
          <p15:clr>
            <a:srgbClr val="F26B43"/>
          </p15:clr>
        </p15:guide>
        <p15:guide id="15" orient="horz" pos="10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hyperlink" Target="https://www.scribd.com/presentation/138079216/Managing-Research-Data"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hyperlink" Target="mailto:rdm.beta@vu.nl" TargetMode="External"/><Relationship Id="rId2" Type="http://schemas.openxmlformats.org/officeDocument/2006/relationships/hyperlink" Target="https://science.vu.nl/en/research/research-data-management/index.aspx" TargetMode="External"/><Relationship Id="rId1" Type="http://schemas.openxmlformats.org/officeDocument/2006/relationships/slideLayout" Target="../slideLayouts/slideLayout3.xml"/><Relationship Id="rId6" Type="http://schemas.openxmlformats.org/officeDocument/2006/relationships/hyperlink" Target="mailto:bethcie.beta@vu.nl" TargetMode="External"/><Relationship Id="rId5" Type="http://schemas.openxmlformats.org/officeDocument/2006/relationships/hyperlink" Target="https://vu.nl/en/about-vu/more-about/research-ethics-review-committee-beta" TargetMode="External"/><Relationship Id="rId4" Type="http://schemas.openxmlformats.org/officeDocument/2006/relationships/hyperlink" Target="mailto:l.j.straetemans@vu.nl"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mailto:research.data.fgb@vu.nl" TargetMode="External"/><Relationship Id="rId2" Type="http://schemas.openxmlformats.org/officeDocument/2006/relationships/hyperlink" Target="https://vu.nl/en/employee/behavioural-and-movement-sciences-getting-started/research-data-management-at-fgb" TargetMode="External"/><Relationship Id="rId1" Type="http://schemas.openxmlformats.org/officeDocument/2006/relationships/slideLayout" Target="../slideLayouts/slideLayout3.xml"/><Relationship Id="rId5" Type="http://schemas.openxmlformats.org/officeDocument/2006/relationships/hyperlink" Target="https://vu.nl/en/about-vu/more-about/operations" TargetMode="External"/><Relationship Id="rId4" Type="http://schemas.openxmlformats.org/officeDocument/2006/relationships/hyperlink" Target="mailto:vcwe.fgb@vu.nl"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mailto:privacy.fsw@vu.nl&#8203;" TargetMode="External"/><Relationship Id="rId2" Type="http://schemas.openxmlformats.org/officeDocument/2006/relationships/hyperlink" Target="https://vu.nl/en/employee/social-sciences-getting-started/data-management-fss" TargetMode="External"/><Relationship Id="rId1" Type="http://schemas.openxmlformats.org/officeDocument/2006/relationships/slideLayout" Target="../slideLayouts/slideLayout3.xml"/><Relationship Id="rId5" Type="http://schemas.openxmlformats.org/officeDocument/2006/relationships/hyperlink" Target="mailto:rerc.fsw@vu.nl" TargetMode="External"/><Relationship Id="rId4" Type="http://schemas.openxmlformats.org/officeDocument/2006/relationships/hyperlink" Target="https://vu.nl/en/employee/social-sciences-getting-started/research-ethics-review-fss"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hyperlink" Target="https://vu.nl/en/employee/research-data-support" TargetMode="External"/><Relationship Id="rId4" Type="http://schemas.openxmlformats.org/officeDocument/2006/relationships/hyperlink" Target="http://libguides.vu.nl/researchdat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cc.ac.uk/resources/briefing-papers/making-case-rdm"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8" Type="http://schemas.openxmlformats.org/officeDocument/2006/relationships/hyperlink" Target="https://dans.knaw.nl/en/file-formats/" TargetMode="External"/><Relationship Id="rId3" Type="http://schemas.openxmlformats.org/officeDocument/2006/relationships/hyperlink" Target="https://www.cessda.eu/" TargetMode="External"/><Relationship Id="rId7" Type="http://schemas.openxmlformats.org/officeDocument/2006/relationships/hyperlink" Target="https://www.cessda.eu/Training/Training-Resources/Library/Data-Management-Expert-Guid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lcrdm.nl/files/lcrdm/2020-01/Anonymization%20-%20reference%20card%20for%20researchers.pdf" TargetMode="External"/><Relationship Id="rId5" Type="http://schemas.openxmlformats.org/officeDocument/2006/relationships/hyperlink" Target="https://www.lcrdm.nl/files/lcrdm/2019-12/LCRDM%20Basic%20Steps%20Pseudonymization%202019.pdf" TargetMode="External"/><Relationship Id="rId4" Type="http://schemas.openxmlformats.org/officeDocument/2006/relationships/hyperlink" Target="http://www.odissei-data.nl/en" TargetMode="External"/><Relationship Id="rId9" Type="http://schemas.openxmlformats.org/officeDocument/2006/relationships/hyperlink" Target="https://ukdataservice.ac.uk/learning-hub/research-data-management/format-your-data/recommended-format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cessda.eu/Training/Training-Resources/Library/Data-Management-Expert-Guid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ukdataservice.ac.uk/learning-hub/research-data-management/format-your-data/recommended-formats/" TargetMode="External"/><Relationship Id="rId4" Type="http://schemas.openxmlformats.org/officeDocument/2006/relationships/hyperlink" Target="https://dans.knaw.nl/en/file-formats/"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esciencecenter.nl/digital-skills/" TargetMode="External"/><Relationship Id="rId2" Type="http://schemas.openxmlformats.org/officeDocument/2006/relationships/hyperlink" Target="https://vu-nl.libcal.com/event/3886389" TargetMode="External"/><Relationship Id="rId1" Type="http://schemas.openxmlformats.org/officeDocument/2006/relationships/slideLayout" Target="../slideLayouts/slideLayout3.xml"/><Relationship Id="rId5" Type="http://schemas.openxmlformats.org/officeDocument/2006/relationships/hyperlink" Target="https://vu-nl.libcal.com/event/3890512" TargetMode="External"/><Relationship Id="rId4" Type="http://schemas.openxmlformats.org/officeDocument/2006/relationships/hyperlink" Target="https://www.eventbrite.com/e/data-carpentry-for-social-sciences-online-june-27-28-30-july-1-tickets-34281806706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dvalvas.vu.nl/en/node/9719" TargetMode="External"/><Relationship Id="rId2" Type="http://schemas.openxmlformats.org/officeDocument/2006/relationships/hyperlink" Target="https://www.techspot.com/news/92822-japanese-university-loses-77tb-research-data-following-buggy.html"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svg"/><Relationship Id="rId7" Type="http://schemas.openxmlformats.org/officeDocument/2006/relationships/image" Target="../media/image24.sv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theprofessorisin.com/2014/05/09/in-response-to-popular-demand-more-on-the-5-year-pla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mponline.vu.nl/" TargetMode="External"/><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7.sv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svg"/><Relationship Id="rId10" Type="http://schemas.microsoft.com/office/2007/relationships/hdphoto" Target="../media/hdphoto1.wdp"/><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29.xm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slide" Target="slide27.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slide" Target="slide15.xml"/><Relationship Id="rId5" Type="http://schemas.openxmlformats.org/officeDocument/2006/relationships/image" Target="../media/image14.png"/><Relationship Id="rId15" Type="http://schemas.openxmlformats.org/officeDocument/2006/relationships/slide" Target="slide59.xml"/><Relationship Id="rId10" Type="http://schemas.openxmlformats.org/officeDocument/2006/relationships/slide" Target="slide9.xml"/><Relationship Id="rId4" Type="http://schemas.openxmlformats.org/officeDocument/2006/relationships/image" Target="../media/image13.png"/><Relationship Id="rId9" Type="http://schemas.openxmlformats.org/officeDocument/2006/relationships/slide" Target="slide3.xml"/><Relationship Id="rId14"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libguides.vu.nl/orcid/home" TargetMode="External"/><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61.sv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hyperlink" Target="https://xkcd.com/2582/" TargetMode="External"/><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ukdataservice.ac.uk/learning-hub/research-data-management/format-your-data/recommended-formats/" TargetMode="External"/><Relationship Id="rId2" Type="http://schemas.openxmlformats.org/officeDocument/2006/relationships/hyperlink" Target="https://dans.knaw.nl/en/file-formats/"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menti.com/als25cmcbey7"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menti.com/66ieq3vij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support.microsoft.com/nl-nl/help/4028713/windows-10-turn-on-device-encryption" TargetMode="External"/><Relationship Id="rId7" Type="http://schemas.openxmlformats.org/officeDocument/2006/relationships/hyperlink" Target="https://laatjeniethackmaken.nl/" TargetMode="External"/><Relationship Id="rId2" Type="http://schemas.openxmlformats.org/officeDocument/2006/relationships/hyperlink" Target="https://filesender.surf.nl/" TargetMode="External"/><Relationship Id="rId1" Type="http://schemas.openxmlformats.org/officeDocument/2006/relationships/slideLayout" Target="../slideLayouts/slideLayout3.xml"/><Relationship Id="rId6" Type="http://schemas.openxmlformats.org/officeDocument/2006/relationships/hyperlink" Target="https://cryptomator.org/" TargetMode="External"/><Relationship Id="rId5" Type="http://schemas.openxmlformats.org/officeDocument/2006/relationships/hyperlink" Target="https://www.veracrypt.fr/en/Home.html" TargetMode="External"/><Relationship Id="rId4" Type="http://schemas.openxmlformats.org/officeDocument/2006/relationships/hyperlink" Target="https://support.apple.com/nl-nl/HT204837"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en.wikipedia.org/wiki/European_Economic_Area" TargetMode="External"/><Relationship Id="rId1" Type="http://schemas.openxmlformats.org/officeDocument/2006/relationships/slideLayout" Target="../slideLayouts/slideLayout3.xml"/><Relationship Id="rId4" Type="http://schemas.openxmlformats.org/officeDocument/2006/relationships/hyperlink" Target="https://commons.wikimedia.org/wiki/File:European_Economic_Area_members.sv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menti.com/66ieq3vijt"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nagoya@vu.nl" TargetMode="External"/><Relationship Id="rId2" Type="http://schemas.openxmlformats.org/officeDocument/2006/relationships/hyperlink" Target="https://vu.nl/en/employee/science-getting-started/nagoya-protocol-en" TargetMode="Externa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hyperlink" Target="https://www.ggo-vergunningverlening.n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mailto:rdm@vu.nl"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vu.nl/en/employee/research-data-suppor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100.xml"/><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slide" Target="slide97.xml"/><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slide" Target="slide90.xml"/><Relationship Id="rId5" Type="http://schemas.openxmlformats.org/officeDocument/2006/relationships/image" Target="../media/image79.png"/><Relationship Id="rId10" Type="http://schemas.openxmlformats.org/officeDocument/2006/relationships/slide" Target="slide77.xml"/><Relationship Id="rId4" Type="http://schemas.openxmlformats.org/officeDocument/2006/relationships/image" Target="../media/image78.png"/><Relationship Id="rId9" Type="http://schemas.openxmlformats.org/officeDocument/2006/relationships/slide" Target="slide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hyperlink" Target="https://pure.uva.nl/ws/files/1834030/107610_thesis.pdf" TargetMode="External"/><Relationship Id="rId2" Type="http://schemas.openxmlformats.org/officeDocument/2006/relationships/hyperlink" Target="https://www.pdpjournals.com/docs/88197.pdf"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s://support.microsoft.com/nl-nl/help/4028713/windows-10-turn-on-device-encryption" TargetMode="External"/><Relationship Id="rId7" Type="http://schemas.openxmlformats.org/officeDocument/2006/relationships/hyperlink" Target="https://laatjeniethackmaken.nl/" TargetMode="External"/><Relationship Id="rId2" Type="http://schemas.openxmlformats.org/officeDocument/2006/relationships/hyperlink" Target="https://filesender.surf.nl/" TargetMode="External"/><Relationship Id="rId1" Type="http://schemas.openxmlformats.org/officeDocument/2006/relationships/slideLayout" Target="../slideLayouts/slideLayout3.xml"/><Relationship Id="rId6" Type="http://schemas.openxmlformats.org/officeDocument/2006/relationships/hyperlink" Target="https://cryptomator.org/" TargetMode="External"/><Relationship Id="rId5" Type="http://schemas.openxmlformats.org/officeDocument/2006/relationships/hyperlink" Target="https://www.veracrypt.fr/en/Home.html" TargetMode="External"/><Relationship Id="rId4" Type="http://schemas.openxmlformats.org/officeDocument/2006/relationships/hyperlink" Target="https://support.apple.com/nl-nl/HT204837"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www.scriberia.co.uk/" TargetMode="External"/><Relationship Id="rId2" Type="http://schemas.openxmlformats.org/officeDocument/2006/relationships/image" Target="../media/image82.jpeg"/><Relationship Id="rId1" Type="http://schemas.openxmlformats.org/officeDocument/2006/relationships/slideLayout" Target="../slideLayouts/slideLayout3.xml"/><Relationship Id="rId4" Type="http://schemas.openxmlformats.org/officeDocument/2006/relationships/hyperlink" Target="https://doi.org/10.5281/zenodo.3332807"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libguides.vu.nl/ld.php?content_id=32045526" TargetMode="External"/><Relationship Id="rId2" Type="http://schemas.openxmlformats.org/officeDocument/2006/relationships/hyperlink" Target="https://www.universiteitenvannederland.nl/files/documents/Netherlands%20Code%20of%20Conduct%20for%20Research%20Integrity%202018.pdf"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libguides.vu.nl/ld.php?content_id=32045927"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tiny.cc/5a18vz" TargetMode="External"/><Relationship Id="rId2" Type="http://schemas.openxmlformats.org/officeDocument/2006/relationships/hyperlink" Target="https://vu.nl/en/research/storagefinder"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hyperlink" Target="http://www.scriberia.co.uk/" TargetMode="External"/><Relationship Id="rId2" Type="http://schemas.openxmlformats.org/officeDocument/2006/relationships/image" Target="../media/image82.jpeg"/><Relationship Id="rId1" Type="http://schemas.openxmlformats.org/officeDocument/2006/relationships/slideLayout" Target="../slideLayouts/slideLayout3.xml"/><Relationship Id="rId4" Type="http://schemas.openxmlformats.org/officeDocument/2006/relationships/hyperlink" Target="https://doi.org/10.5281/zenodo.3332807"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libguides.vu.nl/ld.php?content_id=32045526" TargetMode="External"/><Relationship Id="rId2" Type="http://schemas.openxmlformats.org/officeDocument/2006/relationships/hyperlink" Target="https://www.universiteitenvannederland.nl/files/documents/Netherlands%20Code%20of%20Conduct%20for%20Research%20Integrity%202018.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tiny.cc/5a18vz"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hyperlink" Target="https://libguides.vu.nl/ld.php?content_id=32045927"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s://force11.org/info/the-fair-data-principles/" TargetMode="External"/><Relationship Id="rId2" Type="http://schemas.openxmlformats.org/officeDocument/2006/relationships/hyperlink" Target="https://doi.org/10.1038/sdata.2016.18"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www.scriberia.co.uk/" TargetMode="External"/><Relationship Id="rId2" Type="http://schemas.openxmlformats.org/officeDocument/2006/relationships/image" Target="../media/image84.jpeg"/><Relationship Id="rId1" Type="http://schemas.openxmlformats.org/officeDocument/2006/relationships/slideLayout" Target="../slideLayouts/slideLayout3.xml"/><Relationship Id="rId4" Type="http://schemas.openxmlformats.org/officeDocument/2006/relationships/hyperlink" Target="https://doi.org/10.5281/zenodo.3332807"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hyperlink" Target="https://yoda.vu.nl/"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dataverse.nl/dataverse/vuamsterdam" TargetMode="External"/><Relationship Id="rId2" Type="http://schemas.openxmlformats.org/officeDocument/2006/relationships/hyperlink" Target="https://yoda.vu.nl/"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dans.knaw.nl/en/data-stations/life-health-and-medical-sciences/" TargetMode="External"/><Relationship Id="rId2" Type="http://schemas.openxmlformats.org/officeDocument/2006/relationships/hyperlink" Target="https://dans.knaw.nl/nl/data-stations/social-sciences-and-humanities/" TargetMode="External"/><Relationship Id="rId1" Type="http://schemas.openxmlformats.org/officeDocument/2006/relationships/slideLayout" Target="../slideLayouts/slideLayout3.xml"/><Relationship Id="rId6" Type="http://schemas.openxmlformats.org/officeDocument/2006/relationships/hyperlink" Target="https://www.re3data.org/" TargetMode="External"/><Relationship Id="rId5" Type="http://schemas.openxmlformats.org/officeDocument/2006/relationships/hyperlink" Target="https://zenodo.org/" TargetMode="External"/><Relationship Id="rId4" Type="http://schemas.openxmlformats.org/officeDocument/2006/relationships/hyperlink" Target="https://osf.io/abwzm/wiki/home/"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tiny.cc/5a18vz" TargetMode="External"/><Relationship Id="rId2" Type="http://schemas.openxmlformats.org/officeDocument/2006/relationships/hyperlink" Target="http://libguides.vu.nl/researchdata/data-archivin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hyperlink" Target="https://www.universiteitenvannederland.nl/files/documents/Netherlands%20Code%20of%20Conduct%20for%20Research%20Integrity%202018.pdf"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libguides.vu.nl/ld.php?content_id=32045526" TargetMode="External"/><Relationship Id="rId2" Type="http://schemas.openxmlformats.org/officeDocument/2006/relationships/hyperlink" Target="mailto:vuresearchportal.ub@vu.nl"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hyperlink" Target="https://libguides.vu.nl/ld.php?content_id=32045526" TargetMode="Externa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a:xfrm>
            <a:off x="900113" y="2136775"/>
            <a:ext cx="5196681" cy="3819525"/>
          </a:xfrm>
        </p:spPr>
        <p:txBody>
          <a:bodyPr/>
          <a:lstStyle/>
          <a:p>
            <a:r>
              <a:rPr lang="en-GB" dirty="0"/>
              <a:t>Writing a Data Management Plan</a:t>
            </a:r>
          </a:p>
          <a:p>
            <a:pPr lvl="1"/>
            <a:endParaRPr lang="en-GB" dirty="0"/>
          </a:p>
          <a:p>
            <a:pPr lvl="1"/>
            <a:r>
              <a:rPr lang="en-GB" dirty="0"/>
              <a:t>Workshop 1</a:t>
            </a:r>
          </a:p>
          <a:p>
            <a:pPr lvl="1"/>
            <a:endParaRPr lang="en-GB" dirty="0"/>
          </a:p>
          <a:p>
            <a:pPr marL="173037" lvl="2" indent="0">
              <a:buNone/>
            </a:pPr>
            <a:r>
              <a:rPr lang="en-GB" dirty="0"/>
              <a:t>FSW</a:t>
            </a:r>
          </a:p>
          <a:p>
            <a:pPr marL="173037" lvl="2" indent="0">
              <a:buNone/>
            </a:pPr>
            <a:r>
              <a:rPr lang="en-GB" dirty="0"/>
              <a:t>Jolien Scholten (University Library) &amp; Koen Leuveld (FSW)</a:t>
            </a:r>
          </a:p>
          <a:p>
            <a:pPr marL="173037" lvl="2" indent="0">
              <a:buNone/>
            </a:pPr>
            <a:r>
              <a:rPr lang="en-GB" dirty="0"/>
              <a:t>15-6-2023</a:t>
            </a:r>
          </a:p>
          <a:p>
            <a:pPr marL="173037" lvl="2" indent="0">
              <a:buNone/>
            </a:pPr>
            <a:r>
              <a:rPr lang="en-GB" dirty="0"/>
              <a:t>vu.nl/</a:t>
            </a:r>
            <a:r>
              <a:rPr lang="en-GB" dirty="0" err="1"/>
              <a:t>rds</a:t>
            </a:r>
            <a:endParaRPr lang="en-GB" dirty="0"/>
          </a:p>
          <a:p>
            <a:pPr marL="173037" lvl="2" indent="0">
              <a:buNone/>
            </a:pPr>
            <a:r>
              <a:rPr lang="en-GB" dirty="0"/>
              <a:t>libguides.vu.nl/</a:t>
            </a:r>
            <a:r>
              <a:rPr lang="en-GB" dirty="0" err="1"/>
              <a:t>rdm</a:t>
            </a:r>
            <a:endParaRPr lang="en-GB" dirty="0"/>
          </a:p>
          <a:p>
            <a:pPr marL="173037" lvl="2" indent="0">
              <a:buNone/>
            </a:pPr>
            <a:r>
              <a:rPr lang="en-GB" dirty="0"/>
              <a:t>rdm@vu.nl</a:t>
            </a:r>
          </a:p>
        </p:txBody>
      </p:sp>
      <p:pic>
        <p:nvPicPr>
          <p:cNvPr id="6" name="Tijdelijke aanduiding voor afbeelding 5">
            <a:extLst>
              <a:ext uri="{FF2B5EF4-FFF2-40B4-BE49-F238E27FC236}">
                <a16:creationId xmlns:a16="http://schemas.microsoft.com/office/drawing/2014/main" id="{5FA7C1DF-522F-994D-99EE-64E04B7860CF}"/>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6322576" y="1685925"/>
            <a:ext cx="5421749" cy="4719600"/>
          </a:xfrm>
        </p:spPr>
      </p:pic>
      <p:pic>
        <p:nvPicPr>
          <p:cNvPr id="3" name="Picture 2" descr="A picture containing text, clipart&#10;&#10;Description automatically generated">
            <a:extLst>
              <a:ext uri="{FF2B5EF4-FFF2-40B4-BE49-F238E27FC236}">
                <a16:creationId xmlns:a16="http://schemas.microsoft.com/office/drawing/2014/main" id="{19DF8A2D-B948-499B-A506-648E179B3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5165" y="5976083"/>
            <a:ext cx="1227411" cy="429442"/>
          </a:xfrm>
          <a:prstGeom prst="rect">
            <a:avLst/>
          </a:prstGeom>
        </p:spPr>
      </p:pic>
    </p:spTree>
    <p:extLst>
      <p:ext uri="{BB962C8B-B14F-4D97-AF65-F5344CB8AC3E}">
        <p14:creationId xmlns:p14="http://schemas.microsoft.com/office/powerpoint/2010/main" val="140367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730F-8FBB-4D61-8A87-45712D4C2F61}"/>
              </a:ext>
            </a:extLst>
          </p:cNvPr>
          <p:cNvSpPr>
            <a:spLocks noGrp="1"/>
          </p:cNvSpPr>
          <p:nvPr>
            <p:ph type="title"/>
          </p:nvPr>
        </p:nvSpPr>
        <p:spPr>
          <a:xfrm>
            <a:off x="450850" y="451166"/>
            <a:ext cx="2476691" cy="782467"/>
          </a:xfrm>
        </p:spPr>
        <p:txBody>
          <a:bodyPr/>
          <a:lstStyle/>
          <a:p>
            <a:r>
              <a:rPr lang="en-US"/>
              <a:t>Research data</a:t>
            </a:r>
            <a:endParaRPr lang="nl-NL"/>
          </a:p>
        </p:txBody>
      </p:sp>
      <p:sp>
        <p:nvSpPr>
          <p:cNvPr id="3" name="Text Placeholder 2">
            <a:extLst>
              <a:ext uri="{FF2B5EF4-FFF2-40B4-BE49-F238E27FC236}">
                <a16:creationId xmlns:a16="http://schemas.microsoft.com/office/drawing/2014/main" id="{38D14978-A489-4A6B-AC3C-0664C33A4150}"/>
              </a:ext>
            </a:extLst>
          </p:cNvPr>
          <p:cNvSpPr>
            <a:spLocks noGrp="1"/>
          </p:cNvSpPr>
          <p:nvPr>
            <p:ph type="body" sz="quarter" idx="13"/>
          </p:nvPr>
        </p:nvSpPr>
        <p:spPr/>
        <p:txBody>
          <a:bodyPr/>
          <a:lstStyle/>
          <a:p>
            <a:pPr lvl="1"/>
            <a:r>
              <a:rPr lang="en-US" dirty="0">
                <a:solidFill>
                  <a:schemeClr val="accent1"/>
                </a:solidFill>
              </a:rPr>
              <a:t>Research data</a:t>
            </a:r>
          </a:p>
          <a:p>
            <a:pPr lvl="1"/>
            <a:r>
              <a:rPr lang="en-US" dirty="0"/>
              <a:t>“[…] collected, observed or created for the purpose of analysis, to produce and validate original research results.” (</a:t>
            </a:r>
            <a:r>
              <a:rPr lang="en-US" dirty="0">
                <a:hlinkClick r:id="rId2"/>
              </a:rPr>
              <a:t>Crossley 2014</a:t>
            </a:r>
            <a:r>
              <a:rPr lang="en-US" dirty="0"/>
              <a:t>)</a:t>
            </a:r>
          </a:p>
          <a:p>
            <a:pPr lvl="1"/>
            <a:endParaRPr lang="en-US" dirty="0"/>
          </a:p>
          <a:p>
            <a:pPr lvl="1"/>
            <a:r>
              <a:rPr lang="en-US" dirty="0"/>
              <a:t>For example</a:t>
            </a:r>
          </a:p>
          <a:p>
            <a:pPr marL="285750" lvl="1" indent="-285750">
              <a:buFont typeface="Arial" panose="020B0604020202020204" pitchFamily="34" charset="0"/>
              <a:buChar char="•"/>
            </a:pPr>
            <a:r>
              <a:rPr lang="en-US" dirty="0"/>
              <a:t>Experiment results</a:t>
            </a:r>
          </a:p>
          <a:p>
            <a:pPr marL="285750" lvl="1" indent="-285750">
              <a:buFont typeface="Arial" panose="020B0604020202020204" pitchFamily="34" charset="0"/>
              <a:buChar char="•"/>
            </a:pPr>
            <a:r>
              <a:rPr lang="en-GB" dirty="0"/>
              <a:t>Field notes</a:t>
            </a:r>
          </a:p>
          <a:p>
            <a:pPr marL="285750" lvl="1" indent="-285750">
              <a:buFont typeface="Arial" panose="020B0604020202020204" pitchFamily="34" charset="0"/>
              <a:buChar char="•"/>
            </a:pPr>
            <a:r>
              <a:rPr lang="en-GB" dirty="0"/>
              <a:t>Observations captured in photo, film or audio</a:t>
            </a:r>
          </a:p>
          <a:p>
            <a:pPr marL="285750" lvl="1" indent="-285750">
              <a:buFont typeface="Arial" panose="020B0604020202020204" pitchFamily="34" charset="0"/>
              <a:buChar char="•"/>
            </a:pPr>
            <a:r>
              <a:rPr lang="en-GB" dirty="0"/>
              <a:t>Scraped websites</a:t>
            </a:r>
          </a:p>
          <a:p>
            <a:pPr marL="285750" lvl="1" indent="-285750">
              <a:buFont typeface="Arial" panose="020B0604020202020204" pitchFamily="34" charset="0"/>
              <a:buChar char="•"/>
            </a:pPr>
            <a:r>
              <a:rPr lang="en-GB" dirty="0"/>
              <a:t>Interviews</a:t>
            </a:r>
          </a:p>
          <a:p>
            <a:pPr marL="285750" lvl="1" indent="-285750">
              <a:buFont typeface="Arial" panose="020B0604020202020204" pitchFamily="34" charset="0"/>
              <a:buChar char="•"/>
            </a:pPr>
            <a:r>
              <a:rPr lang="en-GB" dirty="0"/>
              <a:t>Survey answers</a:t>
            </a:r>
          </a:p>
          <a:p>
            <a:pPr marL="285750" lvl="1" indent="-285750">
              <a:buFont typeface="Arial" panose="020B0604020202020204" pitchFamily="34" charset="0"/>
              <a:buChar char="•"/>
            </a:pPr>
            <a:r>
              <a:rPr lang="en-GB" dirty="0"/>
              <a:t>Data from Statistics Netherlands (CBS)</a:t>
            </a:r>
          </a:p>
          <a:p>
            <a:pPr lvl="1"/>
            <a:endParaRPr lang="en-US" dirty="0"/>
          </a:p>
          <a:p>
            <a:pPr lvl="1"/>
            <a:r>
              <a:rPr lang="en-US" dirty="0"/>
              <a:t>….and all data about the data</a:t>
            </a:r>
          </a:p>
          <a:p>
            <a:endParaRPr lang="nl-NL" dirty="0"/>
          </a:p>
        </p:txBody>
      </p:sp>
      <p:sp>
        <p:nvSpPr>
          <p:cNvPr id="5" name="Slide Number Placeholder 4">
            <a:extLst>
              <a:ext uri="{FF2B5EF4-FFF2-40B4-BE49-F238E27FC236}">
                <a16:creationId xmlns:a16="http://schemas.microsoft.com/office/drawing/2014/main" id="{065E7EBC-E192-470D-B405-CBC190992E92}"/>
              </a:ext>
            </a:extLst>
          </p:cNvPr>
          <p:cNvSpPr>
            <a:spLocks noGrp="1"/>
          </p:cNvSpPr>
          <p:nvPr>
            <p:ph type="sldNum" sz="quarter" idx="15"/>
          </p:nvPr>
        </p:nvSpPr>
        <p:spPr/>
        <p:txBody>
          <a:bodyPr/>
          <a:lstStyle/>
          <a:p>
            <a:pPr algn="l"/>
            <a:fld id="{840C1E0B-154D-844F-9C3C-CB8827A7EAB0}" type="slidenum">
              <a:rPr lang="nl-NL" smtClean="0"/>
              <a:pPr algn="l"/>
              <a:t>10</a:t>
            </a:fld>
            <a:r>
              <a:rPr lang="nl-NL"/>
              <a:t> </a:t>
            </a:r>
          </a:p>
        </p:txBody>
      </p:sp>
    </p:spTree>
    <p:extLst>
      <p:ext uri="{BB962C8B-B14F-4D97-AF65-F5344CB8AC3E}">
        <p14:creationId xmlns:p14="http://schemas.microsoft.com/office/powerpoint/2010/main" val="2233324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FAB884-F4F3-4094-A1B4-E8C34914E3F6}"/>
              </a:ext>
            </a:extLst>
          </p:cNvPr>
          <p:cNvSpPr>
            <a:spLocks noGrp="1"/>
          </p:cNvSpPr>
          <p:nvPr>
            <p:ph type="body" sz="quarter" idx="10"/>
          </p:nvPr>
        </p:nvSpPr>
        <p:spPr/>
        <p:txBody>
          <a:bodyPr/>
          <a:lstStyle/>
          <a:p>
            <a:r>
              <a:rPr lang="en-US" dirty="0"/>
              <a:t>Wrap up</a:t>
            </a:r>
            <a:endParaRPr lang="nl-NL" dirty="0"/>
          </a:p>
        </p:txBody>
      </p:sp>
    </p:spTree>
    <p:extLst>
      <p:ext uri="{BB962C8B-B14F-4D97-AF65-F5344CB8AC3E}">
        <p14:creationId xmlns:p14="http://schemas.microsoft.com/office/powerpoint/2010/main" val="1885413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BD07-98A1-4C0E-904D-098D900ADD95}"/>
              </a:ext>
            </a:extLst>
          </p:cNvPr>
          <p:cNvSpPr>
            <a:spLocks noGrp="1"/>
          </p:cNvSpPr>
          <p:nvPr>
            <p:ph type="title"/>
          </p:nvPr>
        </p:nvSpPr>
        <p:spPr>
          <a:xfrm>
            <a:off x="450850" y="451166"/>
            <a:ext cx="1736505" cy="782467"/>
          </a:xfrm>
        </p:spPr>
        <p:txBody>
          <a:bodyPr/>
          <a:lstStyle/>
          <a:p>
            <a:r>
              <a:rPr lang="en-US" dirty="0"/>
              <a:t>Follow up</a:t>
            </a:r>
            <a:endParaRPr lang="nl-NL" dirty="0"/>
          </a:p>
        </p:txBody>
      </p:sp>
      <p:sp>
        <p:nvSpPr>
          <p:cNvPr id="3" name="Text Placeholder 2">
            <a:extLst>
              <a:ext uri="{FF2B5EF4-FFF2-40B4-BE49-F238E27FC236}">
                <a16:creationId xmlns:a16="http://schemas.microsoft.com/office/drawing/2014/main" id="{BE9FDBF2-1753-473B-8A23-1BFD327A6BFF}"/>
              </a:ext>
            </a:extLst>
          </p:cNvPr>
          <p:cNvSpPr>
            <a:spLocks noGrp="1"/>
          </p:cNvSpPr>
          <p:nvPr>
            <p:ph type="body" sz="quarter" idx="13"/>
          </p:nvPr>
        </p:nvSpPr>
        <p:spPr/>
        <p:txBody>
          <a:bodyPr/>
          <a:lstStyle/>
          <a:p>
            <a:pPr lvl="2"/>
            <a:r>
              <a:rPr lang="en-US" dirty="0"/>
              <a:t>Submit </a:t>
            </a:r>
            <a:r>
              <a:rPr lang="en-US" dirty="0">
                <a:solidFill>
                  <a:srgbClr val="0077B3"/>
                </a:solidFill>
              </a:rPr>
              <a:t>First draft of Data Management Plan</a:t>
            </a:r>
          </a:p>
          <a:p>
            <a:pPr lvl="3"/>
            <a:r>
              <a:rPr lang="en-US" dirty="0"/>
              <a:t>See Canvas for instructions</a:t>
            </a:r>
          </a:p>
          <a:p>
            <a:pPr lvl="3"/>
            <a:r>
              <a:rPr lang="en-US" dirty="0"/>
              <a:t>Deadline: 29-6-2023</a:t>
            </a:r>
          </a:p>
          <a:p>
            <a:pPr lvl="2"/>
            <a:r>
              <a:rPr lang="en-US" dirty="0"/>
              <a:t>Submit </a:t>
            </a:r>
            <a:r>
              <a:rPr lang="en-US" dirty="0">
                <a:solidFill>
                  <a:srgbClr val="0077B3"/>
                </a:solidFill>
              </a:rPr>
              <a:t>Revised Data Management Plan</a:t>
            </a:r>
          </a:p>
          <a:p>
            <a:pPr lvl="3"/>
            <a:r>
              <a:rPr lang="en-US" dirty="0"/>
              <a:t>Only for PhDs</a:t>
            </a:r>
          </a:p>
          <a:p>
            <a:pPr lvl="3"/>
            <a:r>
              <a:rPr lang="en-US" dirty="0"/>
              <a:t>See Canvas for instructions</a:t>
            </a:r>
          </a:p>
          <a:p>
            <a:pPr lvl="3"/>
            <a:r>
              <a:rPr lang="en-US"/>
              <a:t>Deadline: 14-7-2023</a:t>
            </a:r>
          </a:p>
          <a:p>
            <a:pPr lvl="2"/>
            <a:endParaRPr lang="en-US" dirty="0"/>
          </a:p>
          <a:p>
            <a:pPr lvl="2"/>
            <a:endParaRPr lang="nl-NL" dirty="0"/>
          </a:p>
        </p:txBody>
      </p:sp>
      <p:sp>
        <p:nvSpPr>
          <p:cNvPr id="5" name="Slide Number Placeholder 4">
            <a:extLst>
              <a:ext uri="{FF2B5EF4-FFF2-40B4-BE49-F238E27FC236}">
                <a16:creationId xmlns:a16="http://schemas.microsoft.com/office/drawing/2014/main" id="{F3786B76-8611-43F6-B970-DED6E2DB0D33}"/>
              </a:ext>
            </a:extLst>
          </p:cNvPr>
          <p:cNvSpPr>
            <a:spLocks noGrp="1"/>
          </p:cNvSpPr>
          <p:nvPr>
            <p:ph type="sldNum" sz="quarter" idx="15"/>
          </p:nvPr>
        </p:nvSpPr>
        <p:spPr/>
        <p:txBody>
          <a:bodyPr/>
          <a:lstStyle/>
          <a:p>
            <a:pPr algn="l"/>
            <a:fld id="{840C1E0B-154D-844F-9C3C-CB8827A7EAB0}" type="slidenum">
              <a:rPr lang="nl-NL" smtClean="0"/>
              <a:pPr algn="l"/>
              <a:t>101</a:t>
            </a:fld>
            <a:r>
              <a:rPr lang="nl-NL"/>
              <a:t> </a:t>
            </a:r>
            <a:endParaRPr lang="nl-NL" dirty="0"/>
          </a:p>
        </p:txBody>
      </p:sp>
      <p:sp>
        <p:nvSpPr>
          <p:cNvPr id="6" name="TextBox 5">
            <a:extLst>
              <a:ext uri="{FF2B5EF4-FFF2-40B4-BE49-F238E27FC236}">
                <a16:creationId xmlns:a16="http://schemas.microsoft.com/office/drawing/2014/main" id="{61C52B64-862C-47E4-82C6-C08465F9F9A9}"/>
              </a:ext>
            </a:extLst>
          </p:cNvPr>
          <p:cNvSpPr txBox="1"/>
          <p:nvPr/>
        </p:nvSpPr>
        <p:spPr>
          <a:xfrm>
            <a:off x="8534400" y="1689937"/>
            <a:ext cx="2983832" cy="1138988"/>
          </a:xfrm>
          <a:prstGeom prst="roundRect">
            <a:avLst>
              <a:gd name="adj" fmla="val 2202"/>
            </a:avLst>
          </a:prstGeom>
          <a:solidFill>
            <a:srgbClr val="0077B3"/>
          </a:solidFill>
          <a:ln w="19050">
            <a:solidFill>
              <a:schemeClr val="tx2"/>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dirty="0">
                <a:solidFill>
                  <a:schemeClr val="bg2"/>
                </a:solidFill>
              </a:rPr>
              <a:t>Check out the rubric (see assignments) to see how the DMPs will be evaluated</a:t>
            </a:r>
            <a:endParaRPr lang="nl-NL" dirty="0">
              <a:solidFill>
                <a:schemeClr val="bg2"/>
              </a:solidFill>
            </a:endParaRPr>
          </a:p>
        </p:txBody>
      </p:sp>
      <p:sp>
        <p:nvSpPr>
          <p:cNvPr id="7" name="TextBox 6">
            <a:extLst>
              <a:ext uri="{FF2B5EF4-FFF2-40B4-BE49-F238E27FC236}">
                <a16:creationId xmlns:a16="http://schemas.microsoft.com/office/drawing/2014/main" id="{FE75C10E-CE92-4333-A6C0-7AEC51887300}"/>
              </a:ext>
            </a:extLst>
          </p:cNvPr>
          <p:cNvSpPr txBox="1"/>
          <p:nvPr/>
        </p:nvSpPr>
        <p:spPr>
          <a:xfrm>
            <a:off x="8534400" y="3305176"/>
            <a:ext cx="2983832" cy="1981199"/>
          </a:xfrm>
          <a:prstGeom prst="roundRect">
            <a:avLst>
              <a:gd name="adj" fmla="val 2202"/>
            </a:avLst>
          </a:prstGeom>
          <a:solidFill>
            <a:srgbClr val="0077B3"/>
          </a:solidFill>
          <a:ln w="19050">
            <a:solidFill>
              <a:schemeClr val="tx2"/>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dirty="0">
                <a:solidFill>
                  <a:schemeClr val="bg2"/>
                </a:solidFill>
              </a:rPr>
              <a:t>Issues that are uncertain or unclear at this point: no problem, but be explicit about this and try to write down your thoughts and options so far</a:t>
            </a:r>
            <a:endParaRPr lang="nl-NL" dirty="0">
              <a:solidFill>
                <a:schemeClr val="bg2"/>
              </a:solidFill>
            </a:endParaRPr>
          </a:p>
        </p:txBody>
      </p:sp>
    </p:spTree>
    <p:extLst>
      <p:ext uri="{BB962C8B-B14F-4D97-AF65-F5344CB8AC3E}">
        <p14:creationId xmlns:p14="http://schemas.microsoft.com/office/powerpoint/2010/main" val="21681364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922B-5FD3-4330-82F4-24A6E5CBE0AA}"/>
              </a:ext>
            </a:extLst>
          </p:cNvPr>
          <p:cNvSpPr>
            <a:spLocks noGrp="1"/>
          </p:cNvSpPr>
          <p:nvPr>
            <p:ph type="title"/>
          </p:nvPr>
        </p:nvSpPr>
        <p:spPr>
          <a:xfrm>
            <a:off x="450850" y="451166"/>
            <a:ext cx="2588533" cy="782467"/>
          </a:xfrm>
        </p:spPr>
        <p:txBody>
          <a:bodyPr/>
          <a:lstStyle/>
          <a:p>
            <a:r>
              <a:rPr lang="en-US" dirty="0"/>
              <a:t>Support at ACTA</a:t>
            </a:r>
            <a:endParaRPr lang="nl-NL" dirty="0"/>
          </a:p>
        </p:txBody>
      </p:sp>
      <p:sp>
        <p:nvSpPr>
          <p:cNvPr id="3" name="Text Placeholder 2">
            <a:extLst>
              <a:ext uri="{FF2B5EF4-FFF2-40B4-BE49-F238E27FC236}">
                <a16:creationId xmlns:a16="http://schemas.microsoft.com/office/drawing/2014/main" id="{590C6965-A221-4DFE-B81A-60EAF5663A77}"/>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8C01460A-67A7-436F-B895-EF1D1087EBFE}"/>
              </a:ext>
            </a:extLst>
          </p:cNvPr>
          <p:cNvSpPr>
            <a:spLocks noGrp="1"/>
          </p:cNvSpPr>
          <p:nvPr>
            <p:ph type="sldNum" sz="quarter" idx="15"/>
          </p:nvPr>
        </p:nvSpPr>
        <p:spPr/>
        <p:txBody>
          <a:bodyPr/>
          <a:lstStyle/>
          <a:p>
            <a:pPr algn="l"/>
            <a:fld id="{840C1E0B-154D-844F-9C3C-CB8827A7EAB0}" type="slidenum">
              <a:rPr lang="nl-NL" smtClean="0"/>
              <a:pPr algn="l"/>
              <a:t>102</a:t>
            </a:fld>
            <a:r>
              <a:rPr lang="nl-NL"/>
              <a:t> </a:t>
            </a:r>
            <a:endParaRPr lang="nl-NL" dirty="0"/>
          </a:p>
        </p:txBody>
      </p:sp>
    </p:spTree>
    <p:extLst>
      <p:ext uri="{BB962C8B-B14F-4D97-AF65-F5344CB8AC3E}">
        <p14:creationId xmlns:p14="http://schemas.microsoft.com/office/powerpoint/2010/main" val="6225090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1A56-DC80-4BAF-8467-BB6B7F0BFB7A}"/>
              </a:ext>
            </a:extLst>
          </p:cNvPr>
          <p:cNvSpPr>
            <a:spLocks noGrp="1"/>
          </p:cNvSpPr>
          <p:nvPr>
            <p:ph type="title"/>
          </p:nvPr>
        </p:nvSpPr>
        <p:spPr>
          <a:xfrm>
            <a:off x="450850" y="451166"/>
            <a:ext cx="2506203" cy="782467"/>
          </a:xfrm>
        </p:spPr>
        <p:txBody>
          <a:bodyPr/>
          <a:lstStyle/>
          <a:p>
            <a:r>
              <a:rPr lang="en-US" dirty="0"/>
              <a:t>Support at Beta</a:t>
            </a:r>
            <a:endParaRPr lang="nl-NL" dirty="0"/>
          </a:p>
        </p:txBody>
      </p:sp>
      <p:sp>
        <p:nvSpPr>
          <p:cNvPr id="3" name="Text Placeholder 2">
            <a:extLst>
              <a:ext uri="{FF2B5EF4-FFF2-40B4-BE49-F238E27FC236}">
                <a16:creationId xmlns:a16="http://schemas.microsoft.com/office/drawing/2014/main" id="{CDC05EE2-6B99-4914-93E1-474C384AA9C3}"/>
              </a:ext>
            </a:extLst>
          </p:cNvPr>
          <p:cNvSpPr>
            <a:spLocks noGrp="1"/>
          </p:cNvSpPr>
          <p:nvPr>
            <p:ph type="body" sz="quarter" idx="13"/>
          </p:nvPr>
        </p:nvSpPr>
        <p:spPr/>
        <p:txBody>
          <a:bodyPr/>
          <a:lstStyle/>
          <a:p>
            <a:pPr lvl="2"/>
            <a:r>
              <a:rPr lang="en-US" dirty="0">
                <a:hlinkClick r:id="rId2"/>
              </a:rPr>
              <a:t>Beta RDM website</a:t>
            </a:r>
            <a:endParaRPr lang="en-US" dirty="0"/>
          </a:p>
          <a:p>
            <a:pPr lvl="2"/>
            <a:r>
              <a:rPr lang="en-US" dirty="0"/>
              <a:t>Data stewards:</a:t>
            </a:r>
          </a:p>
          <a:p>
            <a:pPr lvl="3"/>
            <a:r>
              <a:rPr lang="en-US" dirty="0"/>
              <a:t>Brett Olivier and Christine Dijk </a:t>
            </a:r>
            <a:r>
              <a:rPr lang="en-US" dirty="0">
                <a:hlinkClick r:id="rId3"/>
              </a:rPr>
              <a:t>rdm.beta@vu.nl</a:t>
            </a:r>
            <a:endParaRPr lang="en-US" dirty="0"/>
          </a:p>
          <a:p>
            <a:pPr lvl="3"/>
            <a:r>
              <a:rPr lang="en-US" sz="1950" dirty="0"/>
              <a:t>Prospective: RDM contact person for each department</a:t>
            </a:r>
          </a:p>
          <a:p>
            <a:pPr lvl="2"/>
            <a:r>
              <a:rPr lang="en-US" dirty="0"/>
              <a:t>Privacy Champion: Linda Straetemans </a:t>
            </a:r>
            <a:r>
              <a:rPr lang="en-US" dirty="0">
                <a:hlinkClick r:id="rId4"/>
              </a:rPr>
              <a:t>l.j.straetemans@vu.nl</a:t>
            </a:r>
            <a:endParaRPr lang="en-US" dirty="0"/>
          </a:p>
          <a:p>
            <a:pPr lvl="2"/>
            <a:r>
              <a:rPr lang="en-US" dirty="0"/>
              <a:t>Research Ethics Review Committee</a:t>
            </a:r>
          </a:p>
          <a:p>
            <a:pPr lvl="3"/>
            <a:r>
              <a:rPr lang="en-US" dirty="0">
                <a:hlinkClick r:id="rId5"/>
              </a:rPr>
              <a:t>Website</a:t>
            </a:r>
            <a:endParaRPr lang="en-US" dirty="0"/>
          </a:p>
          <a:p>
            <a:pPr lvl="3"/>
            <a:r>
              <a:rPr lang="en-US" dirty="0"/>
              <a:t>E: </a:t>
            </a:r>
            <a:r>
              <a:rPr lang="en-US" dirty="0">
                <a:hlinkClick r:id="rId6"/>
              </a:rPr>
              <a:t>bethcie.beta@vu.nl</a:t>
            </a:r>
            <a:r>
              <a:rPr lang="en-US" dirty="0"/>
              <a:t> (Secretary, Christine Dijk)</a:t>
            </a:r>
          </a:p>
          <a:p>
            <a:endParaRPr lang="nl-NL" dirty="0"/>
          </a:p>
        </p:txBody>
      </p:sp>
      <p:sp>
        <p:nvSpPr>
          <p:cNvPr id="4" name="Slide Number Placeholder 3">
            <a:extLst>
              <a:ext uri="{FF2B5EF4-FFF2-40B4-BE49-F238E27FC236}">
                <a16:creationId xmlns:a16="http://schemas.microsoft.com/office/drawing/2014/main" id="{B6FFF5F7-ECF3-4DB2-A6C1-97CF53432A45}"/>
              </a:ext>
            </a:extLst>
          </p:cNvPr>
          <p:cNvSpPr>
            <a:spLocks noGrp="1"/>
          </p:cNvSpPr>
          <p:nvPr>
            <p:ph type="sldNum" sz="quarter" idx="15"/>
          </p:nvPr>
        </p:nvSpPr>
        <p:spPr/>
        <p:txBody>
          <a:bodyPr/>
          <a:lstStyle/>
          <a:p>
            <a:pPr algn="l"/>
            <a:fld id="{840C1E0B-154D-844F-9C3C-CB8827A7EAB0}" type="slidenum">
              <a:rPr lang="nl-NL" smtClean="0"/>
              <a:pPr algn="l"/>
              <a:t>103</a:t>
            </a:fld>
            <a:r>
              <a:rPr lang="nl-NL"/>
              <a:t> </a:t>
            </a:r>
            <a:endParaRPr lang="nl-NL" dirty="0"/>
          </a:p>
        </p:txBody>
      </p:sp>
    </p:spTree>
    <p:extLst>
      <p:ext uri="{BB962C8B-B14F-4D97-AF65-F5344CB8AC3E}">
        <p14:creationId xmlns:p14="http://schemas.microsoft.com/office/powerpoint/2010/main" val="623037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4C58-CB35-4EE7-B525-029260DDA9EB}"/>
              </a:ext>
            </a:extLst>
          </p:cNvPr>
          <p:cNvSpPr>
            <a:spLocks noGrp="1"/>
          </p:cNvSpPr>
          <p:nvPr>
            <p:ph type="title"/>
          </p:nvPr>
        </p:nvSpPr>
        <p:spPr>
          <a:xfrm>
            <a:off x="450850" y="451166"/>
            <a:ext cx="2436890" cy="782467"/>
          </a:xfrm>
        </p:spPr>
        <p:txBody>
          <a:bodyPr/>
          <a:lstStyle/>
          <a:p>
            <a:r>
              <a:rPr lang="en-US" dirty="0"/>
              <a:t>Support at FGB</a:t>
            </a:r>
            <a:endParaRPr lang="nl-NL" dirty="0"/>
          </a:p>
        </p:txBody>
      </p:sp>
      <p:sp>
        <p:nvSpPr>
          <p:cNvPr id="3" name="Text Placeholder 2">
            <a:extLst>
              <a:ext uri="{FF2B5EF4-FFF2-40B4-BE49-F238E27FC236}">
                <a16:creationId xmlns:a16="http://schemas.microsoft.com/office/drawing/2014/main" id="{D1788FE5-F232-4790-8ED8-D8D0149EA617}"/>
              </a:ext>
            </a:extLst>
          </p:cNvPr>
          <p:cNvSpPr>
            <a:spLocks noGrp="1"/>
          </p:cNvSpPr>
          <p:nvPr>
            <p:ph type="body" sz="quarter" idx="13"/>
          </p:nvPr>
        </p:nvSpPr>
        <p:spPr/>
        <p:txBody>
          <a:bodyPr/>
          <a:lstStyle/>
          <a:p>
            <a:pPr lvl="1"/>
            <a:r>
              <a:rPr lang="en-US" dirty="0">
                <a:hlinkClick r:id="rId2"/>
              </a:rPr>
              <a:t>FGB RDM website</a:t>
            </a:r>
            <a:endParaRPr lang="en-US" dirty="0"/>
          </a:p>
          <a:p>
            <a:pPr lvl="1"/>
            <a:r>
              <a:rPr lang="en-US" dirty="0"/>
              <a:t>For privacy and RDM advice: </a:t>
            </a:r>
            <a:r>
              <a:rPr lang="en-US" dirty="0">
                <a:hlinkClick r:id="rId3"/>
              </a:rPr>
              <a:t>research.data.fgb@vu.nl</a:t>
            </a:r>
            <a:endParaRPr lang="en-US" dirty="0"/>
          </a:p>
          <a:p>
            <a:pPr lvl="2"/>
            <a:r>
              <a:rPr lang="en-US" dirty="0" err="1"/>
              <a:t>Achraf</a:t>
            </a:r>
            <a:r>
              <a:rPr lang="en-US" dirty="0"/>
              <a:t> Taimounti, Research Data officer</a:t>
            </a:r>
          </a:p>
          <a:p>
            <a:pPr lvl="2"/>
            <a:r>
              <a:rPr lang="en-US" dirty="0"/>
              <a:t>Rosalie Salameh, Privacy Champion</a:t>
            </a:r>
          </a:p>
          <a:p>
            <a:pPr lvl="1"/>
            <a:r>
              <a:rPr lang="en-US" dirty="0"/>
              <a:t>Scientific and Ethical Review Board (VCWE)</a:t>
            </a:r>
          </a:p>
          <a:p>
            <a:pPr lvl="2"/>
            <a:r>
              <a:rPr lang="en-US" dirty="0"/>
              <a:t>E: </a:t>
            </a:r>
            <a:r>
              <a:rPr lang="en-US" dirty="0">
                <a:hlinkClick r:id="rId4"/>
              </a:rPr>
              <a:t>vcwe.fgb@vu.nl</a:t>
            </a:r>
            <a:r>
              <a:rPr lang="en-US" dirty="0"/>
              <a:t> (Secretary, Anders Schinkel)</a:t>
            </a:r>
          </a:p>
          <a:p>
            <a:pPr lvl="2"/>
            <a:r>
              <a:rPr lang="en-US" dirty="0"/>
              <a:t>Also provide scientific quality review (required for WMO-approval by METC)</a:t>
            </a:r>
          </a:p>
          <a:p>
            <a:pPr lvl="1"/>
            <a:r>
              <a:rPr lang="en-US" dirty="0"/>
              <a:t>Technical support (</a:t>
            </a:r>
            <a:r>
              <a:rPr lang="en-US" dirty="0">
                <a:hlinkClick r:id="rId5"/>
              </a:rPr>
              <a:t>TO3</a:t>
            </a:r>
            <a:r>
              <a:rPr lang="en-US" dirty="0"/>
              <a:t>)</a:t>
            </a:r>
          </a:p>
          <a:p>
            <a:pPr lvl="2"/>
            <a:r>
              <a:rPr lang="en-US" dirty="0"/>
              <a:t>Survey set up, specialized software, app and web development</a:t>
            </a:r>
          </a:p>
          <a:p>
            <a:pPr lvl="2"/>
            <a:r>
              <a:rPr lang="en-US" dirty="0"/>
              <a:t>Equipment for measurements (e.g. </a:t>
            </a:r>
            <a:r>
              <a:rPr lang="en-US" dirty="0" err="1"/>
              <a:t>optotrak</a:t>
            </a:r>
            <a:r>
              <a:rPr lang="en-US" dirty="0"/>
              <a:t>)</a:t>
            </a:r>
          </a:p>
          <a:p>
            <a:pPr lvl="2"/>
            <a:r>
              <a:rPr lang="en-US" dirty="0"/>
              <a:t>Development of new devices</a:t>
            </a:r>
          </a:p>
          <a:p>
            <a:pPr lvl="2"/>
            <a:r>
              <a:rPr lang="en-US" dirty="0"/>
              <a:t>Many materials and labs can be reserved via </a:t>
            </a:r>
            <a:r>
              <a:rPr lang="en-US" dirty="0" err="1"/>
              <a:t>TopDesk</a:t>
            </a:r>
            <a:r>
              <a:rPr lang="en-US" dirty="0"/>
              <a:t> reservation tool (found on webpage in link above)</a:t>
            </a:r>
          </a:p>
        </p:txBody>
      </p:sp>
      <p:sp>
        <p:nvSpPr>
          <p:cNvPr id="4" name="Slide Number Placeholder 3">
            <a:extLst>
              <a:ext uri="{FF2B5EF4-FFF2-40B4-BE49-F238E27FC236}">
                <a16:creationId xmlns:a16="http://schemas.microsoft.com/office/drawing/2014/main" id="{C5373DF1-19F0-45BE-A913-13E73055CD13}"/>
              </a:ext>
            </a:extLst>
          </p:cNvPr>
          <p:cNvSpPr>
            <a:spLocks noGrp="1"/>
          </p:cNvSpPr>
          <p:nvPr>
            <p:ph type="sldNum" sz="quarter" idx="15"/>
          </p:nvPr>
        </p:nvSpPr>
        <p:spPr/>
        <p:txBody>
          <a:bodyPr/>
          <a:lstStyle/>
          <a:p>
            <a:pPr algn="l"/>
            <a:fld id="{840C1E0B-154D-844F-9C3C-CB8827A7EAB0}" type="slidenum">
              <a:rPr lang="nl-NL" smtClean="0"/>
              <a:pPr algn="l"/>
              <a:t>104</a:t>
            </a:fld>
            <a:r>
              <a:rPr lang="nl-NL"/>
              <a:t> </a:t>
            </a:r>
            <a:endParaRPr lang="nl-NL" dirty="0"/>
          </a:p>
        </p:txBody>
      </p:sp>
    </p:spTree>
    <p:extLst>
      <p:ext uri="{BB962C8B-B14F-4D97-AF65-F5344CB8AC3E}">
        <p14:creationId xmlns:p14="http://schemas.microsoft.com/office/powerpoint/2010/main" val="28583812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8D29-1E85-4169-AE1A-6A72A7DDE3A5}"/>
              </a:ext>
            </a:extLst>
          </p:cNvPr>
          <p:cNvSpPr>
            <a:spLocks noGrp="1"/>
          </p:cNvSpPr>
          <p:nvPr>
            <p:ph type="title"/>
          </p:nvPr>
        </p:nvSpPr>
        <p:spPr>
          <a:xfrm>
            <a:off x="450850" y="451166"/>
            <a:ext cx="2390082" cy="782467"/>
          </a:xfrm>
        </p:spPr>
        <p:txBody>
          <a:bodyPr/>
          <a:lstStyle/>
          <a:p>
            <a:r>
              <a:rPr lang="en-US" dirty="0"/>
              <a:t>Support at FRT</a:t>
            </a:r>
            <a:endParaRPr lang="nl-NL" dirty="0"/>
          </a:p>
        </p:txBody>
      </p:sp>
      <p:sp>
        <p:nvSpPr>
          <p:cNvPr id="3" name="Text Placeholder 2">
            <a:extLst>
              <a:ext uri="{FF2B5EF4-FFF2-40B4-BE49-F238E27FC236}">
                <a16:creationId xmlns:a16="http://schemas.microsoft.com/office/drawing/2014/main" id="{0621B694-3592-4858-9323-6C0651CD7C8D}"/>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A9666534-9E3D-4F01-82E3-501971ED8917}"/>
              </a:ext>
            </a:extLst>
          </p:cNvPr>
          <p:cNvSpPr>
            <a:spLocks noGrp="1"/>
          </p:cNvSpPr>
          <p:nvPr>
            <p:ph type="sldNum" sz="quarter" idx="15"/>
          </p:nvPr>
        </p:nvSpPr>
        <p:spPr/>
        <p:txBody>
          <a:bodyPr/>
          <a:lstStyle/>
          <a:p>
            <a:pPr algn="l"/>
            <a:fld id="{840C1E0B-154D-844F-9C3C-CB8827A7EAB0}" type="slidenum">
              <a:rPr lang="nl-NL" smtClean="0"/>
              <a:pPr algn="l"/>
              <a:t>105</a:t>
            </a:fld>
            <a:r>
              <a:rPr lang="nl-NL"/>
              <a:t> </a:t>
            </a:r>
            <a:endParaRPr lang="nl-NL" dirty="0"/>
          </a:p>
        </p:txBody>
      </p:sp>
    </p:spTree>
    <p:extLst>
      <p:ext uri="{BB962C8B-B14F-4D97-AF65-F5344CB8AC3E}">
        <p14:creationId xmlns:p14="http://schemas.microsoft.com/office/powerpoint/2010/main" val="1187593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3DD5-14E8-4D2E-83C9-64A0C3B24116}"/>
              </a:ext>
            </a:extLst>
          </p:cNvPr>
          <p:cNvSpPr>
            <a:spLocks noGrp="1"/>
          </p:cNvSpPr>
          <p:nvPr>
            <p:ph type="title"/>
          </p:nvPr>
        </p:nvSpPr>
        <p:spPr>
          <a:xfrm>
            <a:off x="450850" y="451166"/>
            <a:ext cx="2488891" cy="782467"/>
          </a:xfrm>
        </p:spPr>
        <p:txBody>
          <a:bodyPr/>
          <a:lstStyle/>
          <a:p>
            <a:r>
              <a:rPr lang="en-US" dirty="0"/>
              <a:t>Support at FSW</a:t>
            </a:r>
            <a:endParaRPr lang="nl-NL" dirty="0"/>
          </a:p>
        </p:txBody>
      </p:sp>
      <p:sp>
        <p:nvSpPr>
          <p:cNvPr id="3" name="Text Placeholder 2">
            <a:extLst>
              <a:ext uri="{FF2B5EF4-FFF2-40B4-BE49-F238E27FC236}">
                <a16:creationId xmlns:a16="http://schemas.microsoft.com/office/drawing/2014/main" id="{F1CF7EEF-0EF4-444E-BB3F-1EA1141E02C4}"/>
              </a:ext>
            </a:extLst>
          </p:cNvPr>
          <p:cNvSpPr>
            <a:spLocks noGrp="1"/>
          </p:cNvSpPr>
          <p:nvPr>
            <p:ph type="body" sz="quarter" idx="13"/>
          </p:nvPr>
        </p:nvSpPr>
        <p:spPr/>
        <p:txBody>
          <a:bodyPr/>
          <a:lstStyle/>
          <a:p>
            <a:pPr lvl="2"/>
            <a:r>
              <a:rPr lang="nl-NL" dirty="0">
                <a:hlinkClick r:id="rId2"/>
              </a:rPr>
              <a:t>FSW RDM website​</a:t>
            </a:r>
            <a:endParaRPr lang="nl-NL" dirty="0"/>
          </a:p>
          <a:p>
            <a:pPr lvl="2"/>
            <a:r>
              <a:rPr lang="nl-NL" dirty="0"/>
              <a:t>Privacy </a:t>
            </a:r>
            <a:r>
              <a:rPr lang="nl-NL" dirty="0" err="1"/>
              <a:t>advice</a:t>
            </a:r>
            <a:r>
              <a:rPr lang="nl-NL" dirty="0"/>
              <a:t>: </a:t>
            </a:r>
            <a:r>
              <a:rPr lang="nl-NL" dirty="0">
                <a:hlinkClick r:id="rId3"/>
              </a:rPr>
              <a:t>privacy.fsw@vu.nl​</a:t>
            </a:r>
            <a:endParaRPr lang="nl-NL" dirty="0"/>
          </a:p>
          <a:p>
            <a:pPr lvl="2"/>
            <a:r>
              <a:rPr lang="nl-NL" dirty="0"/>
              <a:t>RDM </a:t>
            </a:r>
            <a:r>
              <a:rPr lang="nl-NL" dirty="0" err="1"/>
              <a:t>advice</a:t>
            </a:r>
            <a:r>
              <a:rPr lang="nl-NL" dirty="0"/>
              <a:t>: data steward Koen Leuveld </a:t>
            </a:r>
            <a:r>
              <a:rPr lang="nl-NL" dirty="0">
                <a:hlinkClick r:id="rId3"/>
              </a:rPr>
              <a:t>k.leuveld@vu.nl</a:t>
            </a:r>
            <a:r>
              <a:rPr lang="nl-NL" dirty="0"/>
              <a:t>  ​</a:t>
            </a:r>
          </a:p>
          <a:p>
            <a:pPr lvl="2"/>
            <a:r>
              <a:rPr lang="nl-NL" dirty="0"/>
              <a:t>Research </a:t>
            </a:r>
            <a:r>
              <a:rPr lang="nl-NL" dirty="0" err="1"/>
              <a:t>Ethics</a:t>
            </a:r>
            <a:r>
              <a:rPr lang="nl-NL" dirty="0"/>
              <a:t> Review Committee (</a:t>
            </a:r>
            <a:r>
              <a:rPr lang="nl-NL" dirty="0">
                <a:hlinkClick r:id="rId4"/>
              </a:rPr>
              <a:t>RERC</a:t>
            </a:r>
            <a:r>
              <a:rPr lang="nl-NL" dirty="0"/>
              <a:t>)​</a:t>
            </a:r>
          </a:p>
          <a:p>
            <a:pPr lvl="3"/>
            <a:r>
              <a:rPr lang="nl-NL" dirty="0"/>
              <a:t>E: </a:t>
            </a:r>
            <a:r>
              <a:rPr lang="nl-NL" dirty="0">
                <a:hlinkClick r:id="rId5"/>
              </a:rPr>
              <a:t>rerc.fsw@vu.nl</a:t>
            </a:r>
            <a:r>
              <a:rPr lang="nl-NL" dirty="0"/>
              <a:t> (</a:t>
            </a:r>
            <a:r>
              <a:rPr lang="nl-NL" dirty="0" err="1"/>
              <a:t>Secretary</a:t>
            </a:r>
            <a:r>
              <a:rPr lang="nl-NL" dirty="0"/>
              <a:t>, Koen Leuveld)​</a:t>
            </a:r>
          </a:p>
        </p:txBody>
      </p:sp>
      <p:sp>
        <p:nvSpPr>
          <p:cNvPr id="4" name="Slide Number Placeholder 3">
            <a:extLst>
              <a:ext uri="{FF2B5EF4-FFF2-40B4-BE49-F238E27FC236}">
                <a16:creationId xmlns:a16="http://schemas.microsoft.com/office/drawing/2014/main" id="{E2A05E90-B820-4C72-9965-20D61E4AD9DD}"/>
              </a:ext>
            </a:extLst>
          </p:cNvPr>
          <p:cNvSpPr>
            <a:spLocks noGrp="1"/>
          </p:cNvSpPr>
          <p:nvPr>
            <p:ph type="sldNum" sz="quarter" idx="15"/>
          </p:nvPr>
        </p:nvSpPr>
        <p:spPr/>
        <p:txBody>
          <a:bodyPr/>
          <a:lstStyle/>
          <a:p>
            <a:pPr algn="l"/>
            <a:fld id="{840C1E0B-154D-844F-9C3C-CB8827A7EAB0}" type="slidenum">
              <a:rPr lang="nl-NL" smtClean="0"/>
              <a:pPr algn="l"/>
              <a:t>106</a:t>
            </a:fld>
            <a:r>
              <a:rPr lang="nl-NL"/>
              <a:t> </a:t>
            </a:r>
            <a:endParaRPr lang="nl-NL" dirty="0"/>
          </a:p>
        </p:txBody>
      </p:sp>
    </p:spTree>
    <p:extLst>
      <p:ext uri="{BB962C8B-B14F-4D97-AF65-F5344CB8AC3E}">
        <p14:creationId xmlns:p14="http://schemas.microsoft.com/office/powerpoint/2010/main" val="5201554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19FC-B623-4504-864A-12024ED5EE17}"/>
              </a:ext>
            </a:extLst>
          </p:cNvPr>
          <p:cNvSpPr>
            <a:spLocks noGrp="1"/>
          </p:cNvSpPr>
          <p:nvPr>
            <p:ph type="title"/>
          </p:nvPr>
        </p:nvSpPr>
        <p:spPr>
          <a:xfrm>
            <a:off x="450850" y="451166"/>
            <a:ext cx="2459332" cy="782467"/>
          </a:xfrm>
        </p:spPr>
        <p:txBody>
          <a:bodyPr/>
          <a:lstStyle/>
          <a:p>
            <a:r>
              <a:rPr lang="en-US" dirty="0"/>
              <a:t>Support at RCH</a:t>
            </a:r>
            <a:endParaRPr lang="nl-NL" dirty="0"/>
          </a:p>
        </p:txBody>
      </p:sp>
      <p:sp>
        <p:nvSpPr>
          <p:cNvPr id="3" name="Text Placeholder 2">
            <a:extLst>
              <a:ext uri="{FF2B5EF4-FFF2-40B4-BE49-F238E27FC236}">
                <a16:creationId xmlns:a16="http://schemas.microsoft.com/office/drawing/2014/main" id="{5780F532-6975-4A01-AF5A-16602707F0AD}"/>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CA4D3AA5-BCD1-4D7C-8A9C-DCC95DF62DBC}"/>
              </a:ext>
            </a:extLst>
          </p:cNvPr>
          <p:cNvSpPr>
            <a:spLocks noGrp="1"/>
          </p:cNvSpPr>
          <p:nvPr>
            <p:ph type="sldNum" sz="quarter" idx="15"/>
          </p:nvPr>
        </p:nvSpPr>
        <p:spPr/>
        <p:txBody>
          <a:bodyPr/>
          <a:lstStyle/>
          <a:p>
            <a:pPr algn="l"/>
            <a:fld id="{840C1E0B-154D-844F-9C3C-CB8827A7EAB0}" type="slidenum">
              <a:rPr lang="nl-NL" smtClean="0"/>
              <a:pPr algn="l"/>
              <a:t>107</a:t>
            </a:fld>
            <a:r>
              <a:rPr lang="nl-NL"/>
              <a:t> </a:t>
            </a:r>
            <a:endParaRPr lang="nl-NL" dirty="0"/>
          </a:p>
        </p:txBody>
      </p:sp>
    </p:spTree>
    <p:extLst>
      <p:ext uri="{BB962C8B-B14F-4D97-AF65-F5344CB8AC3E}">
        <p14:creationId xmlns:p14="http://schemas.microsoft.com/office/powerpoint/2010/main" val="18391811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6E30-6654-4380-84BC-8970B9C11205}"/>
              </a:ext>
            </a:extLst>
          </p:cNvPr>
          <p:cNvSpPr>
            <a:spLocks noGrp="1"/>
          </p:cNvSpPr>
          <p:nvPr>
            <p:ph type="title"/>
          </p:nvPr>
        </p:nvSpPr>
        <p:spPr>
          <a:xfrm>
            <a:off x="450850" y="451166"/>
            <a:ext cx="2394827" cy="782467"/>
          </a:xfrm>
        </p:spPr>
        <p:txBody>
          <a:bodyPr/>
          <a:lstStyle/>
          <a:p>
            <a:r>
              <a:rPr lang="en-US" dirty="0"/>
              <a:t>Support at SBE</a:t>
            </a:r>
            <a:endParaRPr lang="nl-NL" dirty="0"/>
          </a:p>
        </p:txBody>
      </p:sp>
      <p:sp>
        <p:nvSpPr>
          <p:cNvPr id="3" name="Text Placeholder 2">
            <a:extLst>
              <a:ext uri="{FF2B5EF4-FFF2-40B4-BE49-F238E27FC236}">
                <a16:creationId xmlns:a16="http://schemas.microsoft.com/office/drawing/2014/main" id="{7E9D8CD1-9F40-4294-8ED4-55FD2A741940}"/>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1BB57699-30E4-4BE3-9C3B-87E4F09E4348}"/>
              </a:ext>
            </a:extLst>
          </p:cNvPr>
          <p:cNvSpPr>
            <a:spLocks noGrp="1"/>
          </p:cNvSpPr>
          <p:nvPr>
            <p:ph type="sldNum" sz="quarter" idx="15"/>
          </p:nvPr>
        </p:nvSpPr>
        <p:spPr/>
        <p:txBody>
          <a:bodyPr/>
          <a:lstStyle/>
          <a:p>
            <a:pPr algn="l"/>
            <a:fld id="{840C1E0B-154D-844F-9C3C-CB8827A7EAB0}" type="slidenum">
              <a:rPr lang="nl-NL" smtClean="0"/>
              <a:pPr algn="l"/>
              <a:t>108</a:t>
            </a:fld>
            <a:r>
              <a:rPr lang="nl-NL"/>
              <a:t> </a:t>
            </a:r>
            <a:endParaRPr lang="nl-NL" dirty="0"/>
          </a:p>
        </p:txBody>
      </p:sp>
    </p:spTree>
    <p:extLst>
      <p:ext uri="{BB962C8B-B14F-4D97-AF65-F5344CB8AC3E}">
        <p14:creationId xmlns:p14="http://schemas.microsoft.com/office/powerpoint/2010/main" val="40495387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8681-3487-43F3-B9AC-3E331755571B}"/>
              </a:ext>
            </a:extLst>
          </p:cNvPr>
          <p:cNvSpPr>
            <a:spLocks noGrp="1"/>
          </p:cNvSpPr>
          <p:nvPr>
            <p:ph type="title"/>
          </p:nvPr>
        </p:nvSpPr>
        <p:spPr>
          <a:xfrm>
            <a:off x="450850" y="451166"/>
            <a:ext cx="2586738" cy="782467"/>
          </a:xfrm>
        </p:spPr>
        <p:txBody>
          <a:bodyPr/>
          <a:lstStyle/>
          <a:p>
            <a:r>
              <a:rPr lang="en-US" dirty="0"/>
              <a:t>General support</a:t>
            </a:r>
            <a:endParaRPr lang="nl-NL" dirty="0"/>
          </a:p>
        </p:txBody>
      </p:sp>
      <p:sp>
        <p:nvSpPr>
          <p:cNvPr id="4" name="Slide Number Placeholder 3">
            <a:extLst>
              <a:ext uri="{FF2B5EF4-FFF2-40B4-BE49-F238E27FC236}">
                <a16:creationId xmlns:a16="http://schemas.microsoft.com/office/drawing/2014/main" id="{0C6ECDFD-A3BD-4314-9943-41E85DA9C6E4}"/>
              </a:ext>
            </a:extLst>
          </p:cNvPr>
          <p:cNvSpPr>
            <a:spLocks noGrp="1"/>
          </p:cNvSpPr>
          <p:nvPr>
            <p:ph type="sldNum" sz="quarter" idx="15"/>
          </p:nvPr>
        </p:nvSpPr>
        <p:spPr/>
        <p:txBody>
          <a:bodyPr/>
          <a:lstStyle/>
          <a:p>
            <a:pPr algn="l"/>
            <a:fld id="{840C1E0B-154D-844F-9C3C-CB8827A7EAB0}" type="slidenum">
              <a:rPr lang="nl-NL" smtClean="0"/>
              <a:pPr algn="l"/>
              <a:t>109</a:t>
            </a:fld>
            <a:r>
              <a:rPr lang="nl-NL"/>
              <a:t> </a:t>
            </a:r>
            <a:endParaRPr lang="nl-NL" dirty="0"/>
          </a:p>
        </p:txBody>
      </p:sp>
      <p:grpSp>
        <p:nvGrpSpPr>
          <p:cNvPr id="7" name="Group 6">
            <a:extLst>
              <a:ext uri="{FF2B5EF4-FFF2-40B4-BE49-F238E27FC236}">
                <a16:creationId xmlns:a16="http://schemas.microsoft.com/office/drawing/2014/main" id="{DB59152E-67EF-4B7D-9ADA-8299459684A1}"/>
              </a:ext>
            </a:extLst>
          </p:cNvPr>
          <p:cNvGrpSpPr>
            <a:grpSpLocks noChangeAspect="1"/>
          </p:cNvGrpSpPr>
          <p:nvPr/>
        </p:nvGrpSpPr>
        <p:grpSpPr>
          <a:xfrm>
            <a:off x="1607118" y="1875490"/>
            <a:ext cx="2276363" cy="2268000"/>
            <a:chOff x="109789" y="2139702"/>
            <a:chExt cx="1711474" cy="1705190"/>
          </a:xfrm>
        </p:grpSpPr>
        <p:pic>
          <p:nvPicPr>
            <p:cNvPr id="8" name="Picture 7">
              <a:extLst>
                <a:ext uri="{FF2B5EF4-FFF2-40B4-BE49-F238E27FC236}">
                  <a16:creationId xmlns:a16="http://schemas.microsoft.com/office/drawing/2014/main" id="{2A635395-1D56-4D09-BDDB-491581FB21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789" y="2139702"/>
              <a:ext cx="1711474" cy="1345190"/>
            </a:xfrm>
            <a:prstGeom prst="rect">
              <a:avLst/>
            </a:prstGeom>
          </p:spPr>
        </p:pic>
        <p:sp>
          <p:nvSpPr>
            <p:cNvPr id="9" name="TextBox 8">
              <a:extLst>
                <a:ext uri="{FF2B5EF4-FFF2-40B4-BE49-F238E27FC236}">
                  <a16:creationId xmlns:a16="http://schemas.microsoft.com/office/drawing/2014/main" id="{45D205FD-A984-4B41-B3FC-F18DEABED854}"/>
                </a:ext>
              </a:extLst>
            </p:cNvPr>
            <p:cNvSpPr txBox="1"/>
            <p:nvPr/>
          </p:nvSpPr>
          <p:spPr>
            <a:xfrm>
              <a:off x="109789" y="3484892"/>
              <a:ext cx="1710000" cy="360000"/>
            </a:xfrm>
            <a:prstGeom prst="rect">
              <a:avLst/>
            </a:prstGeom>
            <a:solidFill>
              <a:srgbClr val="E7F7FF"/>
            </a:solidFill>
          </p:spPr>
          <p:txBody>
            <a:bodyPr wrap="square" rtlCol="0">
              <a:spAutoFit/>
            </a:bodyPr>
            <a:lstStyle/>
            <a:p>
              <a:r>
                <a:rPr lang="en-US" sz="900" dirty="0"/>
                <a:t>E: rdm@vu.nl</a:t>
              </a:r>
            </a:p>
            <a:p>
              <a:r>
                <a:rPr lang="en-US" sz="900" dirty="0"/>
                <a:t>T: +31(0)20 59 85166</a:t>
              </a:r>
            </a:p>
            <a:p>
              <a:endParaRPr lang="en-US" dirty="0"/>
            </a:p>
          </p:txBody>
        </p:sp>
      </p:grpSp>
      <p:grpSp>
        <p:nvGrpSpPr>
          <p:cNvPr id="10" name="Group 9">
            <a:extLst>
              <a:ext uri="{FF2B5EF4-FFF2-40B4-BE49-F238E27FC236}">
                <a16:creationId xmlns:a16="http://schemas.microsoft.com/office/drawing/2014/main" id="{D0389A09-544E-4B5E-9389-F026E5E85A69}"/>
              </a:ext>
            </a:extLst>
          </p:cNvPr>
          <p:cNvGrpSpPr>
            <a:grpSpLocks noChangeAspect="1"/>
          </p:cNvGrpSpPr>
          <p:nvPr/>
        </p:nvGrpSpPr>
        <p:grpSpPr>
          <a:xfrm>
            <a:off x="4386573" y="1881623"/>
            <a:ext cx="2600083" cy="2268000"/>
            <a:chOff x="2699790" y="3040310"/>
            <a:chExt cx="2352136" cy="2051720"/>
          </a:xfrm>
        </p:grpSpPr>
        <p:pic>
          <p:nvPicPr>
            <p:cNvPr id="11" name="Picture 10">
              <a:extLst>
                <a:ext uri="{FF2B5EF4-FFF2-40B4-BE49-F238E27FC236}">
                  <a16:creationId xmlns:a16="http://schemas.microsoft.com/office/drawing/2014/main" id="{D1BF1464-C217-4164-AAAD-DAFD25457E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5582" y="3040310"/>
              <a:ext cx="1880548" cy="1693414"/>
            </a:xfrm>
            <a:prstGeom prst="rect">
              <a:avLst/>
            </a:prstGeom>
          </p:spPr>
        </p:pic>
        <p:sp>
          <p:nvSpPr>
            <p:cNvPr id="12" name="TextBox 11">
              <a:extLst>
                <a:ext uri="{FF2B5EF4-FFF2-40B4-BE49-F238E27FC236}">
                  <a16:creationId xmlns:a16="http://schemas.microsoft.com/office/drawing/2014/main" id="{9EE9D4B3-9717-4240-9271-548D52161497}"/>
                </a:ext>
              </a:extLst>
            </p:cNvPr>
            <p:cNvSpPr txBox="1"/>
            <p:nvPr/>
          </p:nvSpPr>
          <p:spPr>
            <a:xfrm>
              <a:off x="2699790" y="4722698"/>
              <a:ext cx="2352136" cy="369332"/>
            </a:xfrm>
            <a:prstGeom prst="rect">
              <a:avLst/>
            </a:prstGeom>
            <a:solidFill>
              <a:srgbClr val="E7F7FF"/>
            </a:solidFill>
          </p:spPr>
          <p:txBody>
            <a:bodyPr wrap="square" rtlCol="0">
              <a:spAutoFit/>
            </a:bodyPr>
            <a:lstStyle/>
            <a:p>
              <a:r>
                <a:rPr lang="en-US" sz="900" dirty="0" err="1"/>
                <a:t>LibGuide</a:t>
              </a:r>
              <a:r>
                <a:rPr lang="en-US" sz="900" dirty="0"/>
                <a:t> Research Data Management:</a:t>
              </a:r>
            </a:p>
            <a:p>
              <a:r>
                <a:rPr lang="en-US" sz="900" dirty="0">
                  <a:hlinkClick r:id="rId4"/>
                </a:rPr>
                <a:t>http://libguides.vu.nl/researchdata/</a:t>
              </a:r>
              <a:endParaRPr lang="en-US" sz="900" dirty="0"/>
            </a:p>
          </p:txBody>
        </p:sp>
      </p:grpSp>
      <p:grpSp>
        <p:nvGrpSpPr>
          <p:cNvPr id="13" name="Group 12">
            <a:extLst>
              <a:ext uri="{FF2B5EF4-FFF2-40B4-BE49-F238E27FC236}">
                <a16:creationId xmlns:a16="http://schemas.microsoft.com/office/drawing/2014/main" id="{65BAA38D-850B-4A49-98D4-AADA5DD67A52}"/>
              </a:ext>
            </a:extLst>
          </p:cNvPr>
          <p:cNvGrpSpPr>
            <a:grpSpLocks noChangeAspect="1"/>
          </p:cNvGrpSpPr>
          <p:nvPr/>
        </p:nvGrpSpPr>
        <p:grpSpPr>
          <a:xfrm>
            <a:off x="7489744" y="1881623"/>
            <a:ext cx="4385285" cy="2268000"/>
            <a:chOff x="5733049" y="1574537"/>
            <a:chExt cx="3042000" cy="1573277"/>
          </a:xfrm>
        </p:grpSpPr>
        <p:sp>
          <p:nvSpPr>
            <p:cNvPr id="14" name="TextBox 13">
              <a:extLst>
                <a:ext uri="{FF2B5EF4-FFF2-40B4-BE49-F238E27FC236}">
                  <a16:creationId xmlns:a16="http://schemas.microsoft.com/office/drawing/2014/main" id="{B96F7EC3-5B06-4BE1-9ECD-D8CF88230B2F}"/>
                </a:ext>
              </a:extLst>
            </p:cNvPr>
            <p:cNvSpPr txBox="1"/>
            <p:nvPr/>
          </p:nvSpPr>
          <p:spPr>
            <a:xfrm>
              <a:off x="5733049" y="2778482"/>
              <a:ext cx="3042000" cy="369332"/>
            </a:xfrm>
            <a:prstGeom prst="rect">
              <a:avLst/>
            </a:prstGeom>
            <a:solidFill>
              <a:srgbClr val="E7F7FF"/>
            </a:solidFill>
          </p:spPr>
          <p:txBody>
            <a:bodyPr wrap="square" rtlCol="0">
              <a:spAutoFit/>
            </a:bodyPr>
            <a:lstStyle/>
            <a:p>
              <a:r>
                <a:rPr lang="en-US" sz="900" dirty="0"/>
                <a:t>Research Data Support website:</a:t>
              </a:r>
            </a:p>
            <a:p>
              <a:r>
                <a:rPr lang="en-US" sz="900" dirty="0">
                  <a:hlinkClick r:id="rId5"/>
                </a:rPr>
                <a:t>https://vu.nl/en/employee/research-data-support</a:t>
              </a:r>
              <a:endParaRPr lang="en-US" sz="900" dirty="0"/>
            </a:p>
          </p:txBody>
        </p:sp>
        <p:pic>
          <p:nvPicPr>
            <p:cNvPr id="15" name="Picture 14" descr="Graphical user interface&#10;&#10;Description automatically generated with medium confidence">
              <a:extLst>
                <a:ext uri="{FF2B5EF4-FFF2-40B4-BE49-F238E27FC236}">
                  <a16:creationId xmlns:a16="http://schemas.microsoft.com/office/drawing/2014/main" id="{07407F15-9B83-449B-899E-264F203671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33049" y="1574537"/>
              <a:ext cx="3040482" cy="1160634"/>
            </a:xfrm>
            <a:prstGeom prst="rect">
              <a:avLst/>
            </a:prstGeom>
          </p:spPr>
        </p:pic>
      </p:grpSp>
    </p:spTree>
    <p:extLst>
      <p:ext uri="{BB962C8B-B14F-4D97-AF65-F5344CB8AC3E}">
        <p14:creationId xmlns:p14="http://schemas.microsoft.com/office/powerpoint/2010/main" val="141566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327-8D19-454B-A9FD-D53B9AB51F92}"/>
              </a:ext>
            </a:extLst>
          </p:cNvPr>
          <p:cNvSpPr>
            <a:spLocks noGrp="1"/>
          </p:cNvSpPr>
          <p:nvPr>
            <p:ph type="title"/>
          </p:nvPr>
        </p:nvSpPr>
        <p:spPr>
          <a:xfrm>
            <a:off x="450850" y="451166"/>
            <a:ext cx="5493468" cy="782467"/>
          </a:xfrm>
        </p:spPr>
        <p:txBody>
          <a:bodyPr/>
          <a:lstStyle/>
          <a:p>
            <a:r>
              <a:rPr lang="en-US"/>
              <a:t>Research Data Management (RDM)</a:t>
            </a:r>
            <a:endParaRPr lang="nl-NL"/>
          </a:p>
        </p:txBody>
      </p:sp>
      <p:sp>
        <p:nvSpPr>
          <p:cNvPr id="5" name="Slide Number Placeholder 4">
            <a:extLst>
              <a:ext uri="{FF2B5EF4-FFF2-40B4-BE49-F238E27FC236}">
                <a16:creationId xmlns:a16="http://schemas.microsoft.com/office/drawing/2014/main" id="{FE9B02A5-9BD4-4713-A07A-146D863D53D4}"/>
              </a:ext>
            </a:extLst>
          </p:cNvPr>
          <p:cNvSpPr>
            <a:spLocks noGrp="1"/>
          </p:cNvSpPr>
          <p:nvPr>
            <p:ph type="sldNum" sz="quarter" idx="15"/>
          </p:nvPr>
        </p:nvSpPr>
        <p:spPr/>
        <p:txBody>
          <a:bodyPr/>
          <a:lstStyle/>
          <a:p>
            <a:pPr algn="l"/>
            <a:fld id="{840C1E0B-154D-844F-9C3C-CB8827A7EAB0}" type="slidenum">
              <a:rPr lang="nl-NL" smtClean="0"/>
              <a:pPr algn="l"/>
              <a:t>11</a:t>
            </a:fld>
            <a:r>
              <a:rPr lang="nl-NL"/>
              <a:t> </a:t>
            </a:r>
          </a:p>
        </p:txBody>
      </p:sp>
      <p:pic>
        <p:nvPicPr>
          <p:cNvPr id="7" name="Picture 6" descr="Diagram&#10;&#10;Description automatically generated">
            <a:extLst>
              <a:ext uri="{FF2B5EF4-FFF2-40B4-BE49-F238E27FC236}">
                <a16:creationId xmlns:a16="http://schemas.microsoft.com/office/drawing/2014/main" id="{7DAF7221-E848-4B55-AD8D-1F8F82586545}"/>
              </a:ext>
            </a:extLst>
          </p:cNvPr>
          <p:cNvPicPr>
            <a:picLocks noChangeAspect="1"/>
          </p:cNvPicPr>
          <p:nvPr/>
        </p:nvPicPr>
        <p:blipFill>
          <a:blip r:embed="rId2"/>
          <a:stretch>
            <a:fillRect/>
          </a:stretch>
        </p:blipFill>
        <p:spPr>
          <a:xfrm>
            <a:off x="1941733" y="1474834"/>
            <a:ext cx="5237156" cy="4716000"/>
          </a:xfrm>
          <a:prstGeom prst="rect">
            <a:avLst/>
          </a:prstGeom>
        </p:spPr>
      </p:pic>
      <p:sp>
        <p:nvSpPr>
          <p:cNvPr id="8" name="TextBox 7">
            <a:extLst>
              <a:ext uri="{FF2B5EF4-FFF2-40B4-BE49-F238E27FC236}">
                <a16:creationId xmlns:a16="http://schemas.microsoft.com/office/drawing/2014/main" id="{803A550B-CCAC-4023-AEFD-8F43B01678AF}"/>
              </a:ext>
            </a:extLst>
          </p:cNvPr>
          <p:cNvSpPr txBox="1"/>
          <p:nvPr/>
        </p:nvSpPr>
        <p:spPr>
          <a:xfrm>
            <a:off x="8023559" y="2228227"/>
            <a:ext cx="2767263" cy="2735179"/>
          </a:xfrm>
          <a:prstGeom prst="rect">
            <a:avLst/>
          </a:prstGeom>
          <a:noFill/>
          <a:effectLst>
            <a:outerShdw blurRad="254000" dist="127000" dir="2700000" algn="ctr" rotWithShape="0">
              <a:schemeClr val="tx1">
                <a:alpha val="5000"/>
              </a:schemeClr>
            </a:outerShdw>
          </a:effectLst>
        </p:spPr>
        <p:txBody>
          <a:bodyPr wrap="square" lIns="180000" tIns="180000" rIns="180000" bIns="180000" rtlCol="0">
            <a:noAutofit/>
          </a:bodyPr>
          <a:lstStyle/>
          <a:p>
            <a:r>
              <a:rPr lang="en-US"/>
              <a:t>“Research data management concerns the </a:t>
            </a:r>
            <a:r>
              <a:rPr lang="en-US" err="1"/>
              <a:t>organisation</a:t>
            </a:r>
            <a:r>
              <a:rPr lang="en-US"/>
              <a:t> of data, from its entry to the research cycle through to the dissemination and archiving of valuable results.”</a:t>
            </a:r>
          </a:p>
          <a:p>
            <a:pPr algn="r"/>
            <a:r>
              <a:rPr lang="en-US"/>
              <a:t>(</a:t>
            </a:r>
            <a:r>
              <a:rPr lang="en-US">
                <a:hlinkClick r:id="rId3"/>
              </a:rPr>
              <a:t>Digital Curation Centre</a:t>
            </a:r>
            <a:r>
              <a:rPr lang="en-US"/>
              <a:t>)</a:t>
            </a:r>
          </a:p>
          <a:p>
            <a:pPr algn="l"/>
            <a:endParaRPr lang="nl-NL">
              <a:solidFill>
                <a:srgbClr val="005CA9"/>
              </a:solidFill>
            </a:endParaRPr>
          </a:p>
        </p:txBody>
      </p:sp>
    </p:spTree>
    <p:extLst>
      <p:ext uri="{BB962C8B-B14F-4D97-AF65-F5344CB8AC3E}">
        <p14:creationId xmlns:p14="http://schemas.microsoft.com/office/powerpoint/2010/main" val="26650979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55CA-CC57-47FF-B747-40C8B76C5954}"/>
              </a:ext>
            </a:extLst>
          </p:cNvPr>
          <p:cNvSpPr>
            <a:spLocks noGrp="1"/>
          </p:cNvSpPr>
          <p:nvPr>
            <p:ph type="title"/>
          </p:nvPr>
        </p:nvSpPr>
        <p:spPr>
          <a:xfrm>
            <a:off x="450850" y="451166"/>
            <a:ext cx="5974973" cy="782467"/>
          </a:xfrm>
        </p:spPr>
        <p:txBody>
          <a:bodyPr/>
          <a:lstStyle/>
          <a:p>
            <a:r>
              <a:rPr lang="en-US" dirty="0"/>
              <a:t>Support at national and international level</a:t>
            </a:r>
            <a:endParaRPr lang="nl-NL" dirty="0"/>
          </a:p>
        </p:txBody>
      </p:sp>
      <p:sp>
        <p:nvSpPr>
          <p:cNvPr id="3" name="Text Placeholder 2">
            <a:extLst>
              <a:ext uri="{FF2B5EF4-FFF2-40B4-BE49-F238E27FC236}">
                <a16:creationId xmlns:a16="http://schemas.microsoft.com/office/drawing/2014/main" id="{B624B14B-62F8-4E14-BE93-76B5EECE07D7}"/>
              </a:ext>
            </a:extLst>
          </p:cNvPr>
          <p:cNvSpPr>
            <a:spLocks noGrp="1"/>
          </p:cNvSpPr>
          <p:nvPr>
            <p:ph type="body" sz="quarter" idx="13"/>
          </p:nvPr>
        </p:nvSpPr>
        <p:spPr/>
        <p:txBody>
          <a:bodyPr/>
          <a:lstStyle/>
          <a:p>
            <a:pPr lvl="1"/>
            <a:r>
              <a:rPr lang="en-US" dirty="0"/>
              <a:t>Infrastructures and repositories:</a:t>
            </a:r>
          </a:p>
          <a:p>
            <a:pPr lvl="2"/>
            <a:r>
              <a:rPr lang="en-US" dirty="0">
                <a:hlinkClick r:id="rId3"/>
              </a:rPr>
              <a:t>CESSDA</a:t>
            </a:r>
            <a:r>
              <a:rPr lang="en-US" dirty="0"/>
              <a:t> (Consortium of European Social Science Data Archives)</a:t>
            </a:r>
          </a:p>
          <a:p>
            <a:pPr lvl="2"/>
            <a:r>
              <a:rPr lang="en-US" dirty="0">
                <a:sym typeface="Wingdings" panose="05000000000000000000" pitchFamily="2" charset="2"/>
                <a:hlinkClick r:id="rId4"/>
              </a:rPr>
              <a:t>ODISSEI</a:t>
            </a:r>
            <a:r>
              <a:rPr lang="en-US" dirty="0">
                <a:sym typeface="Wingdings" panose="05000000000000000000" pitchFamily="2" charset="2"/>
              </a:rPr>
              <a:t> (Open Data Infrastructure for Social Science and </a:t>
            </a:r>
            <a:r>
              <a:rPr lang="en-US" dirty="0" err="1">
                <a:sym typeface="Wingdings" panose="05000000000000000000" pitchFamily="2" charset="2"/>
              </a:rPr>
              <a:t>Econonomic</a:t>
            </a:r>
            <a:r>
              <a:rPr lang="en-US" dirty="0">
                <a:sym typeface="Wingdings" panose="05000000000000000000" pitchFamily="2" charset="2"/>
              </a:rPr>
              <a:t> Innovations)</a:t>
            </a:r>
          </a:p>
          <a:p>
            <a:pPr lvl="2"/>
            <a:endParaRPr lang="en-US" dirty="0">
              <a:sym typeface="Wingdings" panose="05000000000000000000" pitchFamily="2" charset="2"/>
            </a:endParaRPr>
          </a:p>
          <a:p>
            <a:pPr lvl="1"/>
            <a:r>
              <a:rPr lang="en-US" dirty="0">
                <a:sym typeface="Wingdings" panose="05000000000000000000" pitchFamily="2" charset="2"/>
              </a:rPr>
              <a:t>Resources:</a:t>
            </a:r>
          </a:p>
          <a:p>
            <a:pPr lvl="2"/>
            <a:r>
              <a:rPr lang="en-US" dirty="0"/>
              <a:t>Basic steps for </a:t>
            </a:r>
            <a:r>
              <a:rPr lang="en-US" dirty="0">
                <a:hlinkClick r:id="rId5"/>
              </a:rPr>
              <a:t>pseudonymization</a:t>
            </a:r>
            <a:endParaRPr lang="en-US" dirty="0"/>
          </a:p>
          <a:p>
            <a:pPr lvl="2"/>
            <a:r>
              <a:rPr lang="en-US" dirty="0"/>
              <a:t>Reference card for </a:t>
            </a:r>
            <a:r>
              <a:rPr lang="en-US" dirty="0">
                <a:hlinkClick r:id="rId6"/>
              </a:rPr>
              <a:t>anonymization</a:t>
            </a:r>
            <a:endParaRPr lang="en-US" dirty="0"/>
          </a:p>
          <a:p>
            <a:pPr lvl="2"/>
            <a:r>
              <a:rPr lang="en-US" dirty="0"/>
              <a:t>Practical guidelines for the entire data life cycle: </a:t>
            </a:r>
            <a:r>
              <a:rPr lang="en-US" dirty="0">
                <a:hlinkClick r:id="rId7"/>
              </a:rPr>
              <a:t>CESSDA Data Management Expert Guide</a:t>
            </a:r>
            <a:endParaRPr lang="en-US" dirty="0"/>
          </a:p>
          <a:p>
            <a:pPr lvl="2"/>
            <a:r>
              <a:rPr lang="en-US" dirty="0"/>
              <a:t>File formats:</a:t>
            </a:r>
          </a:p>
          <a:p>
            <a:pPr lvl="3"/>
            <a:r>
              <a:rPr lang="en-US" dirty="0"/>
              <a:t>DANS: </a:t>
            </a:r>
            <a:r>
              <a:rPr lang="en-US" dirty="0">
                <a:hlinkClick r:id="rId8"/>
              </a:rPr>
              <a:t>preferred formats</a:t>
            </a:r>
            <a:endParaRPr lang="en-US" dirty="0"/>
          </a:p>
          <a:p>
            <a:pPr lvl="3"/>
            <a:r>
              <a:rPr lang="en-US" dirty="0"/>
              <a:t>UK Data Service: </a:t>
            </a:r>
            <a:r>
              <a:rPr lang="en-US" dirty="0">
                <a:hlinkClick r:id="rId9"/>
              </a:rPr>
              <a:t>recommended formats</a:t>
            </a:r>
            <a:endParaRPr lang="en-US" dirty="0"/>
          </a:p>
          <a:p>
            <a:pPr lvl="2"/>
            <a:endParaRPr lang="en-US" dirty="0"/>
          </a:p>
          <a:p>
            <a:endParaRPr lang="nl-NL" dirty="0"/>
          </a:p>
        </p:txBody>
      </p:sp>
      <p:sp>
        <p:nvSpPr>
          <p:cNvPr id="4" name="Slide Number Placeholder 3">
            <a:extLst>
              <a:ext uri="{FF2B5EF4-FFF2-40B4-BE49-F238E27FC236}">
                <a16:creationId xmlns:a16="http://schemas.microsoft.com/office/drawing/2014/main" id="{B381437E-E59E-4E63-9361-AA87CDCCEA48}"/>
              </a:ext>
            </a:extLst>
          </p:cNvPr>
          <p:cNvSpPr>
            <a:spLocks noGrp="1"/>
          </p:cNvSpPr>
          <p:nvPr>
            <p:ph type="sldNum" sz="quarter" idx="15"/>
          </p:nvPr>
        </p:nvSpPr>
        <p:spPr/>
        <p:txBody>
          <a:bodyPr/>
          <a:lstStyle/>
          <a:p>
            <a:pPr algn="l"/>
            <a:fld id="{840C1E0B-154D-844F-9C3C-CB8827A7EAB0}" type="slidenum">
              <a:rPr lang="nl-NL" smtClean="0"/>
              <a:pPr algn="l"/>
              <a:t>110</a:t>
            </a:fld>
            <a:r>
              <a:rPr lang="nl-NL"/>
              <a:t> </a:t>
            </a:r>
            <a:endParaRPr lang="nl-NL" dirty="0"/>
          </a:p>
        </p:txBody>
      </p:sp>
    </p:spTree>
    <p:extLst>
      <p:ext uri="{BB962C8B-B14F-4D97-AF65-F5344CB8AC3E}">
        <p14:creationId xmlns:p14="http://schemas.microsoft.com/office/powerpoint/2010/main" val="6822738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55CA-CC57-47FF-B747-40C8B76C5954}"/>
              </a:ext>
            </a:extLst>
          </p:cNvPr>
          <p:cNvSpPr>
            <a:spLocks noGrp="1"/>
          </p:cNvSpPr>
          <p:nvPr>
            <p:ph type="title"/>
          </p:nvPr>
        </p:nvSpPr>
        <p:spPr>
          <a:xfrm>
            <a:off x="450850" y="451166"/>
            <a:ext cx="5974973" cy="782467"/>
          </a:xfrm>
        </p:spPr>
        <p:txBody>
          <a:bodyPr/>
          <a:lstStyle/>
          <a:p>
            <a:r>
              <a:rPr lang="en-US" dirty="0"/>
              <a:t>Support at national and international level</a:t>
            </a:r>
            <a:endParaRPr lang="nl-NL" dirty="0"/>
          </a:p>
        </p:txBody>
      </p:sp>
      <p:sp>
        <p:nvSpPr>
          <p:cNvPr id="3" name="Text Placeholder 2">
            <a:extLst>
              <a:ext uri="{FF2B5EF4-FFF2-40B4-BE49-F238E27FC236}">
                <a16:creationId xmlns:a16="http://schemas.microsoft.com/office/drawing/2014/main" id="{B624B14B-62F8-4E14-BE93-76B5EECE07D7}"/>
              </a:ext>
            </a:extLst>
          </p:cNvPr>
          <p:cNvSpPr>
            <a:spLocks noGrp="1"/>
          </p:cNvSpPr>
          <p:nvPr>
            <p:ph type="body" sz="quarter" idx="13"/>
          </p:nvPr>
        </p:nvSpPr>
        <p:spPr/>
        <p:txBody>
          <a:bodyPr/>
          <a:lstStyle/>
          <a:p>
            <a:pPr lvl="1"/>
            <a:r>
              <a:rPr lang="en-US" dirty="0">
                <a:sym typeface="Wingdings" panose="05000000000000000000" pitchFamily="2" charset="2"/>
              </a:rPr>
              <a:t>Resources:</a:t>
            </a:r>
          </a:p>
          <a:p>
            <a:pPr lvl="2"/>
            <a:r>
              <a:rPr lang="en-US" dirty="0"/>
              <a:t>Practical guidelines for the entire data life cycle: </a:t>
            </a:r>
            <a:r>
              <a:rPr lang="en-US" dirty="0">
                <a:hlinkClick r:id="rId3"/>
              </a:rPr>
              <a:t>CESSDA Data Management Expert Guide</a:t>
            </a:r>
            <a:endParaRPr lang="en-US" dirty="0"/>
          </a:p>
          <a:p>
            <a:pPr lvl="2"/>
            <a:r>
              <a:rPr lang="en-US" dirty="0"/>
              <a:t>File formats:</a:t>
            </a:r>
          </a:p>
          <a:p>
            <a:pPr lvl="3"/>
            <a:r>
              <a:rPr lang="en-US" dirty="0"/>
              <a:t>DANS: </a:t>
            </a:r>
            <a:r>
              <a:rPr lang="en-US" dirty="0">
                <a:hlinkClick r:id="rId4"/>
              </a:rPr>
              <a:t>preferred formats</a:t>
            </a:r>
            <a:endParaRPr lang="en-US" dirty="0"/>
          </a:p>
          <a:p>
            <a:pPr lvl="3"/>
            <a:r>
              <a:rPr lang="en-US" dirty="0"/>
              <a:t>UK Data Service: </a:t>
            </a:r>
            <a:r>
              <a:rPr lang="en-US" dirty="0">
                <a:hlinkClick r:id="rId5"/>
              </a:rPr>
              <a:t>recommended formats</a:t>
            </a:r>
            <a:endParaRPr lang="en-US" dirty="0"/>
          </a:p>
          <a:p>
            <a:pPr lvl="2"/>
            <a:endParaRPr lang="en-US" dirty="0"/>
          </a:p>
          <a:p>
            <a:endParaRPr lang="nl-NL" dirty="0"/>
          </a:p>
        </p:txBody>
      </p:sp>
      <p:sp>
        <p:nvSpPr>
          <p:cNvPr id="4" name="Slide Number Placeholder 3">
            <a:extLst>
              <a:ext uri="{FF2B5EF4-FFF2-40B4-BE49-F238E27FC236}">
                <a16:creationId xmlns:a16="http://schemas.microsoft.com/office/drawing/2014/main" id="{B381437E-E59E-4E63-9361-AA87CDCCEA48}"/>
              </a:ext>
            </a:extLst>
          </p:cNvPr>
          <p:cNvSpPr>
            <a:spLocks noGrp="1"/>
          </p:cNvSpPr>
          <p:nvPr>
            <p:ph type="sldNum" sz="quarter" idx="15"/>
          </p:nvPr>
        </p:nvSpPr>
        <p:spPr/>
        <p:txBody>
          <a:bodyPr/>
          <a:lstStyle/>
          <a:p>
            <a:pPr algn="l"/>
            <a:fld id="{840C1E0B-154D-844F-9C3C-CB8827A7EAB0}" type="slidenum">
              <a:rPr lang="nl-NL" smtClean="0"/>
              <a:pPr algn="l"/>
              <a:t>111</a:t>
            </a:fld>
            <a:r>
              <a:rPr lang="nl-NL"/>
              <a:t> </a:t>
            </a:r>
            <a:endParaRPr lang="nl-NL" dirty="0"/>
          </a:p>
        </p:txBody>
      </p:sp>
    </p:spTree>
    <p:extLst>
      <p:ext uri="{BB962C8B-B14F-4D97-AF65-F5344CB8AC3E}">
        <p14:creationId xmlns:p14="http://schemas.microsoft.com/office/powerpoint/2010/main" val="19946044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4BBA-150D-4BAA-AF82-5B061D757289}"/>
              </a:ext>
            </a:extLst>
          </p:cNvPr>
          <p:cNvSpPr>
            <a:spLocks noGrp="1"/>
          </p:cNvSpPr>
          <p:nvPr>
            <p:ph type="title"/>
          </p:nvPr>
        </p:nvSpPr>
        <p:spPr>
          <a:xfrm>
            <a:off x="450850" y="451166"/>
            <a:ext cx="3344317" cy="782467"/>
          </a:xfrm>
        </p:spPr>
        <p:txBody>
          <a:bodyPr/>
          <a:lstStyle/>
          <a:p>
            <a:r>
              <a:rPr lang="en-US" dirty="0"/>
              <a:t>Training opportunities</a:t>
            </a:r>
            <a:endParaRPr lang="nl-NL" dirty="0"/>
          </a:p>
        </p:txBody>
      </p:sp>
      <p:sp>
        <p:nvSpPr>
          <p:cNvPr id="3" name="Text Placeholder 2">
            <a:extLst>
              <a:ext uri="{FF2B5EF4-FFF2-40B4-BE49-F238E27FC236}">
                <a16:creationId xmlns:a16="http://schemas.microsoft.com/office/drawing/2014/main" id="{587CC653-2D9D-46A4-BE85-8F7ED086257A}"/>
              </a:ext>
            </a:extLst>
          </p:cNvPr>
          <p:cNvSpPr>
            <a:spLocks noGrp="1"/>
          </p:cNvSpPr>
          <p:nvPr>
            <p:ph type="body" sz="quarter" idx="13"/>
          </p:nvPr>
        </p:nvSpPr>
        <p:spPr/>
        <p:txBody>
          <a:bodyPr/>
          <a:lstStyle/>
          <a:p>
            <a:pPr lvl="2"/>
            <a:r>
              <a:rPr lang="en-US" dirty="0"/>
              <a:t>June 23, 14.00-16.00 (online): </a:t>
            </a:r>
            <a:r>
              <a:rPr lang="en-US" dirty="0">
                <a:hlinkClick r:id="rId2"/>
              </a:rPr>
              <a:t>Getting started with OSF</a:t>
            </a:r>
            <a:endParaRPr lang="en-US" dirty="0"/>
          </a:p>
          <a:p>
            <a:pPr lvl="2"/>
            <a:r>
              <a:rPr lang="nl-NL" dirty="0">
                <a:hlinkClick r:id="rId3"/>
              </a:rPr>
              <a:t>Workshops </a:t>
            </a:r>
            <a:r>
              <a:rPr lang="nl-NL" dirty="0" err="1">
                <a:hlinkClick r:id="rId3"/>
              </a:rPr>
              <a:t>from</a:t>
            </a:r>
            <a:r>
              <a:rPr lang="nl-NL" dirty="0">
                <a:hlinkClick r:id="rId3"/>
              </a:rPr>
              <a:t> </a:t>
            </a:r>
            <a:r>
              <a:rPr lang="nl-NL" dirty="0" err="1">
                <a:hlinkClick r:id="rId3"/>
              </a:rPr>
              <a:t>the</a:t>
            </a:r>
            <a:r>
              <a:rPr lang="nl-NL" dirty="0">
                <a:hlinkClick r:id="rId3"/>
              </a:rPr>
              <a:t> Netherlands </a:t>
            </a:r>
            <a:r>
              <a:rPr lang="nl-NL" dirty="0" err="1">
                <a:hlinkClick r:id="rId3"/>
              </a:rPr>
              <a:t>eScience</a:t>
            </a:r>
            <a:r>
              <a:rPr lang="nl-NL" dirty="0">
                <a:hlinkClick r:id="rId3"/>
              </a:rPr>
              <a:t> Center</a:t>
            </a:r>
            <a:r>
              <a:rPr lang="nl-NL" dirty="0"/>
              <a:t> </a:t>
            </a:r>
            <a:r>
              <a:rPr lang="nl-NL" dirty="0" err="1"/>
              <a:t>covering</a:t>
            </a:r>
            <a:r>
              <a:rPr lang="nl-NL" dirty="0"/>
              <a:t> </a:t>
            </a:r>
            <a:r>
              <a:rPr lang="nl-NL" dirty="0" err="1"/>
              <a:t>the</a:t>
            </a:r>
            <a:r>
              <a:rPr lang="nl-NL" dirty="0"/>
              <a:t> </a:t>
            </a:r>
            <a:r>
              <a:rPr lang="en-US" dirty="0"/>
              <a:t>essentials of version control, online collaboration, reproducible code and good programming practices</a:t>
            </a:r>
          </a:p>
          <a:p>
            <a:pPr lvl="2"/>
            <a:r>
              <a:rPr lang="en-US" dirty="0"/>
              <a:t>June 27, 28, 30 and July 1 (online): </a:t>
            </a:r>
            <a:r>
              <a:rPr lang="en-US" dirty="0">
                <a:hlinkClick r:id="rId4"/>
              </a:rPr>
              <a:t>Data Carpentry for Social Sciences</a:t>
            </a:r>
            <a:r>
              <a:rPr lang="en-US" dirty="0"/>
              <a:t> (update 21-6-2022: waiting list)</a:t>
            </a:r>
          </a:p>
          <a:p>
            <a:pPr lvl="2"/>
            <a:r>
              <a:rPr lang="en-US" dirty="0"/>
              <a:t>July 5-8 (online): </a:t>
            </a:r>
            <a:r>
              <a:rPr lang="en-US" dirty="0">
                <a:hlinkClick r:id="rId5"/>
              </a:rPr>
              <a:t>Software Carpentries (R)</a:t>
            </a:r>
            <a:endParaRPr lang="en-US" dirty="0"/>
          </a:p>
        </p:txBody>
      </p:sp>
      <p:sp>
        <p:nvSpPr>
          <p:cNvPr id="4" name="Slide Number Placeholder 3">
            <a:extLst>
              <a:ext uri="{FF2B5EF4-FFF2-40B4-BE49-F238E27FC236}">
                <a16:creationId xmlns:a16="http://schemas.microsoft.com/office/drawing/2014/main" id="{4EFC2F8E-DCF7-455B-967E-9851E6E3CAC3}"/>
              </a:ext>
            </a:extLst>
          </p:cNvPr>
          <p:cNvSpPr>
            <a:spLocks noGrp="1"/>
          </p:cNvSpPr>
          <p:nvPr>
            <p:ph type="sldNum" sz="quarter" idx="15"/>
          </p:nvPr>
        </p:nvSpPr>
        <p:spPr/>
        <p:txBody>
          <a:bodyPr/>
          <a:lstStyle/>
          <a:p>
            <a:pPr algn="l"/>
            <a:fld id="{840C1E0B-154D-844F-9C3C-CB8827A7EAB0}" type="slidenum">
              <a:rPr lang="nl-NL" smtClean="0"/>
              <a:pPr algn="l"/>
              <a:t>112</a:t>
            </a:fld>
            <a:r>
              <a:rPr lang="nl-NL"/>
              <a:t> </a:t>
            </a:r>
            <a:endParaRPr lang="nl-NL" dirty="0"/>
          </a:p>
        </p:txBody>
      </p:sp>
    </p:spTree>
    <p:extLst>
      <p:ext uri="{BB962C8B-B14F-4D97-AF65-F5344CB8AC3E}">
        <p14:creationId xmlns:p14="http://schemas.microsoft.com/office/powerpoint/2010/main" val="340131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4531-D77A-473D-BA42-B44A48558C01}"/>
              </a:ext>
            </a:extLst>
          </p:cNvPr>
          <p:cNvSpPr>
            <a:spLocks noGrp="1"/>
          </p:cNvSpPr>
          <p:nvPr>
            <p:ph type="title"/>
          </p:nvPr>
        </p:nvSpPr>
        <p:spPr>
          <a:xfrm>
            <a:off x="442841" y="447567"/>
            <a:ext cx="3736433" cy="782467"/>
          </a:xfrm>
        </p:spPr>
        <p:txBody>
          <a:bodyPr/>
          <a:lstStyle/>
          <a:p>
            <a:r>
              <a:rPr lang="en-US"/>
              <a:t>Why is RDM important?</a:t>
            </a:r>
            <a:endParaRPr lang="nl-NL"/>
          </a:p>
        </p:txBody>
      </p:sp>
      <p:sp>
        <p:nvSpPr>
          <p:cNvPr id="5" name="Slide Number Placeholder 4">
            <a:extLst>
              <a:ext uri="{FF2B5EF4-FFF2-40B4-BE49-F238E27FC236}">
                <a16:creationId xmlns:a16="http://schemas.microsoft.com/office/drawing/2014/main" id="{C6130E7F-F2B8-4DC8-9100-718DF8D5AC36}"/>
              </a:ext>
            </a:extLst>
          </p:cNvPr>
          <p:cNvSpPr>
            <a:spLocks noGrp="1"/>
          </p:cNvSpPr>
          <p:nvPr>
            <p:ph type="sldNum" sz="quarter" idx="16"/>
          </p:nvPr>
        </p:nvSpPr>
        <p:spPr/>
        <p:txBody>
          <a:bodyPr/>
          <a:lstStyle/>
          <a:p>
            <a:pPr algn="l"/>
            <a:fld id="{840C1E0B-154D-844F-9C3C-CB8827A7EAB0}" type="slidenum">
              <a:rPr lang="nl-NL" smtClean="0"/>
              <a:pPr algn="l"/>
              <a:t>12</a:t>
            </a:fld>
            <a:r>
              <a:rPr lang="nl-NL"/>
              <a:t> </a:t>
            </a:r>
          </a:p>
        </p:txBody>
      </p:sp>
      <p:sp>
        <p:nvSpPr>
          <p:cNvPr id="6" name="Oval 5">
            <a:extLst>
              <a:ext uri="{FF2B5EF4-FFF2-40B4-BE49-F238E27FC236}">
                <a16:creationId xmlns:a16="http://schemas.microsoft.com/office/drawing/2014/main" id="{29B86DAD-E61F-4939-8401-1C0BD8748E41}"/>
              </a:ext>
            </a:extLst>
          </p:cNvPr>
          <p:cNvSpPr/>
          <p:nvPr/>
        </p:nvSpPr>
        <p:spPr>
          <a:xfrm>
            <a:off x="6407968" y="2529000"/>
            <a:ext cx="1800000" cy="18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a:solidFill>
                  <a:schemeClr val="bg2"/>
                </a:solidFill>
              </a:rPr>
              <a:t>RDM benefits</a:t>
            </a:r>
            <a:endParaRPr lang="nl-NL" sz="1800">
              <a:solidFill>
                <a:schemeClr val="bg2"/>
              </a:solidFill>
            </a:endParaRPr>
          </a:p>
        </p:txBody>
      </p:sp>
      <p:pic>
        <p:nvPicPr>
          <p:cNvPr id="13" name="Graphic 12" descr="Scientist female with solid fill">
            <a:extLst>
              <a:ext uri="{FF2B5EF4-FFF2-40B4-BE49-F238E27FC236}">
                <a16:creationId xmlns:a16="http://schemas.microsoft.com/office/drawing/2014/main" id="{FCCD13D6-98EB-4DED-AE20-DF8F104A1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46397" y="2529000"/>
            <a:ext cx="1800000" cy="1800000"/>
          </a:xfrm>
          <a:prstGeom prst="rect">
            <a:avLst/>
          </a:prstGeom>
        </p:spPr>
      </p:pic>
    </p:spTree>
    <p:extLst>
      <p:ext uri="{BB962C8B-B14F-4D97-AF65-F5344CB8AC3E}">
        <p14:creationId xmlns:p14="http://schemas.microsoft.com/office/powerpoint/2010/main" val="10897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626C-20B1-4DC6-8965-5ADF5C5638C0}"/>
              </a:ext>
            </a:extLst>
          </p:cNvPr>
          <p:cNvSpPr>
            <a:spLocks noGrp="1"/>
          </p:cNvSpPr>
          <p:nvPr>
            <p:ph type="title"/>
          </p:nvPr>
        </p:nvSpPr>
        <p:spPr>
          <a:xfrm>
            <a:off x="442841" y="447567"/>
            <a:ext cx="2850408" cy="782467"/>
          </a:xfrm>
        </p:spPr>
        <p:txBody>
          <a:bodyPr/>
          <a:lstStyle/>
          <a:p>
            <a:r>
              <a:rPr lang="en-US"/>
              <a:t>Prevent data loss</a:t>
            </a:r>
            <a:endParaRPr lang="nl-NL"/>
          </a:p>
        </p:txBody>
      </p:sp>
      <p:sp>
        <p:nvSpPr>
          <p:cNvPr id="5" name="Slide Number Placeholder 4">
            <a:extLst>
              <a:ext uri="{FF2B5EF4-FFF2-40B4-BE49-F238E27FC236}">
                <a16:creationId xmlns:a16="http://schemas.microsoft.com/office/drawing/2014/main" id="{1D484E70-D166-4226-AC6B-38F5AFC4155F}"/>
              </a:ext>
            </a:extLst>
          </p:cNvPr>
          <p:cNvSpPr>
            <a:spLocks noGrp="1"/>
          </p:cNvSpPr>
          <p:nvPr>
            <p:ph type="sldNum" sz="quarter" idx="16"/>
          </p:nvPr>
        </p:nvSpPr>
        <p:spPr/>
        <p:txBody>
          <a:bodyPr/>
          <a:lstStyle/>
          <a:p>
            <a:pPr algn="l"/>
            <a:fld id="{840C1E0B-154D-844F-9C3C-CB8827A7EAB0}" type="slidenum">
              <a:rPr lang="nl-NL" smtClean="0"/>
              <a:pPr algn="l"/>
              <a:t>13</a:t>
            </a:fld>
            <a:r>
              <a:rPr lang="nl-NL"/>
              <a:t> </a:t>
            </a:r>
          </a:p>
        </p:txBody>
      </p:sp>
      <p:sp>
        <p:nvSpPr>
          <p:cNvPr id="6" name="TextBox 5">
            <a:extLst>
              <a:ext uri="{FF2B5EF4-FFF2-40B4-BE49-F238E27FC236}">
                <a16:creationId xmlns:a16="http://schemas.microsoft.com/office/drawing/2014/main" id="{2747C712-00A2-4B51-9F0D-976317FB60A2}"/>
              </a:ext>
            </a:extLst>
          </p:cNvPr>
          <p:cNvSpPr txBox="1"/>
          <p:nvPr/>
        </p:nvSpPr>
        <p:spPr>
          <a:xfrm>
            <a:off x="2114550" y="1666874"/>
            <a:ext cx="5023368" cy="4291125"/>
          </a:xfrm>
          <a:prstGeom prst="rect">
            <a:avLst/>
          </a:prstGeom>
          <a:noFill/>
          <a:effectLst>
            <a:outerShdw blurRad="254000" dist="127000" dir="2700000" algn="ctr" rotWithShape="0">
              <a:schemeClr val="tx1">
                <a:alpha val="5000"/>
              </a:schemeClr>
            </a:outerShdw>
          </a:effectLst>
        </p:spPr>
        <p:txBody>
          <a:bodyPr wrap="square" lIns="360000" tIns="360000" rIns="360000" bIns="360000" rtlCol="0" anchor="t">
            <a:noAutofit/>
          </a:bodyPr>
          <a:lstStyle/>
          <a:p>
            <a:r>
              <a:rPr lang="en-US" sz="2400" dirty="0"/>
              <a:t>Japanese university loses 77TB of research data following a </a:t>
            </a:r>
            <a:r>
              <a:rPr lang="en-US" sz="2400" dirty="0">
                <a:hlinkClick r:id="rId2"/>
              </a:rPr>
              <a:t>buggy software update</a:t>
            </a:r>
            <a:endParaRPr lang="en-US" sz="2400" dirty="0"/>
          </a:p>
          <a:p>
            <a:endParaRPr lang="en-US" sz="2400" dirty="0"/>
          </a:p>
          <a:p>
            <a:endParaRPr lang="en-US" sz="2400" dirty="0"/>
          </a:p>
          <a:p>
            <a:endParaRPr lang="en-US" sz="2400" dirty="0"/>
          </a:p>
          <a:p>
            <a:r>
              <a:rPr lang="en-US" sz="2400" dirty="0"/>
              <a:t>VU student loses all his data because he was banned from his </a:t>
            </a:r>
            <a:r>
              <a:rPr lang="en-US" sz="2400" dirty="0">
                <a:hlinkClick r:id="rId3"/>
              </a:rPr>
              <a:t>Google account</a:t>
            </a:r>
            <a:endParaRPr lang="en-US" sz="2400" dirty="0">
              <a:cs typeface="Calibri"/>
            </a:endParaRPr>
          </a:p>
          <a:p>
            <a:pPr algn="l"/>
            <a:endParaRPr lang="nl-NL" sz="2400" dirty="0">
              <a:solidFill>
                <a:srgbClr val="005CA9"/>
              </a:solidFill>
            </a:endParaRPr>
          </a:p>
          <a:p>
            <a:pPr algn="l"/>
            <a:endParaRPr lang="nl-NL" sz="2400" dirty="0">
              <a:solidFill>
                <a:srgbClr val="005CA9"/>
              </a:solidFill>
            </a:endParaRPr>
          </a:p>
        </p:txBody>
      </p:sp>
      <p:pic>
        <p:nvPicPr>
          <p:cNvPr id="4" name="Picture 3" descr="A person standing in a hallway&#10;&#10;Description automatically generated with medium confidence">
            <a:extLst>
              <a:ext uri="{FF2B5EF4-FFF2-40B4-BE49-F238E27FC236}">
                <a16:creationId xmlns:a16="http://schemas.microsoft.com/office/drawing/2014/main" id="{46CB1744-5529-4384-8745-7A1106FFBC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1881" y="3812436"/>
            <a:ext cx="2335025" cy="2520000"/>
          </a:xfrm>
          <a:prstGeom prst="rect">
            <a:avLst/>
          </a:prstGeom>
        </p:spPr>
      </p:pic>
      <p:pic>
        <p:nvPicPr>
          <p:cNvPr id="8" name="Picture 7" descr="Graphical user interface, application&#10;&#10;Description automatically generated with medium confidence">
            <a:extLst>
              <a:ext uri="{FF2B5EF4-FFF2-40B4-BE49-F238E27FC236}">
                <a16:creationId xmlns:a16="http://schemas.microsoft.com/office/drawing/2014/main" id="{03ACF3F6-2CF4-4AD7-8795-47283F7FBA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1881" y="705800"/>
            <a:ext cx="2746065" cy="2520000"/>
          </a:xfrm>
          <a:prstGeom prst="rect">
            <a:avLst/>
          </a:prstGeom>
        </p:spPr>
      </p:pic>
    </p:spTree>
    <p:extLst>
      <p:ext uri="{BB962C8B-B14F-4D97-AF65-F5344CB8AC3E}">
        <p14:creationId xmlns:p14="http://schemas.microsoft.com/office/powerpoint/2010/main" val="373232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4531-D77A-473D-BA42-B44A48558C01}"/>
              </a:ext>
            </a:extLst>
          </p:cNvPr>
          <p:cNvSpPr>
            <a:spLocks noGrp="1"/>
          </p:cNvSpPr>
          <p:nvPr>
            <p:ph type="title"/>
          </p:nvPr>
        </p:nvSpPr>
        <p:spPr>
          <a:xfrm>
            <a:off x="442841" y="447567"/>
            <a:ext cx="3736433" cy="782467"/>
          </a:xfrm>
        </p:spPr>
        <p:txBody>
          <a:bodyPr/>
          <a:lstStyle/>
          <a:p>
            <a:r>
              <a:rPr lang="en-US"/>
              <a:t>Why is RDM important?</a:t>
            </a:r>
            <a:endParaRPr lang="nl-NL"/>
          </a:p>
        </p:txBody>
      </p:sp>
      <p:sp>
        <p:nvSpPr>
          <p:cNvPr id="5" name="Slide Number Placeholder 4">
            <a:extLst>
              <a:ext uri="{FF2B5EF4-FFF2-40B4-BE49-F238E27FC236}">
                <a16:creationId xmlns:a16="http://schemas.microsoft.com/office/drawing/2014/main" id="{C6130E7F-F2B8-4DC8-9100-718DF8D5AC36}"/>
              </a:ext>
            </a:extLst>
          </p:cNvPr>
          <p:cNvSpPr>
            <a:spLocks noGrp="1"/>
          </p:cNvSpPr>
          <p:nvPr>
            <p:ph type="sldNum" sz="quarter" idx="16"/>
          </p:nvPr>
        </p:nvSpPr>
        <p:spPr/>
        <p:txBody>
          <a:bodyPr/>
          <a:lstStyle/>
          <a:p>
            <a:pPr algn="l"/>
            <a:fld id="{840C1E0B-154D-844F-9C3C-CB8827A7EAB0}" type="slidenum">
              <a:rPr lang="nl-NL" smtClean="0"/>
              <a:pPr algn="l"/>
              <a:t>14</a:t>
            </a:fld>
            <a:r>
              <a:rPr lang="nl-NL"/>
              <a:t> </a:t>
            </a:r>
          </a:p>
        </p:txBody>
      </p:sp>
      <p:sp>
        <p:nvSpPr>
          <p:cNvPr id="6" name="Oval 5">
            <a:extLst>
              <a:ext uri="{FF2B5EF4-FFF2-40B4-BE49-F238E27FC236}">
                <a16:creationId xmlns:a16="http://schemas.microsoft.com/office/drawing/2014/main" id="{29B86DAD-E61F-4939-8401-1C0BD8748E41}"/>
              </a:ext>
            </a:extLst>
          </p:cNvPr>
          <p:cNvSpPr/>
          <p:nvPr/>
        </p:nvSpPr>
        <p:spPr>
          <a:xfrm>
            <a:off x="6407968" y="2529000"/>
            <a:ext cx="1800000" cy="18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a:solidFill>
                  <a:schemeClr val="bg2"/>
                </a:solidFill>
              </a:rPr>
              <a:t>RDM benefits</a:t>
            </a:r>
            <a:endParaRPr lang="nl-NL" sz="1800">
              <a:solidFill>
                <a:schemeClr val="bg2"/>
              </a:solidFill>
            </a:endParaRPr>
          </a:p>
        </p:txBody>
      </p:sp>
      <p:pic>
        <p:nvPicPr>
          <p:cNvPr id="9" name="Graphic 8" descr="Confused person with solid fill">
            <a:extLst>
              <a:ext uri="{FF2B5EF4-FFF2-40B4-BE49-F238E27FC236}">
                <a16:creationId xmlns:a16="http://schemas.microsoft.com/office/drawing/2014/main" id="{AF06D0E9-4B92-4F45-B142-FCA9A32C18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7968" y="281269"/>
            <a:ext cx="1800000" cy="1800000"/>
          </a:xfrm>
          <a:prstGeom prst="rect">
            <a:avLst/>
          </a:prstGeom>
        </p:spPr>
      </p:pic>
      <p:pic>
        <p:nvPicPr>
          <p:cNvPr id="11" name="Graphic 10" descr="Users with solid fill">
            <a:extLst>
              <a:ext uri="{FF2B5EF4-FFF2-40B4-BE49-F238E27FC236}">
                <a16:creationId xmlns:a16="http://schemas.microsoft.com/office/drawing/2014/main" id="{0EF5BFB1-B3FE-4BAD-BBDB-F6F6D0C181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9539" y="2529000"/>
            <a:ext cx="1800000" cy="1800000"/>
          </a:xfrm>
          <a:prstGeom prst="rect">
            <a:avLst/>
          </a:prstGeom>
        </p:spPr>
      </p:pic>
      <p:pic>
        <p:nvPicPr>
          <p:cNvPr id="13" name="Graphic 12" descr="Scientist female with solid fill">
            <a:extLst>
              <a:ext uri="{FF2B5EF4-FFF2-40B4-BE49-F238E27FC236}">
                <a16:creationId xmlns:a16="http://schemas.microsoft.com/office/drawing/2014/main" id="{FCCD13D6-98EB-4DED-AE20-DF8F104A1E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6397" y="2529000"/>
            <a:ext cx="1800000" cy="1800000"/>
          </a:xfrm>
          <a:prstGeom prst="rect">
            <a:avLst/>
          </a:prstGeom>
        </p:spPr>
      </p:pic>
      <p:grpSp>
        <p:nvGrpSpPr>
          <p:cNvPr id="18" name="Group 17">
            <a:extLst>
              <a:ext uri="{FF2B5EF4-FFF2-40B4-BE49-F238E27FC236}">
                <a16:creationId xmlns:a16="http://schemas.microsoft.com/office/drawing/2014/main" id="{802537D2-13A1-4E33-94C2-02E528170FAE}"/>
              </a:ext>
            </a:extLst>
          </p:cNvPr>
          <p:cNvGrpSpPr/>
          <p:nvPr/>
        </p:nvGrpSpPr>
        <p:grpSpPr>
          <a:xfrm>
            <a:off x="6244544" y="4622752"/>
            <a:ext cx="2708722" cy="1800000"/>
            <a:chOff x="5196794" y="4329000"/>
            <a:chExt cx="2708722" cy="1800000"/>
          </a:xfrm>
        </p:grpSpPr>
        <p:pic>
          <p:nvPicPr>
            <p:cNvPr id="15" name="Graphic 14" descr="Schoolhouse with solid fill">
              <a:extLst>
                <a:ext uri="{FF2B5EF4-FFF2-40B4-BE49-F238E27FC236}">
                  <a16:creationId xmlns:a16="http://schemas.microsoft.com/office/drawing/2014/main" id="{19BBF6FA-D00C-4BF3-B41D-D59BDE69F6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6794" y="4329000"/>
              <a:ext cx="1800000" cy="1800000"/>
            </a:xfrm>
            <a:prstGeom prst="rect">
              <a:avLst/>
            </a:prstGeom>
          </p:spPr>
        </p:pic>
        <p:pic>
          <p:nvPicPr>
            <p:cNvPr id="17" name="Picture 16" descr="A map of the world&#10;&#10;Description automatically generated with low confidence">
              <a:extLst>
                <a:ext uri="{FF2B5EF4-FFF2-40B4-BE49-F238E27FC236}">
                  <a16:creationId xmlns:a16="http://schemas.microsoft.com/office/drawing/2014/main" id="{07E69657-D4EF-440E-AA23-6DDC89132D21}"/>
                </a:ext>
              </a:extLst>
            </p:cNvPr>
            <p:cNvPicPr>
              <a:picLocks noChangeAspect="1"/>
            </p:cNvPicPr>
            <p:nvPr/>
          </p:nvPicPr>
          <p:blipFill>
            <a:blip r:embed="rId10"/>
            <a:stretch>
              <a:fillRect/>
            </a:stretch>
          </p:blipFill>
          <p:spPr>
            <a:xfrm>
              <a:off x="6728886" y="4601057"/>
              <a:ext cx="1176630" cy="1255885"/>
            </a:xfrm>
            <a:prstGeom prst="rect">
              <a:avLst/>
            </a:prstGeom>
          </p:spPr>
        </p:pic>
      </p:grpSp>
    </p:spTree>
    <p:extLst>
      <p:ext uri="{BB962C8B-B14F-4D97-AF65-F5344CB8AC3E}">
        <p14:creationId xmlns:p14="http://schemas.microsoft.com/office/powerpoint/2010/main" val="316586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6AB0F-7303-4D0F-B8F4-F0CC4E2BFB80}"/>
              </a:ext>
            </a:extLst>
          </p:cNvPr>
          <p:cNvSpPr>
            <a:spLocks noGrp="1"/>
          </p:cNvSpPr>
          <p:nvPr>
            <p:ph type="body" sz="quarter" idx="10"/>
          </p:nvPr>
        </p:nvSpPr>
        <p:spPr/>
        <p:txBody>
          <a:bodyPr/>
          <a:lstStyle/>
          <a:p>
            <a:r>
              <a:rPr lang="en-US"/>
              <a:t>What is the role of a DMP?</a:t>
            </a:r>
            <a:endParaRPr lang="nl-NL"/>
          </a:p>
        </p:txBody>
      </p:sp>
    </p:spTree>
    <p:extLst>
      <p:ext uri="{BB962C8B-B14F-4D97-AF65-F5344CB8AC3E}">
        <p14:creationId xmlns:p14="http://schemas.microsoft.com/office/powerpoint/2010/main" val="353667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78CD31-576C-4D59-B03C-278E1F923D7C}"/>
              </a:ext>
            </a:extLst>
          </p:cNvPr>
          <p:cNvSpPr>
            <a:spLocks noGrp="1"/>
          </p:cNvSpPr>
          <p:nvPr>
            <p:ph type="body" sz="quarter" idx="13"/>
          </p:nvPr>
        </p:nvSpPr>
        <p:spPr/>
        <p:txBody>
          <a:bodyPr/>
          <a:lstStyle/>
          <a:p>
            <a:pPr lvl="1"/>
            <a:r>
              <a:rPr lang="en-GB"/>
              <a:t>No matter what your goals are—a vision board can help </a:t>
            </a:r>
            <a:r>
              <a:rPr lang="en-GB">
                <a:hlinkClick r:id="rId2"/>
              </a:rPr>
              <a:t>keep you accountable</a:t>
            </a:r>
            <a:endParaRPr lang="en-GB"/>
          </a:p>
          <a:p>
            <a:pPr lvl="1"/>
            <a:r>
              <a:rPr lang="en-GB"/>
              <a:t>Don’t be afraid to make updates</a:t>
            </a:r>
            <a:endParaRPr lang="nl-NL"/>
          </a:p>
        </p:txBody>
      </p:sp>
      <p:sp>
        <p:nvSpPr>
          <p:cNvPr id="6" name="Slide Number Placeholder 5">
            <a:extLst>
              <a:ext uri="{FF2B5EF4-FFF2-40B4-BE49-F238E27FC236}">
                <a16:creationId xmlns:a16="http://schemas.microsoft.com/office/drawing/2014/main" id="{B80D0EB6-4B6F-4364-86D6-AAE2A163D725}"/>
              </a:ext>
            </a:extLst>
          </p:cNvPr>
          <p:cNvSpPr>
            <a:spLocks noGrp="1"/>
          </p:cNvSpPr>
          <p:nvPr>
            <p:ph type="sldNum" sz="quarter" idx="16"/>
          </p:nvPr>
        </p:nvSpPr>
        <p:spPr/>
        <p:txBody>
          <a:bodyPr/>
          <a:lstStyle/>
          <a:p>
            <a:pPr algn="l"/>
            <a:fld id="{840C1E0B-154D-844F-9C3C-CB8827A7EAB0}" type="slidenum">
              <a:rPr lang="nl-NL" smtClean="0"/>
              <a:pPr algn="l"/>
              <a:t>16</a:t>
            </a:fld>
            <a:r>
              <a:rPr lang="nl-NL"/>
              <a:t> </a:t>
            </a:r>
          </a:p>
        </p:txBody>
      </p:sp>
      <p:pic>
        <p:nvPicPr>
          <p:cNvPr id="12" name="Picture Placeholder 11" descr="Table&#10;&#10;Description automatically generated">
            <a:extLst>
              <a:ext uri="{FF2B5EF4-FFF2-40B4-BE49-F238E27FC236}">
                <a16:creationId xmlns:a16="http://schemas.microsoft.com/office/drawing/2014/main" id="{C6EEDD26-C8CF-4594-B9BD-2E16A394163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235074" y="933450"/>
            <a:ext cx="6445104" cy="5364000"/>
          </a:xfrm>
        </p:spPr>
      </p:pic>
      <p:sp>
        <p:nvSpPr>
          <p:cNvPr id="3" name="Title 2">
            <a:extLst>
              <a:ext uri="{FF2B5EF4-FFF2-40B4-BE49-F238E27FC236}">
                <a16:creationId xmlns:a16="http://schemas.microsoft.com/office/drawing/2014/main" id="{F1299964-ACAA-4D4B-ABD1-2930EBBE5F47}"/>
              </a:ext>
            </a:extLst>
          </p:cNvPr>
          <p:cNvSpPr>
            <a:spLocks noGrp="1"/>
          </p:cNvSpPr>
          <p:nvPr>
            <p:ph type="title"/>
          </p:nvPr>
        </p:nvSpPr>
        <p:spPr>
          <a:xfrm>
            <a:off x="446961" y="452608"/>
            <a:ext cx="2683323" cy="782467"/>
          </a:xfrm>
        </p:spPr>
        <p:txBody>
          <a:bodyPr/>
          <a:lstStyle/>
          <a:p>
            <a:r>
              <a:rPr lang="en-US"/>
              <a:t>You need a plan</a:t>
            </a:r>
            <a:endParaRPr lang="nl-NL"/>
          </a:p>
        </p:txBody>
      </p:sp>
    </p:spTree>
    <p:extLst>
      <p:ext uri="{BB962C8B-B14F-4D97-AF65-F5344CB8AC3E}">
        <p14:creationId xmlns:p14="http://schemas.microsoft.com/office/powerpoint/2010/main" val="427779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aphical user interface, application&#10;&#10;Description automatically generated">
            <a:extLst>
              <a:ext uri="{FF2B5EF4-FFF2-40B4-BE49-F238E27FC236}">
                <a16:creationId xmlns:a16="http://schemas.microsoft.com/office/drawing/2014/main" id="{F2BEEDCD-D3F8-46DF-A942-9B38F92B7744}"/>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1235074" y="1390650"/>
            <a:ext cx="6055800" cy="5040000"/>
          </a:xfrm>
        </p:spPr>
      </p:pic>
      <p:sp>
        <p:nvSpPr>
          <p:cNvPr id="3" name="Title 2">
            <a:extLst>
              <a:ext uri="{FF2B5EF4-FFF2-40B4-BE49-F238E27FC236}">
                <a16:creationId xmlns:a16="http://schemas.microsoft.com/office/drawing/2014/main" id="{815B63C4-DBD2-4DEA-A261-1F88097D11C2}"/>
              </a:ext>
            </a:extLst>
          </p:cNvPr>
          <p:cNvSpPr>
            <a:spLocks noGrp="1"/>
          </p:cNvSpPr>
          <p:nvPr>
            <p:ph type="title"/>
          </p:nvPr>
        </p:nvSpPr>
        <p:spPr>
          <a:xfrm>
            <a:off x="446961" y="452608"/>
            <a:ext cx="5227654" cy="782467"/>
          </a:xfrm>
        </p:spPr>
        <p:txBody>
          <a:bodyPr/>
          <a:lstStyle/>
          <a:p>
            <a:r>
              <a:rPr lang="en-US" dirty="0" err="1"/>
              <a:t>DMPonline</a:t>
            </a:r>
            <a:r>
              <a:rPr lang="en-US" dirty="0"/>
              <a:t> – Structured plan writing</a:t>
            </a:r>
            <a:endParaRPr lang="nl-NL" dirty="0"/>
          </a:p>
        </p:txBody>
      </p:sp>
      <p:sp>
        <p:nvSpPr>
          <p:cNvPr id="4" name="Text Placeholder 3">
            <a:extLst>
              <a:ext uri="{FF2B5EF4-FFF2-40B4-BE49-F238E27FC236}">
                <a16:creationId xmlns:a16="http://schemas.microsoft.com/office/drawing/2014/main" id="{7C825196-B783-4C56-80EC-6EC2A491960A}"/>
              </a:ext>
            </a:extLst>
          </p:cNvPr>
          <p:cNvSpPr>
            <a:spLocks noGrp="1"/>
          </p:cNvSpPr>
          <p:nvPr>
            <p:ph type="body" sz="quarter" idx="13"/>
          </p:nvPr>
        </p:nvSpPr>
        <p:spPr>
          <a:xfrm>
            <a:off x="8447314" y="1685926"/>
            <a:ext cx="3297011" cy="1597205"/>
          </a:xfrm>
        </p:spPr>
        <p:txBody>
          <a:bodyPr/>
          <a:lstStyle/>
          <a:p>
            <a:pPr lvl="1"/>
            <a:r>
              <a:rPr lang="en-US"/>
              <a:t>Think about RDM issues before your research project starts in a systematic way</a:t>
            </a:r>
          </a:p>
          <a:p>
            <a:pPr lvl="1"/>
            <a:r>
              <a:rPr lang="nl-NL">
                <a:hlinkClick r:id="rId3"/>
              </a:rPr>
              <a:t>https://dmponline.vu.nl</a:t>
            </a:r>
            <a:endParaRPr lang="en-US"/>
          </a:p>
        </p:txBody>
      </p:sp>
      <p:sp>
        <p:nvSpPr>
          <p:cNvPr id="6" name="Slide Number Placeholder 5">
            <a:extLst>
              <a:ext uri="{FF2B5EF4-FFF2-40B4-BE49-F238E27FC236}">
                <a16:creationId xmlns:a16="http://schemas.microsoft.com/office/drawing/2014/main" id="{503AB1D3-3384-4A96-A473-31A9FABC117F}"/>
              </a:ext>
            </a:extLst>
          </p:cNvPr>
          <p:cNvSpPr>
            <a:spLocks noGrp="1"/>
          </p:cNvSpPr>
          <p:nvPr>
            <p:ph type="sldNum" sz="quarter" idx="16"/>
          </p:nvPr>
        </p:nvSpPr>
        <p:spPr/>
        <p:txBody>
          <a:bodyPr/>
          <a:lstStyle/>
          <a:p>
            <a:pPr algn="l"/>
            <a:fld id="{840C1E0B-154D-844F-9C3C-CB8827A7EAB0}" type="slidenum">
              <a:rPr lang="nl-NL" smtClean="0"/>
              <a:pPr algn="l"/>
              <a:t>17</a:t>
            </a:fld>
            <a:r>
              <a:rPr lang="nl-NL"/>
              <a:t> </a:t>
            </a:r>
          </a:p>
        </p:txBody>
      </p:sp>
      <p:pic>
        <p:nvPicPr>
          <p:cNvPr id="9" name="Picture 8">
            <a:extLst>
              <a:ext uri="{FF2B5EF4-FFF2-40B4-BE49-F238E27FC236}">
                <a16:creationId xmlns:a16="http://schemas.microsoft.com/office/drawing/2014/main" id="{4E9736DB-563A-4607-8E55-6C308F3DB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0786" y="1390650"/>
            <a:ext cx="720082" cy="720080"/>
          </a:xfrm>
          <a:prstGeom prst="rect">
            <a:avLst/>
          </a:prstGeom>
        </p:spPr>
      </p:pic>
      <p:sp>
        <p:nvSpPr>
          <p:cNvPr id="10" name="TextBox 9">
            <a:extLst>
              <a:ext uri="{FF2B5EF4-FFF2-40B4-BE49-F238E27FC236}">
                <a16:creationId xmlns:a16="http://schemas.microsoft.com/office/drawing/2014/main" id="{C75E067E-A91A-42B2-9B51-F17ECEBEBC83}"/>
              </a:ext>
            </a:extLst>
          </p:cNvPr>
          <p:cNvSpPr txBox="1"/>
          <p:nvPr/>
        </p:nvSpPr>
        <p:spPr>
          <a:xfrm>
            <a:off x="8447314" y="3165907"/>
            <a:ext cx="3297011" cy="2937914"/>
          </a:xfrm>
          <a:prstGeom prst="rect">
            <a:avLst/>
          </a:prstGeom>
          <a:noFill/>
          <a:ln w="28575">
            <a:solidFill>
              <a:schemeClr val="tx2"/>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sz="2000" dirty="0">
                <a:solidFill>
                  <a:srgbClr val="005CA9"/>
                </a:solidFill>
              </a:rPr>
              <a:t>We strongly recommend to use the VU template. </a:t>
            </a:r>
          </a:p>
          <a:p>
            <a:pPr algn="l"/>
            <a:endParaRPr lang="en-US" sz="2000" dirty="0">
              <a:solidFill>
                <a:srgbClr val="005CA9"/>
              </a:solidFill>
            </a:endParaRPr>
          </a:p>
          <a:p>
            <a:pPr algn="l"/>
            <a:r>
              <a:rPr lang="en-US" sz="2000" dirty="0">
                <a:solidFill>
                  <a:srgbClr val="005CA9"/>
                </a:solidFill>
              </a:rPr>
              <a:t>Make sure to select the right one: </a:t>
            </a:r>
          </a:p>
          <a:p>
            <a:pPr algn="l"/>
            <a:endParaRPr lang="en-US" sz="2000" dirty="0">
              <a:solidFill>
                <a:srgbClr val="005CA9"/>
              </a:solidFill>
            </a:endParaRPr>
          </a:p>
          <a:p>
            <a:pPr algn="l"/>
            <a:r>
              <a:rPr lang="nl-NL" sz="2000" dirty="0">
                <a:solidFill>
                  <a:srgbClr val="005CA9"/>
                </a:solidFill>
              </a:rPr>
              <a:t>VU DMP template 2021 (NWO &amp; </a:t>
            </a:r>
            <a:r>
              <a:rPr lang="nl-NL" sz="2000" dirty="0" err="1">
                <a:solidFill>
                  <a:srgbClr val="005CA9"/>
                </a:solidFill>
              </a:rPr>
              <a:t>ZonMW</a:t>
            </a:r>
            <a:r>
              <a:rPr lang="nl-NL" sz="2000" dirty="0">
                <a:solidFill>
                  <a:srgbClr val="005CA9"/>
                </a:solidFill>
              </a:rPr>
              <a:t> </a:t>
            </a:r>
            <a:r>
              <a:rPr lang="nl-NL" sz="2000" dirty="0" err="1">
                <a:solidFill>
                  <a:srgbClr val="005CA9"/>
                </a:solidFill>
              </a:rPr>
              <a:t>certified</a:t>
            </a:r>
            <a:r>
              <a:rPr lang="nl-NL" sz="2000" dirty="0">
                <a:solidFill>
                  <a:srgbClr val="005CA9"/>
                </a:solidFill>
              </a:rPr>
              <a:t>) v1.4</a:t>
            </a:r>
          </a:p>
        </p:txBody>
      </p:sp>
    </p:spTree>
    <p:extLst>
      <p:ext uri="{BB962C8B-B14F-4D97-AF65-F5344CB8AC3E}">
        <p14:creationId xmlns:p14="http://schemas.microsoft.com/office/powerpoint/2010/main" val="119758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1DDE0B76-6CBC-0AEB-C31C-091A81912928}"/>
              </a:ext>
            </a:extLst>
          </p:cNvPr>
          <p:cNvPicPr>
            <a:picLocks noChangeAspect="1"/>
          </p:cNvPicPr>
          <p:nvPr/>
        </p:nvPicPr>
        <p:blipFill>
          <a:blip r:embed="rId2"/>
          <a:stretch>
            <a:fillRect/>
          </a:stretch>
        </p:blipFill>
        <p:spPr>
          <a:xfrm>
            <a:off x="1850764" y="1400175"/>
            <a:ext cx="8492065" cy="4776788"/>
          </a:xfrm>
          <a:prstGeom prst="rect">
            <a:avLst/>
          </a:prstGeom>
          <a:noFill/>
        </p:spPr>
      </p:pic>
      <p:sp>
        <p:nvSpPr>
          <p:cNvPr id="4" name="Slide Number Placeholder 3">
            <a:extLst>
              <a:ext uri="{FF2B5EF4-FFF2-40B4-BE49-F238E27FC236}">
                <a16:creationId xmlns:a16="http://schemas.microsoft.com/office/drawing/2014/main" id="{C4B68842-3C64-046F-2B83-5F21E21E77C3}"/>
              </a:ext>
            </a:extLst>
          </p:cNvPr>
          <p:cNvSpPr>
            <a:spLocks noGrp="1"/>
          </p:cNvSpPr>
          <p:nvPr>
            <p:ph type="sldNum" sz="quarter" idx="12"/>
          </p:nvPr>
        </p:nvSpPr>
        <p:spPr>
          <a:xfrm>
            <a:off x="450849" y="5958000"/>
            <a:ext cx="784225" cy="900000"/>
          </a:xfrm>
        </p:spPr>
        <p:txBody>
          <a:bodyPr anchor="ctr">
            <a:normAutofit/>
          </a:bodyPr>
          <a:lstStyle/>
          <a:p>
            <a:pPr>
              <a:spcAft>
                <a:spcPts val="600"/>
              </a:spcAft>
            </a:pPr>
            <a:fld id="{840C1E0B-154D-844F-9C3C-CB8827A7EAB0}" type="slidenum">
              <a:rPr lang="nl-NL" smtClean="0"/>
              <a:pPr>
                <a:spcAft>
                  <a:spcPts val="600"/>
                </a:spcAft>
              </a:pPr>
              <a:t>18</a:t>
            </a:fld>
            <a:r>
              <a:rPr lang="nl-NL"/>
              <a:t> </a:t>
            </a:r>
          </a:p>
        </p:txBody>
      </p:sp>
      <p:sp>
        <p:nvSpPr>
          <p:cNvPr id="2" name="Title 1">
            <a:extLst>
              <a:ext uri="{FF2B5EF4-FFF2-40B4-BE49-F238E27FC236}">
                <a16:creationId xmlns:a16="http://schemas.microsoft.com/office/drawing/2014/main" id="{557B0372-FC96-222C-DD71-77988AEDEEC5}"/>
              </a:ext>
            </a:extLst>
          </p:cNvPr>
          <p:cNvSpPr>
            <a:spLocks noGrp="1"/>
          </p:cNvSpPr>
          <p:nvPr>
            <p:ph type="title"/>
          </p:nvPr>
        </p:nvSpPr>
        <p:spPr>
          <a:xfrm>
            <a:off x="450850" y="451166"/>
            <a:ext cx="4273931" cy="782467"/>
          </a:xfrm>
        </p:spPr>
        <p:txBody>
          <a:bodyPr wrap="none" anchor="ctr">
            <a:normAutofit/>
          </a:bodyPr>
          <a:lstStyle/>
          <a:p>
            <a:r>
              <a:rPr lang="en-US" dirty="0"/>
              <a:t>Choosing the right template</a:t>
            </a:r>
            <a:endParaRPr lang="nl-NL" dirty="0"/>
          </a:p>
        </p:txBody>
      </p:sp>
      <p:sp>
        <p:nvSpPr>
          <p:cNvPr id="7" name="TextBox 6">
            <a:extLst>
              <a:ext uri="{FF2B5EF4-FFF2-40B4-BE49-F238E27FC236}">
                <a16:creationId xmlns:a16="http://schemas.microsoft.com/office/drawing/2014/main" id="{563C90BB-E5AC-C983-CCC2-8D4AC4EF3938}"/>
              </a:ext>
            </a:extLst>
          </p:cNvPr>
          <p:cNvSpPr txBox="1"/>
          <p:nvPr/>
        </p:nvSpPr>
        <p:spPr>
          <a:xfrm>
            <a:off x="5318449" y="508969"/>
            <a:ext cx="2973674" cy="666859"/>
          </a:xfrm>
          <a:prstGeom prst="rect">
            <a:avLst/>
          </a:prstGeom>
          <a:noFill/>
          <a:effectLst>
            <a:outerShdw blurRad="254000" dist="127000" dir="2700000" algn="ctr" rotWithShape="0">
              <a:schemeClr val="tx1">
                <a:alpha val="5000"/>
              </a:schemeClr>
            </a:outerShdw>
          </a:effectLst>
        </p:spPr>
        <p:txBody>
          <a:bodyPr wrap="square" lIns="360000" tIns="216000" rIns="360000" bIns="360000" rtlCol="0">
            <a:noAutofit/>
          </a:bodyPr>
          <a:lstStyle/>
          <a:p>
            <a:pPr algn="l"/>
            <a:r>
              <a:rPr lang="en-US" dirty="0">
                <a:solidFill>
                  <a:srgbClr val="005CA9"/>
                </a:solidFill>
              </a:rPr>
              <a:t>https://dmponline.vu.nl</a:t>
            </a:r>
            <a:endParaRPr lang="nl-NL" dirty="0">
              <a:solidFill>
                <a:srgbClr val="005CA9"/>
              </a:solidFill>
            </a:endParaRPr>
          </a:p>
        </p:txBody>
      </p:sp>
    </p:spTree>
    <p:extLst>
      <p:ext uri="{BB962C8B-B14F-4D97-AF65-F5344CB8AC3E}">
        <p14:creationId xmlns:p14="http://schemas.microsoft.com/office/powerpoint/2010/main" val="181302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925-DF14-476C-AA66-6859F8AC76BF}"/>
              </a:ext>
            </a:extLst>
          </p:cNvPr>
          <p:cNvSpPr>
            <a:spLocks noGrp="1"/>
          </p:cNvSpPr>
          <p:nvPr>
            <p:ph type="title"/>
          </p:nvPr>
        </p:nvSpPr>
        <p:spPr>
          <a:xfrm>
            <a:off x="442841" y="447567"/>
            <a:ext cx="3507679" cy="782467"/>
          </a:xfrm>
        </p:spPr>
        <p:txBody>
          <a:bodyPr/>
          <a:lstStyle/>
          <a:p>
            <a:r>
              <a:rPr lang="en-US"/>
              <a:t>Open research output</a:t>
            </a:r>
            <a:endParaRPr lang="nl-NL"/>
          </a:p>
        </p:txBody>
      </p:sp>
      <p:sp>
        <p:nvSpPr>
          <p:cNvPr id="5" name="Slide Number Placeholder 4">
            <a:extLst>
              <a:ext uri="{FF2B5EF4-FFF2-40B4-BE49-F238E27FC236}">
                <a16:creationId xmlns:a16="http://schemas.microsoft.com/office/drawing/2014/main" id="{34016D44-A501-4A6E-AC2A-C96F9873615D}"/>
              </a:ext>
            </a:extLst>
          </p:cNvPr>
          <p:cNvSpPr>
            <a:spLocks noGrp="1"/>
          </p:cNvSpPr>
          <p:nvPr>
            <p:ph type="sldNum" sz="quarter" idx="16"/>
          </p:nvPr>
        </p:nvSpPr>
        <p:spPr/>
        <p:txBody>
          <a:bodyPr/>
          <a:lstStyle/>
          <a:p>
            <a:pPr algn="l"/>
            <a:fld id="{840C1E0B-154D-844F-9C3C-CB8827A7EAB0}" type="slidenum">
              <a:rPr lang="nl-NL" smtClean="0"/>
              <a:pPr algn="l"/>
              <a:t>19</a:t>
            </a:fld>
            <a:r>
              <a:rPr lang="nl-NL" dirty="0"/>
              <a:t> </a:t>
            </a:r>
          </a:p>
        </p:txBody>
      </p:sp>
      <p:grpSp>
        <p:nvGrpSpPr>
          <p:cNvPr id="6" name="Group 5">
            <a:extLst>
              <a:ext uri="{FF2B5EF4-FFF2-40B4-BE49-F238E27FC236}">
                <a16:creationId xmlns:a16="http://schemas.microsoft.com/office/drawing/2014/main" id="{57E3FA06-13B4-436F-AAE4-0D5AC8ECA54A}"/>
              </a:ext>
            </a:extLst>
          </p:cNvPr>
          <p:cNvGrpSpPr/>
          <p:nvPr/>
        </p:nvGrpSpPr>
        <p:grpSpPr>
          <a:xfrm>
            <a:off x="2916382" y="3808206"/>
            <a:ext cx="1666632" cy="2149794"/>
            <a:chOff x="1387691" y="2283718"/>
            <a:chExt cx="1666632" cy="2149794"/>
          </a:xfrm>
        </p:grpSpPr>
        <p:pic>
          <p:nvPicPr>
            <p:cNvPr id="7" name="Picture 6">
              <a:extLst>
                <a:ext uri="{FF2B5EF4-FFF2-40B4-BE49-F238E27FC236}">
                  <a16:creationId xmlns:a16="http://schemas.microsoft.com/office/drawing/2014/main" id="{20A3CC1F-5F5A-49E1-826C-0B1884CB98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600000">
              <a:off x="1387691" y="3867894"/>
              <a:ext cx="1666632" cy="565618"/>
            </a:xfrm>
            <a:prstGeom prst="rect">
              <a:avLst/>
            </a:prstGeom>
          </p:spPr>
        </p:pic>
        <p:grpSp>
          <p:nvGrpSpPr>
            <p:cNvPr id="8" name="Group 7">
              <a:extLst>
                <a:ext uri="{FF2B5EF4-FFF2-40B4-BE49-F238E27FC236}">
                  <a16:creationId xmlns:a16="http://schemas.microsoft.com/office/drawing/2014/main" id="{283ECE32-449F-4256-9E5E-AE0999AF114D}"/>
                </a:ext>
              </a:extLst>
            </p:cNvPr>
            <p:cNvGrpSpPr/>
            <p:nvPr/>
          </p:nvGrpSpPr>
          <p:grpSpPr>
            <a:xfrm>
              <a:off x="1428919" y="2283718"/>
              <a:ext cx="1584176" cy="1584176"/>
              <a:chOff x="1403648" y="2283718"/>
              <a:chExt cx="1584176" cy="1584176"/>
            </a:xfrm>
          </p:grpSpPr>
          <p:pic>
            <p:nvPicPr>
              <p:cNvPr id="9" name="Picture 8">
                <a:extLst>
                  <a:ext uri="{FF2B5EF4-FFF2-40B4-BE49-F238E27FC236}">
                    <a16:creationId xmlns:a16="http://schemas.microsoft.com/office/drawing/2014/main" id="{075BBD04-60E5-4AF0-84E6-BFCC36D14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2283718"/>
                <a:ext cx="1584176" cy="1584176"/>
              </a:xfrm>
              <a:prstGeom prst="rect">
                <a:avLst/>
              </a:prstGeom>
            </p:spPr>
          </p:pic>
          <p:sp>
            <p:nvSpPr>
              <p:cNvPr id="10" name="TextBox 9">
                <a:extLst>
                  <a:ext uri="{FF2B5EF4-FFF2-40B4-BE49-F238E27FC236}">
                    <a16:creationId xmlns:a16="http://schemas.microsoft.com/office/drawing/2014/main" id="{6E5CFC29-6E90-4364-91D5-1950D32E6037}"/>
                  </a:ext>
                </a:extLst>
              </p:cNvPr>
              <p:cNvSpPr txBox="1"/>
              <p:nvPr/>
            </p:nvSpPr>
            <p:spPr>
              <a:xfrm>
                <a:off x="1907704" y="2881268"/>
                <a:ext cx="576064" cy="338554"/>
              </a:xfrm>
              <a:prstGeom prst="rect">
                <a:avLst/>
              </a:prstGeom>
              <a:noFill/>
            </p:spPr>
            <p:txBody>
              <a:bodyPr wrap="square" rtlCol="0">
                <a:prstTxWarp prst="textCanDown">
                  <a:avLst/>
                </a:prstTxWarp>
                <a:spAutoFit/>
              </a:bodyPr>
              <a:lstStyle/>
              <a:p>
                <a:r>
                  <a:rPr lang="en-US" sz="1600">
                    <a:solidFill>
                      <a:schemeClr val="bg2"/>
                    </a:solidFill>
                  </a:rPr>
                  <a:t>data</a:t>
                </a:r>
              </a:p>
            </p:txBody>
          </p:sp>
        </p:grpSp>
      </p:grpSp>
      <p:pic>
        <p:nvPicPr>
          <p:cNvPr id="16" name="Graphic 15" descr="Programmer female outline">
            <a:extLst>
              <a:ext uri="{FF2B5EF4-FFF2-40B4-BE49-F238E27FC236}">
                <a16:creationId xmlns:a16="http://schemas.microsoft.com/office/drawing/2014/main" id="{9D9A6BC1-6897-47F3-B8C7-B6541DC25C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6851" y="510034"/>
            <a:ext cx="1620000" cy="1620000"/>
          </a:xfrm>
          <a:prstGeom prst="rect">
            <a:avLst/>
          </a:prstGeom>
        </p:spPr>
      </p:pic>
      <p:grpSp>
        <p:nvGrpSpPr>
          <p:cNvPr id="21" name="Group 20">
            <a:extLst>
              <a:ext uri="{FF2B5EF4-FFF2-40B4-BE49-F238E27FC236}">
                <a16:creationId xmlns:a16="http://schemas.microsoft.com/office/drawing/2014/main" id="{1952B1FE-53B6-4C51-9B36-182795760578}"/>
              </a:ext>
            </a:extLst>
          </p:cNvPr>
          <p:cNvGrpSpPr/>
          <p:nvPr/>
        </p:nvGrpSpPr>
        <p:grpSpPr>
          <a:xfrm>
            <a:off x="8243910" y="3971201"/>
            <a:ext cx="2219368" cy="1823805"/>
            <a:chOff x="7835659" y="1365996"/>
            <a:chExt cx="2219368" cy="1823805"/>
          </a:xfrm>
        </p:grpSpPr>
        <p:grpSp>
          <p:nvGrpSpPr>
            <p:cNvPr id="11" name="Group 10">
              <a:extLst>
                <a:ext uri="{FF2B5EF4-FFF2-40B4-BE49-F238E27FC236}">
                  <a16:creationId xmlns:a16="http://schemas.microsoft.com/office/drawing/2014/main" id="{F3EA52D8-77D0-482A-B391-B99B8620E42C}"/>
                </a:ext>
              </a:extLst>
            </p:cNvPr>
            <p:cNvGrpSpPr/>
            <p:nvPr/>
          </p:nvGrpSpPr>
          <p:grpSpPr>
            <a:xfrm>
              <a:off x="7835659" y="1365996"/>
              <a:ext cx="1930152" cy="1624608"/>
              <a:chOff x="5421596" y="2257400"/>
              <a:chExt cx="2966828" cy="2402582"/>
            </a:xfrm>
          </p:grpSpPr>
          <p:pic>
            <p:nvPicPr>
              <p:cNvPr id="12" name="Picture 11">
                <a:extLst>
                  <a:ext uri="{FF2B5EF4-FFF2-40B4-BE49-F238E27FC236}">
                    <a16:creationId xmlns:a16="http://schemas.microsoft.com/office/drawing/2014/main" id="{FBF8EC09-0479-4E0E-9B43-086CB65E63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03208">
                <a:off x="6050260" y="3075806"/>
                <a:ext cx="2338164" cy="1584176"/>
              </a:xfrm>
              <a:prstGeom prst="rect">
                <a:avLst/>
              </a:prstGeom>
            </p:spPr>
          </p:pic>
          <p:pic>
            <p:nvPicPr>
              <p:cNvPr id="13" name="Picture 12">
                <a:extLst>
                  <a:ext uri="{FF2B5EF4-FFF2-40B4-BE49-F238E27FC236}">
                    <a16:creationId xmlns:a16="http://schemas.microsoft.com/office/drawing/2014/main" id="{A6254B52-38C4-46AC-8180-03B442C87C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10932">
                <a:off x="5421596" y="2283718"/>
                <a:ext cx="1628446" cy="2304256"/>
              </a:xfrm>
              <a:prstGeom prst="rect">
                <a:avLst/>
              </a:prstGeom>
            </p:spPr>
          </p:pic>
          <p:pic>
            <p:nvPicPr>
              <p:cNvPr id="14" name="Picture 13">
                <a:extLst>
                  <a:ext uri="{FF2B5EF4-FFF2-40B4-BE49-F238E27FC236}">
                    <a16:creationId xmlns:a16="http://schemas.microsoft.com/office/drawing/2014/main" id="{A87B9E68-BE98-4A1D-B5EE-6A54D1288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44208" y="2257400"/>
                <a:ext cx="1425878" cy="1394470"/>
              </a:xfrm>
              <a:prstGeom prst="rect">
                <a:avLst/>
              </a:prstGeom>
            </p:spPr>
          </p:pic>
        </p:grpSp>
        <p:pic>
          <p:nvPicPr>
            <p:cNvPr id="20" name="Picture 19" descr="Icon&#10;&#10;Description automatically generated">
              <a:extLst>
                <a:ext uri="{FF2B5EF4-FFF2-40B4-BE49-F238E27FC236}">
                  <a16:creationId xmlns:a16="http://schemas.microsoft.com/office/drawing/2014/main" id="{88697CCD-6AB5-4B3F-8B91-61DBFF3E870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9453152" y="2298922"/>
              <a:ext cx="601875" cy="890879"/>
            </a:xfrm>
            <a:prstGeom prst="rect">
              <a:avLst/>
            </a:prstGeom>
          </p:spPr>
        </p:pic>
      </p:grpSp>
      <p:grpSp>
        <p:nvGrpSpPr>
          <p:cNvPr id="24" name="Group 23">
            <a:extLst>
              <a:ext uri="{FF2B5EF4-FFF2-40B4-BE49-F238E27FC236}">
                <a16:creationId xmlns:a16="http://schemas.microsoft.com/office/drawing/2014/main" id="{979D5155-407F-4583-8B3A-5F0725DCC6AA}"/>
              </a:ext>
            </a:extLst>
          </p:cNvPr>
          <p:cNvGrpSpPr/>
          <p:nvPr/>
        </p:nvGrpSpPr>
        <p:grpSpPr>
          <a:xfrm>
            <a:off x="5451920" y="2785756"/>
            <a:ext cx="1749859" cy="1620000"/>
            <a:chOff x="5639594" y="2784629"/>
            <a:chExt cx="1749859" cy="1620000"/>
          </a:xfrm>
        </p:grpSpPr>
        <p:pic>
          <p:nvPicPr>
            <p:cNvPr id="18" name="Graphic 17" descr="Scientist female outline">
              <a:extLst>
                <a:ext uri="{FF2B5EF4-FFF2-40B4-BE49-F238E27FC236}">
                  <a16:creationId xmlns:a16="http://schemas.microsoft.com/office/drawing/2014/main" id="{BD833770-E5C8-4102-B4D8-A157D61C79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9594" y="2784629"/>
              <a:ext cx="1620000" cy="1620000"/>
            </a:xfrm>
            <a:prstGeom prst="rect">
              <a:avLst/>
            </a:prstGeom>
          </p:spPr>
        </p:pic>
        <p:pic>
          <p:nvPicPr>
            <p:cNvPr id="23" name="Picture 22" descr="Icon&#10;&#10;Description automatically generated">
              <a:extLst>
                <a:ext uri="{FF2B5EF4-FFF2-40B4-BE49-F238E27FC236}">
                  <a16:creationId xmlns:a16="http://schemas.microsoft.com/office/drawing/2014/main" id="{E1A3078A-F3B6-4DB2-83DB-D18C8C0267D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31384" t="17930" r="37283" b="26366"/>
            <a:stretch/>
          </p:blipFill>
          <p:spPr>
            <a:xfrm>
              <a:off x="6489453" y="3288321"/>
              <a:ext cx="900000" cy="900000"/>
            </a:xfrm>
            <a:prstGeom prst="ellipse">
              <a:avLst/>
            </a:prstGeom>
          </p:spPr>
        </p:pic>
      </p:grpSp>
      <p:sp>
        <p:nvSpPr>
          <p:cNvPr id="26" name="Arrow: Left-Right 25">
            <a:extLst>
              <a:ext uri="{FF2B5EF4-FFF2-40B4-BE49-F238E27FC236}">
                <a16:creationId xmlns:a16="http://schemas.microsoft.com/office/drawing/2014/main" id="{A7FB4785-FB9B-4B62-A8E5-481C753EF874}"/>
              </a:ext>
            </a:extLst>
          </p:cNvPr>
          <p:cNvSpPr/>
          <p:nvPr/>
        </p:nvSpPr>
        <p:spPr>
          <a:xfrm>
            <a:off x="5218072" y="4904127"/>
            <a:ext cx="2233926" cy="28698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27" name="Arrow: Left-Right 26">
            <a:extLst>
              <a:ext uri="{FF2B5EF4-FFF2-40B4-BE49-F238E27FC236}">
                <a16:creationId xmlns:a16="http://schemas.microsoft.com/office/drawing/2014/main" id="{16AAC364-7F18-4813-8E66-D8A0E8998079}"/>
              </a:ext>
            </a:extLst>
          </p:cNvPr>
          <p:cNvSpPr/>
          <p:nvPr/>
        </p:nvSpPr>
        <p:spPr>
          <a:xfrm rot="2273549">
            <a:off x="7054414" y="2670687"/>
            <a:ext cx="2233926" cy="28698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28" name="Arrow: Left-Right 27">
            <a:extLst>
              <a:ext uri="{FF2B5EF4-FFF2-40B4-BE49-F238E27FC236}">
                <a16:creationId xmlns:a16="http://schemas.microsoft.com/office/drawing/2014/main" id="{7CCC7FB8-8EB0-43D7-AAD0-8C011F355DE0}"/>
              </a:ext>
            </a:extLst>
          </p:cNvPr>
          <p:cNvSpPr/>
          <p:nvPr/>
        </p:nvSpPr>
        <p:spPr>
          <a:xfrm rot="19133916">
            <a:off x="3543359" y="2627532"/>
            <a:ext cx="2233926" cy="28698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Tree>
    <p:extLst>
      <p:ext uri="{BB962C8B-B14F-4D97-AF65-F5344CB8AC3E}">
        <p14:creationId xmlns:p14="http://schemas.microsoft.com/office/powerpoint/2010/main" val="335032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10" name="Summary Zoom 9">
                <a:extLst>
                  <a:ext uri="{FF2B5EF4-FFF2-40B4-BE49-F238E27FC236}">
                    <a16:creationId xmlns:a16="http://schemas.microsoft.com/office/drawing/2014/main" id="{814132DE-CA0E-46D8-9995-918D78E744EA}"/>
                  </a:ext>
                </a:extLst>
              </p:cNvPr>
              <p:cNvGraphicFramePr>
                <a:graphicFrameLocks noChangeAspect="1"/>
              </p:cNvGraphicFramePr>
              <p:nvPr>
                <p:extLst>
                  <p:ext uri="{D42A27DB-BD31-4B8C-83A1-F6EECF244321}">
                    <p14:modId xmlns:p14="http://schemas.microsoft.com/office/powerpoint/2010/main" val="2060852174"/>
                  </p:ext>
                </p:extLst>
              </p:nvPr>
            </p:nvGraphicFramePr>
            <p:xfrm>
              <a:off x="2032264" y="719314"/>
              <a:ext cx="8129059" cy="5419372"/>
            </p:xfrm>
            <a:graphic>
              <a:graphicData uri="http://schemas.microsoft.com/office/powerpoint/2016/summaryzoom">
                <psuz:summaryZm>
                  <psuz:summaryZmObj sectionId="{1C5AD122-62FC-4782-AD7A-9491049FEBC8}">
                    <psuz:zmPr id="{25822209-2FD8-4174-A9F9-E43BCA67E20C}" transitionDur="1000">
                      <p166:blipFill xmlns:p166="http://schemas.microsoft.com/office/powerpoint/2016/6/main">
                        <a:blip r:embed="rId2"/>
                        <a:stretch>
                          <a:fillRect/>
                        </a:stretch>
                      </p166:blipFill>
                      <p166:spPr xmlns:p166="http://schemas.microsoft.com/office/powerpoint/2016/6/main">
                        <a:xfrm>
                          <a:off x="315014" y="560848"/>
                          <a:ext cx="2438717" cy="1371599"/>
                        </a:xfrm>
                        <a:prstGeom prst="rect">
                          <a:avLst/>
                        </a:prstGeom>
                        <a:ln w="3175">
                          <a:solidFill>
                            <a:prstClr val="ltGray"/>
                          </a:solidFill>
                        </a:ln>
                      </p166:spPr>
                    </psuz:zmPr>
                  </psuz:summaryZmObj>
                  <psuz:summaryZmObj sectionId="{15072755-6A78-4425-813B-9B011B4C4CA1}">
                    <psuz:zmPr id="{BE8CE24B-5E10-49D7-802C-B60F555EFBCE}" transitionDur="1000">
                      <p166:blipFill xmlns:p166="http://schemas.microsoft.com/office/powerpoint/2016/6/main">
                        <a:blip r:embed="rId3"/>
                        <a:stretch>
                          <a:fillRect/>
                        </a:stretch>
                      </p166:blipFill>
                      <p166:spPr xmlns:p166="http://schemas.microsoft.com/office/powerpoint/2016/6/main">
                        <a:xfrm>
                          <a:off x="2845171" y="560848"/>
                          <a:ext cx="2438717" cy="1371599"/>
                        </a:xfrm>
                        <a:prstGeom prst="rect">
                          <a:avLst/>
                        </a:prstGeom>
                        <a:ln w="3175">
                          <a:solidFill>
                            <a:prstClr val="ltGray"/>
                          </a:solidFill>
                        </a:ln>
                      </p166:spPr>
                    </psuz:zmPr>
                  </psuz:summaryZmObj>
                  <psuz:summaryZmObj sectionId="{37D57E11-0C21-450B-ADB9-861FB4EDEBC4}">
                    <psuz:zmPr id="{B006CD75-C763-4989-BCC4-0B3BA27F45D5}" transitionDur="1000">
                      <p166:blipFill xmlns:p166="http://schemas.microsoft.com/office/powerpoint/2016/6/main">
                        <a:blip r:embed="rId4"/>
                        <a:stretch>
                          <a:fillRect/>
                        </a:stretch>
                      </p166:blipFill>
                      <p166:spPr xmlns:p166="http://schemas.microsoft.com/office/powerpoint/2016/6/main">
                        <a:xfrm>
                          <a:off x="5375328" y="560848"/>
                          <a:ext cx="2438717" cy="1371599"/>
                        </a:xfrm>
                        <a:prstGeom prst="rect">
                          <a:avLst/>
                        </a:prstGeom>
                        <a:ln w="3175">
                          <a:solidFill>
                            <a:prstClr val="ltGray"/>
                          </a:solidFill>
                        </a:ln>
                      </p166:spPr>
                    </psuz:zmPr>
                  </psuz:summaryZmObj>
                  <psuz:summaryZmObj sectionId="{6B60D86A-4F03-4103-B793-B8C77CE40D89}">
                    <psuz:zmPr id="{6F96090A-1524-4DAF-85EC-F1FA124D1BC8}" transitionDur="1000">
                      <p166:blipFill xmlns:p166="http://schemas.microsoft.com/office/powerpoint/2016/6/main">
                        <a:blip r:embed="rId5"/>
                        <a:stretch>
                          <a:fillRect/>
                        </a:stretch>
                      </p166:blipFill>
                      <p166:spPr xmlns:p166="http://schemas.microsoft.com/office/powerpoint/2016/6/main">
                        <a:xfrm>
                          <a:off x="315014" y="2023887"/>
                          <a:ext cx="2438717" cy="1371599"/>
                        </a:xfrm>
                        <a:prstGeom prst="rect">
                          <a:avLst/>
                        </a:prstGeom>
                        <a:ln w="3175">
                          <a:solidFill>
                            <a:prstClr val="ltGray"/>
                          </a:solidFill>
                        </a:ln>
                      </p166:spPr>
                    </psuz:zmPr>
                  </psuz:summaryZmObj>
                  <psuz:summaryZmObj sectionId="{9AA8053C-DA3E-4DD4-80FA-0C1DC2B66A07}">
                    <psuz:zmPr id="{09635FBA-B931-4189-AC7F-2F7BCC5D62A4}" transitionDur="1000">
                      <p166:blipFill xmlns:p166="http://schemas.microsoft.com/office/powerpoint/2016/6/main">
                        <a:blip r:embed="rId6"/>
                        <a:stretch>
                          <a:fillRect/>
                        </a:stretch>
                      </p166:blipFill>
                      <p166:spPr xmlns:p166="http://schemas.microsoft.com/office/powerpoint/2016/6/main">
                        <a:xfrm>
                          <a:off x="2845171" y="2023887"/>
                          <a:ext cx="2438717" cy="1371599"/>
                        </a:xfrm>
                        <a:prstGeom prst="rect">
                          <a:avLst/>
                        </a:prstGeom>
                        <a:ln w="3175">
                          <a:solidFill>
                            <a:prstClr val="ltGray"/>
                          </a:solidFill>
                        </a:ln>
                      </p166:spPr>
                    </psuz:zmPr>
                  </psuz:summaryZmObj>
                  <psuz:summaryZmObj sectionId="{C79A8A3C-F698-49CD-B71C-E676419DFDFF}">
                    <psuz:zmPr id="{81835BEE-BF1A-4846-B4E9-A1E3D089D42E}" transitionDur="1000">
                      <p166:blipFill xmlns:p166="http://schemas.microsoft.com/office/powerpoint/2016/6/main">
                        <a:blip r:embed="rId7"/>
                        <a:stretch>
                          <a:fillRect/>
                        </a:stretch>
                      </p166:blipFill>
                      <p166:spPr xmlns:p166="http://schemas.microsoft.com/office/powerpoint/2016/6/main">
                        <a:xfrm>
                          <a:off x="5375328" y="2023887"/>
                          <a:ext cx="2438717" cy="1371599"/>
                        </a:xfrm>
                        <a:prstGeom prst="rect">
                          <a:avLst/>
                        </a:prstGeom>
                        <a:ln w="3175">
                          <a:solidFill>
                            <a:prstClr val="ltGray"/>
                          </a:solidFill>
                        </a:ln>
                      </p166:spPr>
                    </psuz:zmPr>
                  </psuz:summaryZmObj>
                  <psuz:summaryZmObj sectionId="{0653AB1E-B0D0-4C1C-9F60-8DBA94CD6AC3}">
                    <psuz:zmPr id="{7490D92B-993A-4EB8-A5D4-42BDA21CB595}" transitionDur="1000">
                      <p166:blipFill xmlns:p166="http://schemas.microsoft.com/office/powerpoint/2016/6/main">
                        <a:blip r:embed="rId8"/>
                        <a:stretch>
                          <a:fillRect/>
                        </a:stretch>
                      </p166:blipFill>
                      <p166:spPr xmlns:p166="http://schemas.microsoft.com/office/powerpoint/2016/6/main">
                        <a:xfrm>
                          <a:off x="315014" y="3486926"/>
                          <a:ext cx="2438717" cy="1371599"/>
                        </a:xfrm>
                        <a:prstGeom prst="rect">
                          <a:avLst/>
                        </a:prstGeom>
                        <a:ln w="3175">
                          <a:solidFill>
                            <a:prstClr val="ltGray"/>
                          </a:solidFill>
                        </a:ln>
                      </p166:spPr>
                    </psuz:zmPr>
                  </psuz:summaryZmObj>
                  <psuz:gridLayout/>
                </psuz:summaryZm>
              </a:graphicData>
            </a:graphic>
          </p:graphicFrame>
        </mc:Choice>
        <mc:Fallback>
          <p:grpSp>
            <p:nvGrpSpPr>
              <p:cNvPr id="10" name="Summary Zoom 9">
                <a:extLst>
                  <a:ext uri="{FF2B5EF4-FFF2-40B4-BE49-F238E27FC236}">
                    <a16:creationId xmlns:a16="http://schemas.microsoft.com/office/drawing/2014/main" id="{814132DE-CA0E-46D8-9995-918D78E744EA}"/>
                  </a:ext>
                </a:extLst>
              </p:cNvPr>
              <p:cNvGrpSpPr>
                <a:grpSpLocks noGrp="1" noUngrp="1" noRot="1" noChangeAspect="1" noMove="1" noResize="1"/>
              </p:cNvGrpSpPr>
              <p:nvPr/>
            </p:nvGrpSpPr>
            <p:grpSpPr>
              <a:xfrm>
                <a:off x="2032264" y="719314"/>
                <a:ext cx="8129059" cy="5419372"/>
                <a:chOff x="2032264" y="719314"/>
                <a:chExt cx="8129059" cy="5419372"/>
              </a:xfrm>
            </p:grpSpPr>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347278" y="1280162"/>
                  <a:ext cx="2438717" cy="1371599"/>
                </a:xfrm>
                <a:prstGeom prst="rect">
                  <a:avLst/>
                </a:prstGeom>
                <a:ln w="3175">
                  <a:solidFill>
                    <a:prstClr val="ltGray"/>
                  </a:solidFill>
                </a:ln>
              </p:spPr>
            </p:pic>
            <p:pic>
              <p:nvPicPr>
                <p:cNvPr id="4" name="Picture 4">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877435" y="1280162"/>
                  <a:ext cx="2438717" cy="1371599"/>
                </a:xfrm>
                <a:prstGeom prst="rect">
                  <a:avLst/>
                </a:prstGeom>
                <a:ln w="3175">
                  <a:solidFill>
                    <a:prstClr val="ltGray"/>
                  </a:solidFill>
                </a:ln>
              </p:spPr>
            </p:pic>
            <p:pic>
              <p:nvPicPr>
                <p:cNvPr id="5" name="Picture 5">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407592" y="1280162"/>
                  <a:ext cx="2438717" cy="1371599"/>
                </a:xfrm>
                <a:prstGeom prst="rect">
                  <a:avLst/>
                </a:prstGeom>
                <a:ln w="3175">
                  <a:solidFill>
                    <a:prstClr val="ltGray"/>
                  </a:solidFill>
                </a:ln>
              </p:spPr>
            </p:pic>
            <p:pic>
              <p:nvPicPr>
                <p:cNvPr id="6" name="Picture 6">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347278" y="2743201"/>
                  <a:ext cx="2438717" cy="1371599"/>
                </a:xfrm>
                <a:prstGeom prst="rect">
                  <a:avLst/>
                </a:prstGeom>
                <a:ln w="3175">
                  <a:solidFill>
                    <a:prstClr val="ltGray"/>
                  </a:solidFill>
                </a:ln>
              </p:spPr>
            </p:pic>
            <p:pic>
              <p:nvPicPr>
                <p:cNvPr id="7" name="Picture 7">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877435" y="2743201"/>
                  <a:ext cx="2438717" cy="1371599"/>
                </a:xfrm>
                <a:prstGeom prst="rect">
                  <a:avLst/>
                </a:prstGeom>
                <a:ln w="3175">
                  <a:solidFill>
                    <a:prstClr val="ltGray"/>
                  </a:solidFill>
                </a:ln>
              </p:spPr>
            </p:pic>
            <p:pic>
              <p:nvPicPr>
                <p:cNvPr id="8" name="Picture 8">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407592" y="2743201"/>
                  <a:ext cx="2438717" cy="1371599"/>
                </a:xfrm>
                <a:prstGeom prst="rect">
                  <a:avLst/>
                </a:prstGeom>
                <a:ln w="3175">
                  <a:solidFill>
                    <a:prstClr val="ltGray"/>
                  </a:solidFill>
                </a:ln>
              </p:spPr>
            </p:pic>
            <p:pic>
              <p:nvPicPr>
                <p:cNvPr id="9" name="Picture 9">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2347278" y="4206240"/>
                  <a:ext cx="2438717" cy="1371599"/>
                </a:xfrm>
                <a:prstGeom prst="rect">
                  <a:avLst/>
                </a:prstGeom>
                <a:ln w="3175">
                  <a:solidFill>
                    <a:prstClr val="ltGray"/>
                  </a:solidFill>
                </a:ln>
              </p:spPr>
            </p:pic>
          </p:grpSp>
        </mc:Fallback>
      </mc:AlternateContent>
      <p:sp>
        <p:nvSpPr>
          <p:cNvPr id="2" name="Slide Number Placeholder 1">
            <a:extLst>
              <a:ext uri="{FF2B5EF4-FFF2-40B4-BE49-F238E27FC236}">
                <a16:creationId xmlns:a16="http://schemas.microsoft.com/office/drawing/2014/main" id="{08D63C1A-671D-4898-B823-E1B7051CE7C7}"/>
              </a:ext>
            </a:extLst>
          </p:cNvPr>
          <p:cNvSpPr>
            <a:spLocks noGrp="1"/>
          </p:cNvSpPr>
          <p:nvPr>
            <p:ph type="sldNum" sz="quarter" idx="17"/>
          </p:nvPr>
        </p:nvSpPr>
        <p:spPr/>
        <p:txBody>
          <a:bodyPr/>
          <a:lstStyle/>
          <a:p>
            <a:pPr algn="l"/>
            <a:fld id="{840C1E0B-154D-844F-9C3C-CB8827A7EAB0}" type="slidenum">
              <a:rPr lang="nl-NL" smtClean="0"/>
              <a:pPr algn="l"/>
              <a:t>2</a:t>
            </a:fld>
            <a:r>
              <a:rPr lang="nl-NL"/>
              <a:t> </a:t>
            </a:r>
          </a:p>
        </p:txBody>
      </p:sp>
    </p:spTree>
    <p:extLst>
      <p:ext uri="{BB962C8B-B14F-4D97-AF65-F5344CB8AC3E}">
        <p14:creationId xmlns:p14="http://schemas.microsoft.com/office/powerpoint/2010/main" val="355445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850" y="451166"/>
            <a:ext cx="5938104" cy="782467"/>
          </a:xfrm>
        </p:spPr>
        <p:txBody>
          <a:bodyPr/>
          <a:lstStyle/>
          <a:p>
            <a:r>
              <a:rPr lang="en-US" dirty="0"/>
              <a:t>Linking data and publications: An example</a:t>
            </a:r>
          </a:p>
        </p:txBody>
      </p:sp>
      <p:sp>
        <p:nvSpPr>
          <p:cNvPr id="2" name="Content Placeholder 1"/>
          <p:cNvSpPr>
            <a:spLocks noGrp="1"/>
          </p:cNvSpPr>
          <p:nvPr>
            <p:ph type="body" sz="quarter" idx="13"/>
          </p:nvPr>
        </p:nvSpPr>
        <p:spPr/>
        <p:txBody>
          <a:bodyPr>
            <a:norm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7" name="Slide Number Placeholder 6"/>
          <p:cNvSpPr>
            <a:spLocks noGrp="1"/>
          </p:cNvSpPr>
          <p:nvPr>
            <p:ph type="sldNum" sz="quarter" idx="15"/>
          </p:nvPr>
        </p:nvSpPr>
        <p:spPr>
          <a:xfrm>
            <a:off x="443278" y="5958000"/>
            <a:ext cx="784225" cy="900000"/>
          </a:xfrm>
        </p:spPr>
        <p:txBody>
          <a:bodyPr/>
          <a:lstStyle/>
          <a:p>
            <a:pPr algn="l"/>
            <a:fld id="{FE43BE18-6CAB-4553-ACE9-E2BE925123EF}" type="slidenum">
              <a:rPr lang="en-US" smtClean="0"/>
              <a:pPr algn="l"/>
              <a:t>20</a:t>
            </a:fld>
            <a:endParaRPr 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28661119-8A44-4EA5-B7FF-D45A5B2256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5128" y="1301962"/>
            <a:ext cx="7515277" cy="5040000"/>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900B313B-B932-46F0-8915-59C1C369BC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27620" y="1513539"/>
            <a:ext cx="6678048" cy="2205008"/>
          </a:xfrm>
          <a:prstGeom prst="rect">
            <a:avLst/>
          </a:prstGeom>
          <a:ln w="19050">
            <a:solidFill>
              <a:schemeClr val="accent1"/>
            </a:solidFill>
          </a:ln>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C722DB55-9817-4EB1-A922-E76FF73C0288}"/>
              </a:ext>
            </a:extLst>
          </p:cNvPr>
          <p:cNvSpPr/>
          <p:nvPr/>
        </p:nvSpPr>
        <p:spPr>
          <a:xfrm>
            <a:off x="5099695" y="2040255"/>
            <a:ext cx="4416491" cy="40929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9" name="Picture 18" descr="Graphical user interface, application&#10;&#10;Description automatically generated">
            <a:extLst>
              <a:ext uri="{FF2B5EF4-FFF2-40B4-BE49-F238E27FC236}">
                <a16:creationId xmlns:a16="http://schemas.microsoft.com/office/drawing/2014/main" id="{869249F8-5C09-4500-A1F1-003E39187B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37431" y="2577149"/>
            <a:ext cx="5658427" cy="3840427"/>
          </a:xfrm>
          <a:prstGeom prst="rect">
            <a:avLst/>
          </a:prstGeom>
          <a:ln w="19050">
            <a:solidFill>
              <a:schemeClr val="accent1"/>
            </a:solidFill>
          </a:ln>
        </p:spPr>
      </p:pic>
      <p:sp>
        <p:nvSpPr>
          <p:cNvPr id="21" name="Oval 20">
            <a:extLst>
              <a:ext uri="{FF2B5EF4-FFF2-40B4-BE49-F238E27FC236}">
                <a16:creationId xmlns:a16="http://schemas.microsoft.com/office/drawing/2014/main" id="{9BE5AB24-08B6-4FC8-AF81-72723A531BA3}"/>
              </a:ext>
            </a:extLst>
          </p:cNvPr>
          <p:cNvSpPr/>
          <p:nvPr/>
        </p:nvSpPr>
        <p:spPr>
          <a:xfrm>
            <a:off x="5288183" y="3333347"/>
            <a:ext cx="960107" cy="35075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3" name="Oval 22">
            <a:extLst>
              <a:ext uri="{FF2B5EF4-FFF2-40B4-BE49-F238E27FC236}">
                <a16:creationId xmlns:a16="http://schemas.microsoft.com/office/drawing/2014/main" id="{A15CB2D4-AF1D-42B0-8B64-D4F528C8C277}"/>
              </a:ext>
            </a:extLst>
          </p:cNvPr>
          <p:cNvSpPr/>
          <p:nvPr/>
        </p:nvSpPr>
        <p:spPr>
          <a:xfrm>
            <a:off x="5312767" y="5897927"/>
            <a:ext cx="1248139" cy="35075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32858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heel(1)">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255EE6-897B-4ECD-A5DE-52F206C382C0}"/>
              </a:ext>
            </a:extLst>
          </p:cNvPr>
          <p:cNvSpPr>
            <a:spLocks noGrp="1"/>
          </p:cNvSpPr>
          <p:nvPr>
            <p:ph type="title"/>
          </p:nvPr>
        </p:nvSpPr>
        <p:spPr>
          <a:xfrm>
            <a:off x="450850" y="451166"/>
            <a:ext cx="5938104" cy="782467"/>
          </a:xfrm>
        </p:spPr>
        <p:txBody>
          <a:bodyPr/>
          <a:lstStyle/>
          <a:p>
            <a:r>
              <a:rPr lang="en-US" dirty="0"/>
              <a:t>Linking data and publications: An example</a:t>
            </a:r>
            <a:endParaRPr lang="nl-NL" dirty="0"/>
          </a:p>
        </p:txBody>
      </p:sp>
      <p:sp>
        <p:nvSpPr>
          <p:cNvPr id="6" name="Text Placeholder 5">
            <a:extLst>
              <a:ext uri="{FF2B5EF4-FFF2-40B4-BE49-F238E27FC236}">
                <a16:creationId xmlns:a16="http://schemas.microsoft.com/office/drawing/2014/main" id="{7CF72B56-D4B3-49F5-B2A2-9D512C1C2A14}"/>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DCDD91FB-42D0-4A99-8330-F08C6F4DA9A0}"/>
              </a:ext>
            </a:extLst>
          </p:cNvPr>
          <p:cNvSpPr>
            <a:spLocks noGrp="1"/>
          </p:cNvSpPr>
          <p:nvPr>
            <p:ph type="sldNum" sz="quarter" idx="15"/>
          </p:nvPr>
        </p:nvSpPr>
        <p:spPr/>
        <p:txBody>
          <a:bodyPr/>
          <a:lstStyle/>
          <a:p>
            <a:pPr algn="l"/>
            <a:fld id="{FE43BE18-6CAB-4553-ACE9-E2BE925123EF}" type="slidenum">
              <a:rPr lang="en-US" smtClean="0"/>
              <a:pPr algn="l"/>
              <a:t>21</a:t>
            </a:fld>
            <a:endParaRPr lang="en-US" dirty="0"/>
          </a:p>
        </p:txBody>
      </p:sp>
      <p:pic>
        <p:nvPicPr>
          <p:cNvPr id="7" name="Content Placeholder 6" descr="Graphical user interface&#10;&#10;Description automatically generated">
            <a:extLst>
              <a:ext uri="{FF2B5EF4-FFF2-40B4-BE49-F238E27FC236}">
                <a16:creationId xmlns:a16="http://schemas.microsoft.com/office/drawing/2014/main" id="{84C6A755-53FB-4093-AB2C-B74A21E50EF3}"/>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375507" y="1326356"/>
            <a:ext cx="7453313" cy="4992687"/>
          </a:xfrm>
        </p:spPr>
      </p:pic>
    </p:spTree>
    <p:extLst>
      <p:ext uri="{BB962C8B-B14F-4D97-AF65-F5344CB8AC3E}">
        <p14:creationId xmlns:p14="http://schemas.microsoft.com/office/powerpoint/2010/main" val="24638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255EE6-897B-4ECD-A5DE-52F206C382C0}"/>
              </a:ext>
            </a:extLst>
          </p:cNvPr>
          <p:cNvSpPr>
            <a:spLocks noGrp="1"/>
          </p:cNvSpPr>
          <p:nvPr>
            <p:ph type="title"/>
          </p:nvPr>
        </p:nvSpPr>
        <p:spPr>
          <a:xfrm>
            <a:off x="450850" y="451166"/>
            <a:ext cx="5938104" cy="782467"/>
          </a:xfrm>
        </p:spPr>
        <p:txBody>
          <a:bodyPr/>
          <a:lstStyle/>
          <a:p>
            <a:r>
              <a:rPr lang="en-US" dirty="0"/>
              <a:t>Linking data and publications: An example</a:t>
            </a:r>
            <a:endParaRPr lang="nl-NL" dirty="0"/>
          </a:p>
        </p:txBody>
      </p:sp>
      <p:sp>
        <p:nvSpPr>
          <p:cNvPr id="2" name="Text Placeholder 1">
            <a:extLst>
              <a:ext uri="{FF2B5EF4-FFF2-40B4-BE49-F238E27FC236}">
                <a16:creationId xmlns:a16="http://schemas.microsoft.com/office/drawing/2014/main" id="{C37FD325-215A-4647-A011-C400F2964FB2}"/>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DCDD91FB-42D0-4A99-8330-F08C6F4DA9A0}"/>
              </a:ext>
            </a:extLst>
          </p:cNvPr>
          <p:cNvSpPr>
            <a:spLocks noGrp="1"/>
          </p:cNvSpPr>
          <p:nvPr>
            <p:ph type="sldNum" sz="quarter" idx="15"/>
          </p:nvPr>
        </p:nvSpPr>
        <p:spPr/>
        <p:txBody>
          <a:bodyPr/>
          <a:lstStyle/>
          <a:p>
            <a:pPr algn="l"/>
            <a:fld id="{FE43BE18-6CAB-4553-ACE9-E2BE925123EF}" type="slidenum">
              <a:rPr lang="en-US" smtClean="0"/>
              <a:pPr algn="l"/>
              <a:t>22</a:t>
            </a:fld>
            <a:endParaRPr lang="en-US" dirty="0"/>
          </a:p>
        </p:txBody>
      </p:sp>
      <p:pic>
        <p:nvPicPr>
          <p:cNvPr id="9" name="Content Placeholder 8" descr="Graphical user interface&#10;&#10;Description automatically generated">
            <a:extLst>
              <a:ext uri="{FF2B5EF4-FFF2-40B4-BE49-F238E27FC236}">
                <a16:creationId xmlns:a16="http://schemas.microsoft.com/office/drawing/2014/main" id="{D7659B44-04DF-4ABB-B952-7286F4198679}"/>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344247" y="1366522"/>
            <a:ext cx="7589838" cy="5040312"/>
          </a:xfrm>
        </p:spPr>
      </p:pic>
    </p:spTree>
    <p:extLst>
      <p:ext uri="{BB962C8B-B14F-4D97-AF65-F5344CB8AC3E}">
        <p14:creationId xmlns:p14="http://schemas.microsoft.com/office/powerpoint/2010/main" val="396972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255EE6-897B-4ECD-A5DE-52F206C382C0}"/>
              </a:ext>
            </a:extLst>
          </p:cNvPr>
          <p:cNvSpPr>
            <a:spLocks noGrp="1"/>
          </p:cNvSpPr>
          <p:nvPr>
            <p:ph type="title"/>
          </p:nvPr>
        </p:nvSpPr>
        <p:spPr>
          <a:xfrm>
            <a:off x="450850" y="451166"/>
            <a:ext cx="5938104" cy="782467"/>
          </a:xfrm>
        </p:spPr>
        <p:txBody>
          <a:bodyPr/>
          <a:lstStyle/>
          <a:p>
            <a:r>
              <a:rPr lang="en-US" dirty="0"/>
              <a:t>Linking data and publications: An example</a:t>
            </a:r>
            <a:endParaRPr lang="nl-NL" dirty="0"/>
          </a:p>
        </p:txBody>
      </p:sp>
      <p:sp>
        <p:nvSpPr>
          <p:cNvPr id="2" name="Text Placeholder 1">
            <a:extLst>
              <a:ext uri="{FF2B5EF4-FFF2-40B4-BE49-F238E27FC236}">
                <a16:creationId xmlns:a16="http://schemas.microsoft.com/office/drawing/2014/main" id="{D338210A-349E-41B4-8F61-ED83253B3026}"/>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DCDD91FB-42D0-4A99-8330-F08C6F4DA9A0}"/>
              </a:ext>
            </a:extLst>
          </p:cNvPr>
          <p:cNvSpPr>
            <a:spLocks noGrp="1"/>
          </p:cNvSpPr>
          <p:nvPr>
            <p:ph type="sldNum" sz="quarter" idx="15"/>
          </p:nvPr>
        </p:nvSpPr>
        <p:spPr/>
        <p:txBody>
          <a:bodyPr/>
          <a:lstStyle/>
          <a:p>
            <a:pPr algn="l"/>
            <a:fld id="{FE43BE18-6CAB-4553-ACE9-E2BE925123EF}" type="slidenum">
              <a:rPr lang="en-US" smtClean="0"/>
              <a:pPr algn="l"/>
              <a:t>23</a:t>
            </a:fld>
            <a:endParaRPr lang="en-US" dirty="0"/>
          </a:p>
        </p:txBody>
      </p:sp>
      <p:pic>
        <p:nvPicPr>
          <p:cNvPr id="9" name="Content Placeholder 8" descr="Graphical user interface, application&#10;&#10;Description automatically generated">
            <a:extLst>
              <a:ext uri="{FF2B5EF4-FFF2-40B4-BE49-F238E27FC236}">
                <a16:creationId xmlns:a16="http://schemas.microsoft.com/office/drawing/2014/main" id="{B975AD72-9D53-4114-9F85-FA405BA015F9}"/>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375507" y="1366522"/>
            <a:ext cx="7434263" cy="5040312"/>
          </a:xfrm>
        </p:spPr>
      </p:pic>
    </p:spTree>
    <p:extLst>
      <p:ext uri="{BB962C8B-B14F-4D97-AF65-F5344CB8AC3E}">
        <p14:creationId xmlns:p14="http://schemas.microsoft.com/office/powerpoint/2010/main" val="413001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255EE6-897B-4ECD-A5DE-52F206C382C0}"/>
              </a:ext>
            </a:extLst>
          </p:cNvPr>
          <p:cNvSpPr>
            <a:spLocks noGrp="1"/>
          </p:cNvSpPr>
          <p:nvPr>
            <p:ph type="title"/>
          </p:nvPr>
        </p:nvSpPr>
        <p:spPr>
          <a:xfrm>
            <a:off x="450850" y="451166"/>
            <a:ext cx="5938104" cy="782467"/>
          </a:xfrm>
        </p:spPr>
        <p:txBody>
          <a:bodyPr/>
          <a:lstStyle/>
          <a:p>
            <a:r>
              <a:rPr lang="en-US" dirty="0"/>
              <a:t>Linking data and publications: An example</a:t>
            </a:r>
            <a:endParaRPr lang="nl-NL" dirty="0"/>
          </a:p>
        </p:txBody>
      </p:sp>
      <p:sp>
        <p:nvSpPr>
          <p:cNvPr id="2" name="Text Placeholder 1">
            <a:extLst>
              <a:ext uri="{FF2B5EF4-FFF2-40B4-BE49-F238E27FC236}">
                <a16:creationId xmlns:a16="http://schemas.microsoft.com/office/drawing/2014/main" id="{E9520957-7544-405D-B5C1-C7962E8572C0}"/>
              </a:ext>
            </a:extLst>
          </p:cNvPr>
          <p:cNvSpPr>
            <a:spLocks noGrp="1"/>
          </p:cNvSpPr>
          <p:nvPr>
            <p:ph type="body" sz="quarter" idx="13"/>
          </p:nvPr>
        </p:nvSpPr>
        <p:spPr/>
        <p:txBody>
          <a:bodyPr/>
          <a:lstStyle/>
          <a:p>
            <a:endParaRPr lang="nl-NL"/>
          </a:p>
        </p:txBody>
      </p:sp>
      <p:sp>
        <p:nvSpPr>
          <p:cNvPr id="4" name="Slide Number Placeholder 3">
            <a:extLst>
              <a:ext uri="{FF2B5EF4-FFF2-40B4-BE49-F238E27FC236}">
                <a16:creationId xmlns:a16="http://schemas.microsoft.com/office/drawing/2014/main" id="{DCDD91FB-42D0-4A99-8330-F08C6F4DA9A0}"/>
              </a:ext>
            </a:extLst>
          </p:cNvPr>
          <p:cNvSpPr>
            <a:spLocks noGrp="1"/>
          </p:cNvSpPr>
          <p:nvPr>
            <p:ph type="sldNum" sz="quarter" idx="15"/>
          </p:nvPr>
        </p:nvSpPr>
        <p:spPr/>
        <p:txBody>
          <a:bodyPr/>
          <a:lstStyle/>
          <a:p>
            <a:pPr algn="l"/>
            <a:fld id="{FE43BE18-6CAB-4553-ACE9-E2BE925123EF}" type="slidenum">
              <a:rPr lang="en-US" smtClean="0"/>
              <a:pPr algn="l"/>
              <a:t>24</a:t>
            </a:fld>
            <a:endParaRPr lang="en-US" dirty="0"/>
          </a:p>
        </p:txBody>
      </p:sp>
      <p:pic>
        <p:nvPicPr>
          <p:cNvPr id="8" name="Content Placeholder 7" descr="Graphical user interface, text, application&#10;&#10;Description automatically generated">
            <a:extLst>
              <a:ext uri="{FF2B5EF4-FFF2-40B4-BE49-F238E27FC236}">
                <a16:creationId xmlns:a16="http://schemas.microsoft.com/office/drawing/2014/main" id="{56947C20-FBE4-4C71-A661-908B7B00F49D}"/>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398954" y="1366522"/>
            <a:ext cx="5729288" cy="5040312"/>
          </a:xfrm>
        </p:spPr>
      </p:pic>
    </p:spTree>
    <p:extLst>
      <p:ext uri="{BB962C8B-B14F-4D97-AF65-F5344CB8AC3E}">
        <p14:creationId xmlns:p14="http://schemas.microsoft.com/office/powerpoint/2010/main" val="371984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E8BE-8663-4ED8-BA58-F93BB49A96B3}"/>
              </a:ext>
            </a:extLst>
          </p:cNvPr>
          <p:cNvSpPr>
            <a:spLocks noGrp="1"/>
          </p:cNvSpPr>
          <p:nvPr>
            <p:ph type="title"/>
          </p:nvPr>
        </p:nvSpPr>
        <p:spPr>
          <a:xfrm>
            <a:off x="442841" y="447567"/>
            <a:ext cx="6304944" cy="782467"/>
          </a:xfrm>
        </p:spPr>
        <p:txBody>
          <a:bodyPr/>
          <a:lstStyle/>
          <a:p>
            <a:r>
              <a:rPr lang="en-US" dirty="0"/>
              <a:t>Linking data and publications: An example</a:t>
            </a:r>
            <a:endParaRPr lang="nl-NL" dirty="0"/>
          </a:p>
        </p:txBody>
      </p:sp>
      <p:sp>
        <p:nvSpPr>
          <p:cNvPr id="5" name="Slide Number Placeholder 4">
            <a:extLst>
              <a:ext uri="{FF2B5EF4-FFF2-40B4-BE49-F238E27FC236}">
                <a16:creationId xmlns:a16="http://schemas.microsoft.com/office/drawing/2014/main" id="{17EC5B6F-1203-479F-9A6B-CC9980E64693}"/>
              </a:ext>
            </a:extLst>
          </p:cNvPr>
          <p:cNvSpPr>
            <a:spLocks noGrp="1"/>
          </p:cNvSpPr>
          <p:nvPr>
            <p:ph type="sldNum" sz="quarter" idx="16"/>
          </p:nvPr>
        </p:nvSpPr>
        <p:spPr/>
        <p:txBody>
          <a:bodyPr/>
          <a:lstStyle/>
          <a:p>
            <a:pPr algn="l"/>
            <a:fld id="{840C1E0B-154D-844F-9C3C-CB8827A7EAB0}" type="slidenum">
              <a:rPr lang="nl-NL" smtClean="0"/>
              <a:pPr algn="l"/>
              <a:t>25</a:t>
            </a:fld>
            <a:r>
              <a:rPr lang="nl-NL"/>
              <a:t> </a:t>
            </a:r>
          </a:p>
        </p:txBody>
      </p:sp>
      <p:pic>
        <p:nvPicPr>
          <p:cNvPr id="7" name="Picture 6" descr="Graphical user interface, text, application, email&#10;&#10;Description automatically generated">
            <a:extLst>
              <a:ext uri="{FF2B5EF4-FFF2-40B4-BE49-F238E27FC236}">
                <a16:creationId xmlns:a16="http://schemas.microsoft.com/office/drawing/2014/main" id="{752E22AC-1E26-4098-9A9B-50F46E2E1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178" y="1363384"/>
            <a:ext cx="5376336" cy="486000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32E6A2D3-20EF-4A18-89D5-503D5E1F7BD0}"/>
              </a:ext>
            </a:extLst>
          </p:cNvPr>
          <p:cNvPicPr>
            <a:picLocks noChangeAspect="1"/>
          </p:cNvPicPr>
          <p:nvPr/>
        </p:nvPicPr>
        <p:blipFill>
          <a:blip r:embed="rId4"/>
          <a:stretch>
            <a:fillRect/>
          </a:stretch>
        </p:blipFill>
        <p:spPr>
          <a:xfrm>
            <a:off x="2273841" y="2870399"/>
            <a:ext cx="7474455" cy="3240000"/>
          </a:xfrm>
          <a:prstGeom prst="rect">
            <a:avLst/>
          </a:prstGeom>
          <a:ln w="28575">
            <a:solidFill>
              <a:schemeClr val="tx2"/>
            </a:solidFill>
          </a:ln>
        </p:spPr>
      </p:pic>
      <p:pic>
        <p:nvPicPr>
          <p:cNvPr id="11" name="Picture 10" descr="Graphical user interface, text, application, email&#10;&#10;Description automatically generated">
            <a:extLst>
              <a:ext uri="{FF2B5EF4-FFF2-40B4-BE49-F238E27FC236}">
                <a16:creationId xmlns:a16="http://schemas.microsoft.com/office/drawing/2014/main" id="{7CB7C516-B824-466C-B57B-72BF83558064}"/>
              </a:ext>
            </a:extLst>
          </p:cNvPr>
          <p:cNvPicPr>
            <a:picLocks noChangeAspect="1"/>
          </p:cNvPicPr>
          <p:nvPr/>
        </p:nvPicPr>
        <p:blipFill>
          <a:blip r:embed="rId5"/>
          <a:stretch>
            <a:fillRect/>
          </a:stretch>
        </p:blipFill>
        <p:spPr>
          <a:xfrm>
            <a:off x="4120045" y="1320692"/>
            <a:ext cx="7630702" cy="4680000"/>
          </a:xfrm>
          <a:prstGeom prst="rect">
            <a:avLst/>
          </a:prstGeom>
          <a:ln w="28575">
            <a:solidFill>
              <a:schemeClr val="tx2"/>
            </a:solidFill>
          </a:ln>
        </p:spPr>
      </p:pic>
      <p:sp>
        <p:nvSpPr>
          <p:cNvPr id="12" name="Oval 11">
            <a:extLst>
              <a:ext uri="{FF2B5EF4-FFF2-40B4-BE49-F238E27FC236}">
                <a16:creationId xmlns:a16="http://schemas.microsoft.com/office/drawing/2014/main" id="{B28D0648-C8AD-4BAF-911D-F8CC9F40B875}"/>
              </a:ext>
            </a:extLst>
          </p:cNvPr>
          <p:cNvSpPr/>
          <p:nvPr/>
        </p:nvSpPr>
        <p:spPr>
          <a:xfrm>
            <a:off x="6096794" y="2438400"/>
            <a:ext cx="1132681" cy="20002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Oval 12">
            <a:extLst>
              <a:ext uri="{FF2B5EF4-FFF2-40B4-BE49-F238E27FC236}">
                <a16:creationId xmlns:a16="http://schemas.microsoft.com/office/drawing/2014/main" id="{006AB8CD-B81D-4513-8B79-52DDCEFDEE48}"/>
              </a:ext>
            </a:extLst>
          </p:cNvPr>
          <p:cNvSpPr/>
          <p:nvPr/>
        </p:nvSpPr>
        <p:spPr>
          <a:xfrm>
            <a:off x="5784743" y="4815276"/>
            <a:ext cx="5653953" cy="703541"/>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Tree>
    <p:extLst>
      <p:ext uri="{BB962C8B-B14F-4D97-AF65-F5344CB8AC3E}">
        <p14:creationId xmlns:p14="http://schemas.microsoft.com/office/powerpoint/2010/main" val="251382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73B9-9C54-447C-A963-B1BE3753F0EB}"/>
              </a:ext>
            </a:extLst>
          </p:cNvPr>
          <p:cNvSpPr>
            <a:spLocks noGrp="1"/>
          </p:cNvSpPr>
          <p:nvPr>
            <p:ph type="title"/>
          </p:nvPr>
        </p:nvSpPr>
        <p:spPr>
          <a:xfrm>
            <a:off x="442841" y="447567"/>
            <a:ext cx="6327092" cy="782467"/>
          </a:xfrm>
        </p:spPr>
        <p:txBody>
          <a:bodyPr/>
          <a:lstStyle/>
          <a:p>
            <a:r>
              <a:rPr lang="en-US"/>
              <a:t>Linking data and publications: An example</a:t>
            </a:r>
            <a:endParaRPr lang="nl-NL"/>
          </a:p>
        </p:txBody>
      </p:sp>
      <p:sp>
        <p:nvSpPr>
          <p:cNvPr id="5" name="Slide Number Placeholder 4">
            <a:extLst>
              <a:ext uri="{FF2B5EF4-FFF2-40B4-BE49-F238E27FC236}">
                <a16:creationId xmlns:a16="http://schemas.microsoft.com/office/drawing/2014/main" id="{874AEBC9-69FB-4C85-AB9B-EC5C40C7058D}"/>
              </a:ext>
            </a:extLst>
          </p:cNvPr>
          <p:cNvSpPr>
            <a:spLocks noGrp="1"/>
          </p:cNvSpPr>
          <p:nvPr>
            <p:ph type="sldNum" sz="quarter" idx="16"/>
          </p:nvPr>
        </p:nvSpPr>
        <p:spPr/>
        <p:txBody>
          <a:bodyPr/>
          <a:lstStyle/>
          <a:p>
            <a:pPr algn="l"/>
            <a:fld id="{840C1E0B-154D-844F-9C3C-CB8827A7EAB0}" type="slidenum">
              <a:rPr lang="nl-NL" smtClean="0"/>
              <a:pPr algn="l"/>
              <a:t>26</a:t>
            </a:fld>
            <a:r>
              <a:rPr lang="nl-NL"/>
              <a:t> </a:t>
            </a:r>
          </a:p>
        </p:txBody>
      </p:sp>
      <p:pic>
        <p:nvPicPr>
          <p:cNvPr id="7" name="Picture 6" descr="Graphical user interface, text, application, email&#10;&#10;Description automatically generated">
            <a:extLst>
              <a:ext uri="{FF2B5EF4-FFF2-40B4-BE49-F238E27FC236}">
                <a16:creationId xmlns:a16="http://schemas.microsoft.com/office/drawing/2014/main" id="{C284B40F-CDED-4359-9BCD-E632D88531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3747" y="1367999"/>
            <a:ext cx="5153535" cy="5040000"/>
          </a:xfrm>
          <a:prstGeom prst="rect">
            <a:avLst/>
          </a:prstGeom>
        </p:spPr>
      </p:pic>
    </p:spTree>
    <p:extLst>
      <p:ext uri="{BB962C8B-B14F-4D97-AF65-F5344CB8AC3E}">
        <p14:creationId xmlns:p14="http://schemas.microsoft.com/office/powerpoint/2010/main" val="28825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10E7A-5677-45FD-895C-CCBB3FE77CBF}"/>
              </a:ext>
            </a:extLst>
          </p:cNvPr>
          <p:cNvSpPr>
            <a:spLocks noGrp="1"/>
          </p:cNvSpPr>
          <p:nvPr>
            <p:ph type="body" sz="quarter" idx="10"/>
          </p:nvPr>
        </p:nvSpPr>
        <p:spPr/>
        <p:txBody>
          <a:bodyPr/>
          <a:lstStyle/>
          <a:p>
            <a:r>
              <a:rPr lang="en-US"/>
              <a:t>General information</a:t>
            </a:r>
            <a:endParaRPr lang="nl-NL"/>
          </a:p>
        </p:txBody>
      </p:sp>
    </p:spTree>
    <p:extLst>
      <p:ext uri="{BB962C8B-B14F-4D97-AF65-F5344CB8AC3E}">
        <p14:creationId xmlns:p14="http://schemas.microsoft.com/office/powerpoint/2010/main" val="363657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DB01-BFDC-4F07-A719-E884416DAFCC}"/>
              </a:ext>
            </a:extLst>
          </p:cNvPr>
          <p:cNvSpPr>
            <a:spLocks noGrp="1"/>
          </p:cNvSpPr>
          <p:nvPr>
            <p:ph type="title"/>
          </p:nvPr>
        </p:nvSpPr>
        <p:spPr>
          <a:xfrm>
            <a:off x="450850" y="451166"/>
            <a:ext cx="4641076" cy="782467"/>
          </a:xfrm>
        </p:spPr>
        <p:txBody>
          <a:bodyPr/>
          <a:lstStyle/>
          <a:p>
            <a:r>
              <a:rPr lang="en-US"/>
              <a:t>Information about your project</a:t>
            </a:r>
            <a:endParaRPr lang="nl-NL"/>
          </a:p>
        </p:txBody>
      </p:sp>
      <p:sp>
        <p:nvSpPr>
          <p:cNvPr id="3" name="Text Placeholder 2">
            <a:extLst>
              <a:ext uri="{FF2B5EF4-FFF2-40B4-BE49-F238E27FC236}">
                <a16:creationId xmlns:a16="http://schemas.microsoft.com/office/drawing/2014/main" id="{B1995AB6-F830-4274-B5A0-2282E50486A3}"/>
              </a:ext>
            </a:extLst>
          </p:cNvPr>
          <p:cNvSpPr>
            <a:spLocks noGrp="1"/>
          </p:cNvSpPr>
          <p:nvPr>
            <p:ph type="body" sz="quarter" idx="13"/>
          </p:nvPr>
        </p:nvSpPr>
        <p:spPr/>
        <p:txBody>
          <a:bodyPr/>
          <a:lstStyle/>
          <a:p>
            <a:pPr lvl="1"/>
            <a:r>
              <a:rPr lang="en-US"/>
              <a:t>Most of this section is pretty straightforward</a:t>
            </a:r>
          </a:p>
          <a:p>
            <a:pPr lvl="1"/>
            <a:endParaRPr lang="en-US"/>
          </a:p>
          <a:p>
            <a:pPr lvl="1"/>
            <a:r>
              <a:rPr lang="nl-NL" err="1"/>
              <a:t>Two</a:t>
            </a:r>
            <a:r>
              <a:rPr lang="nl-NL"/>
              <a:t> important </a:t>
            </a:r>
            <a:r>
              <a:rPr lang="nl-NL" err="1"/>
              <a:t>aspects</a:t>
            </a:r>
            <a:r>
              <a:rPr lang="nl-NL"/>
              <a:t> </a:t>
            </a:r>
            <a:r>
              <a:rPr lang="nl-NL" err="1"/>
              <a:t>to</a:t>
            </a:r>
            <a:r>
              <a:rPr lang="nl-NL"/>
              <a:t> </a:t>
            </a:r>
            <a:r>
              <a:rPr lang="nl-NL" err="1"/>
              <a:t>pay</a:t>
            </a:r>
            <a:r>
              <a:rPr lang="nl-NL"/>
              <a:t> attention </a:t>
            </a:r>
            <a:r>
              <a:rPr lang="nl-NL" err="1"/>
              <a:t>to</a:t>
            </a:r>
            <a:r>
              <a:rPr lang="nl-NL"/>
              <a:t>:</a:t>
            </a:r>
          </a:p>
          <a:p>
            <a:pPr lvl="2"/>
            <a:r>
              <a:rPr lang="nl-NL" err="1"/>
              <a:t>Include</a:t>
            </a:r>
            <a:r>
              <a:rPr lang="nl-NL"/>
              <a:t> </a:t>
            </a:r>
            <a:r>
              <a:rPr lang="nl-NL" err="1"/>
              <a:t>your</a:t>
            </a:r>
            <a:r>
              <a:rPr lang="nl-NL"/>
              <a:t> </a:t>
            </a:r>
            <a:r>
              <a:rPr lang="nl-NL" err="1">
                <a:solidFill>
                  <a:schemeClr val="tx2"/>
                </a:solidFill>
              </a:rPr>
              <a:t>ORCiD</a:t>
            </a:r>
            <a:r>
              <a:rPr lang="nl-NL"/>
              <a:t> – register </a:t>
            </a:r>
            <a:r>
              <a:rPr lang="nl-NL" err="1"/>
              <a:t>for</a:t>
            </a:r>
            <a:r>
              <a:rPr lang="nl-NL"/>
              <a:t> </a:t>
            </a:r>
            <a:r>
              <a:rPr lang="nl-NL" err="1"/>
              <a:t>an</a:t>
            </a:r>
            <a:r>
              <a:rPr lang="nl-NL"/>
              <a:t> </a:t>
            </a:r>
            <a:r>
              <a:rPr lang="nl-NL" err="1"/>
              <a:t>ORCiD</a:t>
            </a:r>
            <a:r>
              <a:rPr lang="nl-NL"/>
              <a:t> </a:t>
            </a:r>
            <a:r>
              <a:rPr lang="nl-NL" err="1"/>
              <a:t>if</a:t>
            </a:r>
            <a:r>
              <a:rPr lang="nl-NL"/>
              <a:t> </a:t>
            </a:r>
            <a:r>
              <a:rPr lang="nl-NL" err="1"/>
              <a:t>you</a:t>
            </a:r>
            <a:r>
              <a:rPr lang="nl-NL"/>
              <a:t> </a:t>
            </a:r>
            <a:r>
              <a:rPr lang="nl-NL" err="1"/>
              <a:t>don’t</a:t>
            </a:r>
            <a:r>
              <a:rPr lang="nl-NL"/>
              <a:t> have </a:t>
            </a:r>
            <a:r>
              <a:rPr lang="nl-NL" err="1"/>
              <a:t>one</a:t>
            </a:r>
            <a:r>
              <a:rPr lang="nl-NL"/>
              <a:t> </a:t>
            </a:r>
            <a:r>
              <a:rPr lang="nl-NL" err="1"/>
              <a:t>yet</a:t>
            </a:r>
            <a:endParaRPr lang="nl-NL"/>
          </a:p>
          <a:p>
            <a:pPr lvl="2"/>
            <a:r>
              <a:rPr lang="nl-NL" err="1"/>
              <a:t>Other</a:t>
            </a:r>
            <a:r>
              <a:rPr lang="nl-NL"/>
              <a:t> </a:t>
            </a:r>
            <a:r>
              <a:rPr lang="nl-NL" err="1"/>
              <a:t>people</a:t>
            </a:r>
            <a:r>
              <a:rPr lang="nl-NL"/>
              <a:t> </a:t>
            </a:r>
            <a:r>
              <a:rPr lang="nl-NL" err="1"/>
              <a:t>involved</a:t>
            </a:r>
            <a:r>
              <a:rPr lang="nl-NL"/>
              <a:t> in </a:t>
            </a:r>
            <a:r>
              <a:rPr lang="nl-NL" err="1"/>
              <a:t>the</a:t>
            </a:r>
            <a:r>
              <a:rPr lang="nl-NL"/>
              <a:t> project</a:t>
            </a:r>
          </a:p>
          <a:p>
            <a:pPr lvl="3"/>
            <a:r>
              <a:rPr lang="nl-NL"/>
              <a:t>Supervisors, direct </a:t>
            </a:r>
            <a:r>
              <a:rPr lang="nl-NL" err="1"/>
              <a:t>colleagues</a:t>
            </a:r>
            <a:r>
              <a:rPr lang="nl-NL"/>
              <a:t> </a:t>
            </a:r>
            <a:r>
              <a:rPr lang="nl-NL">
                <a:sym typeface="Wingdings" panose="05000000000000000000" pitchFamily="2" charset="2"/>
              </a:rPr>
              <a:t> important </a:t>
            </a:r>
            <a:r>
              <a:rPr lang="nl-NL" err="1">
                <a:sym typeface="Wingdings" panose="05000000000000000000" pitchFamily="2" charset="2"/>
              </a:rPr>
              <a:t>for</a:t>
            </a:r>
            <a:r>
              <a:rPr lang="nl-NL">
                <a:sym typeface="Wingdings" panose="05000000000000000000" pitchFamily="2" charset="2"/>
              </a:rPr>
              <a:t> </a:t>
            </a:r>
            <a:r>
              <a:rPr lang="nl-NL" err="1">
                <a:sym typeface="Wingdings" panose="05000000000000000000" pitchFamily="2" charset="2"/>
              </a:rPr>
              <a:t>responsibilities</a:t>
            </a:r>
            <a:endParaRPr lang="nl-NL"/>
          </a:p>
          <a:p>
            <a:pPr lvl="3"/>
            <a:r>
              <a:rPr lang="nl-NL"/>
              <a:t>Partner </a:t>
            </a:r>
            <a:r>
              <a:rPr lang="nl-NL" err="1"/>
              <a:t>organisations</a:t>
            </a:r>
            <a:r>
              <a:rPr lang="nl-NL"/>
              <a:t> (</a:t>
            </a:r>
            <a:r>
              <a:rPr lang="nl-NL" err="1"/>
              <a:t>universities</a:t>
            </a:r>
            <a:r>
              <a:rPr lang="nl-NL"/>
              <a:t>, </a:t>
            </a:r>
            <a:r>
              <a:rPr lang="nl-NL" err="1"/>
              <a:t>medical</a:t>
            </a:r>
            <a:r>
              <a:rPr lang="nl-NL"/>
              <a:t> centers, companies) </a:t>
            </a:r>
            <a:r>
              <a:rPr lang="nl-NL">
                <a:sym typeface="Wingdings" panose="05000000000000000000" pitchFamily="2" charset="2"/>
              </a:rPr>
              <a:t> </a:t>
            </a:r>
            <a:r>
              <a:rPr lang="nl-NL"/>
              <a:t>important </a:t>
            </a:r>
            <a:r>
              <a:rPr lang="nl-NL" err="1"/>
              <a:t>for</a:t>
            </a:r>
            <a:r>
              <a:rPr lang="nl-NL"/>
              <a:t> </a:t>
            </a:r>
            <a:r>
              <a:rPr lang="nl-NL" err="1"/>
              <a:t>authorship</a:t>
            </a:r>
            <a:r>
              <a:rPr lang="nl-NL"/>
              <a:t>, </a:t>
            </a:r>
            <a:r>
              <a:rPr lang="nl-NL" err="1"/>
              <a:t>intellectual</a:t>
            </a:r>
            <a:r>
              <a:rPr lang="nl-NL"/>
              <a:t> property, </a:t>
            </a:r>
            <a:r>
              <a:rPr lang="nl-NL" err="1"/>
              <a:t>responsibilities</a:t>
            </a:r>
            <a:endParaRPr lang="nl-NL"/>
          </a:p>
          <a:p>
            <a:pPr lvl="2"/>
            <a:endParaRPr lang="nl-NL"/>
          </a:p>
        </p:txBody>
      </p:sp>
      <p:sp>
        <p:nvSpPr>
          <p:cNvPr id="5" name="Slide Number Placeholder 4">
            <a:extLst>
              <a:ext uri="{FF2B5EF4-FFF2-40B4-BE49-F238E27FC236}">
                <a16:creationId xmlns:a16="http://schemas.microsoft.com/office/drawing/2014/main" id="{2E7BEE2C-8463-4650-92FA-51867855750A}"/>
              </a:ext>
            </a:extLst>
          </p:cNvPr>
          <p:cNvSpPr>
            <a:spLocks noGrp="1"/>
          </p:cNvSpPr>
          <p:nvPr>
            <p:ph type="sldNum" sz="quarter" idx="15"/>
          </p:nvPr>
        </p:nvSpPr>
        <p:spPr/>
        <p:txBody>
          <a:bodyPr/>
          <a:lstStyle/>
          <a:p>
            <a:pPr algn="l"/>
            <a:fld id="{840C1E0B-154D-844F-9C3C-CB8827A7EAB0}" type="slidenum">
              <a:rPr lang="nl-NL" smtClean="0"/>
              <a:pPr algn="l"/>
              <a:t>28</a:t>
            </a:fld>
            <a:r>
              <a:rPr lang="nl-NL"/>
              <a:t> </a:t>
            </a:r>
          </a:p>
        </p:txBody>
      </p:sp>
      <p:pic>
        <p:nvPicPr>
          <p:cNvPr id="8" name="Picture 7" descr="Icon&#10;&#10;Description automatically generated">
            <a:extLst>
              <a:ext uri="{FF2B5EF4-FFF2-40B4-BE49-F238E27FC236}">
                <a16:creationId xmlns:a16="http://schemas.microsoft.com/office/drawing/2014/main" id="{BD89E929-D130-4D8C-8E5C-A4AC1444B2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384" t="17930" r="37283" b="26366"/>
          <a:stretch/>
        </p:blipFill>
        <p:spPr>
          <a:xfrm>
            <a:off x="8355171" y="2379746"/>
            <a:ext cx="900000" cy="900000"/>
          </a:xfrm>
          <a:prstGeom prst="ellipse">
            <a:avLst/>
          </a:prstGeom>
        </p:spPr>
      </p:pic>
      <p:sp>
        <p:nvSpPr>
          <p:cNvPr id="9" name="TextBox 8">
            <a:extLst>
              <a:ext uri="{FF2B5EF4-FFF2-40B4-BE49-F238E27FC236}">
                <a16:creationId xmlns:a16="http://schemas.microsoft.com/office/drawing/2014/main" id="{95CAF679-24F5-4EBC-83B5-799598C7212B}"/>
              </a:ext>
            </a:extLst>
          </p:cNvPr>
          <p:cNvSpPr txBox="1"/>
          <p:nvPr/>
        </p:nvSpPr>
        <p:spPr>
          <a:xfrm>
            <a:off x="9556885" y="2379746"/>
            <a:ext cx="2403429" cy="1182604"/>
          </a:xfrm>
          <a:prstGeom prst="rect">
            <a:avLst/>
          </a:prstGeom>
          <a:noFill/>
          <a:ln w="28575">
            <a:solidFill>
              <a:schemeClr val="tx2"/>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sz="2000">
                <a:solidFill>
                  <a:srgbClr val="005CA9"/>
                </a:solidFill>
              </a:rPr>
              <a:t>Establish your researcher identity with </a:t>
            </a:r>
            <a:r>
              <a:rPr lang="en-US" sz="2000" err="1">
                <a:solidFill>
                  <a:srgbClr val="005CA9"/>
                </a:solidFill>
                <a:hlinkClick r:id="rId3"/>
              </a:rPr>
              <a:t>ORCiD</a:t>
            </a:r>
            <a:endParaRPr lang="nl-NL" sz="2000">
              <a:solidFill>
                <a:srgbClr val="005CA9"/>
              </a:solidFill>
            </a:endParaRPr>
          </a:p>
        </p:txBody>
      </p:sp>
      <p:pic>
        <p:nvPicPr>
          <p:cNvPr id="11" name="Graphic 10" descr="Remote work outline">
            <a:extLst>
              <a:ext uri="{FF2B5EF4-FFF2-40B4-BE49-F238E27FC236}">
                <a16:creationId xmlns:a16="http://schemas.microsoft.com/office/drawing/2014/main" id="{9BB031BF-77BD-4A26-88C3-E98ECCE62C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5171" y="3470134"/>
            <a:ext cx="914400" cy="914400"/>
          </a:xfrm>
          <a:prstGeom prst="rect">
            <a:avLst/>
          </a:prstGeom>
        </p:spPr>
      </p:pic>
    </p:spTree>
    <p:extLst>
      <p:ext uri="{BB962C8B-B14F-4D97-AF65-F5344CB8AC3E}">
        <p14:creationId xmlns:p14="http://schemas.microsoft.com/office/powerpoint/2010/main" val="217527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F777-1DB8-4380-AD49-748E3E23E33D}"/>
              </a:ext>
            </a:extLst>
          </p:cNvPr>
          <p:cNvSpPr>
            <a:spLocks noGrp="1"/>
          </p:cNvSpPr>
          <p:nvPr>
            <p:ph type="body" sz="quarter" idx="10"/>
          </p:nvPr>
        </p:nvSpPr>
        <p:spPr/>
        <p:txBody>
          <a:bodyPr/>
          <a:lstStyle/>
          <a:p>
            <a:r>
              <a:rPr lang="en-US"/>
              <a:t>Data description</a:t>
            </a:r>
            <a:endParaRPr lang="nl-NL"/>
          </a:p>
        </p:txBody>
      </p:sp>
    </p:spTree>
    <p:extLst>
      <p:ext uri="{BB962C8B-B14F-4D97-AF65-F5344CB8AC3E}">
        <p14:creationId xmlns:p14="http://schemas.microsoft.com/office/powerpoint/2010/main" val="321904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A44C5-1AF1-45F3-AD3F-8B68294D8612}"/>
              </a:ext>
            </a:extLst>
          </p:cNvPr>
          <p:cNvSpPr>
            <a:spLocks noGrp="1"/>
          </p:cNvSpPr>
          <p:nvPr>
            <p:ph type="body" sz="quarter" idx="10"/>
          </p:nvPr>
        </p:nvSpPr>
        <p:spPr/>
        <p:txBody>
          <a:bodyPr/>
          <a:lstStyle/>
          <a:p>
            <a:r>
              <a:rPr lang="en-US"/>
              <a:t>Introduction</a:t>
            </a:r>
            <a:endParaRPr lang="nl-NL"/>
          </a:p>
        </p:txBody>
      </p:sp>
    </p:spTree>
    <p:extLst>
      <p:ext uri="{BB962C8B-B14F-4D97-AF65-F5344CB8AC3E}">
        <p14:creationId xmlns:p14="http://schemas.microsoft.com/office/powerpoint/2010/main" val="366687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17DF-BAC0-4F55-B0CD-55F595A2F82F}"/>
              </a:ext>
            </a:extLst>
          </p:cNvPr>
          <p:cNvSpPr>
            <a:spLocks noGrp="1"/>
          </p:cNvSpPr>
          <p:nvPr>
            <p:ph type="title"/>
          </p:nvPr>
        </p:nvSpPr>
        <p:spPr>
          <a:xfrm>
            <a:off x="450850" y="451166"/>
            <a:ext cx="3008179" cy="782467"/>
          </a:xfrm>
        </p:spPr>
        <p:txBody>
          <a:bodyPr/>
          <a:lstStyle/>
          <a:p>
            <a:r>
              <a:rPr lang="en-US"/>
              <a:t>Origin of your data</a:t>
            </a:r>
            <a:endParaRPr lang="nl-NL"/>
          </a:p>
        </p:txBody>
      </p:sp>
      <p:sp>
        <p:nvSpPr>
          <p:cNvPr id="3" name="Text Placeholder 2">
            <a:extLst>
              <a:ext uri="{FF2B5EF4-FFF2-40B4-BE49-F238E27FC236}">
                <a16:creationId xmlns:a16="http://schemas.microsoft.com/office/drawing/2014/main" id="{34478D50-EA50-4331-BFB0-150CE4E02944}"/>
              </a:ext>
            </a:extLst>
          </p:cNvPr>
          <p:cNvSpPr>
            <a:spLocks noGrp="1"/>
          </p:cNvSpPr>
          <p:nvPr>
            <p:ph type="body" sz="quarter" idx="13"/>
          </p:nvPr>
        </p:nvSpPr>
        <p:spPr/>
        <p:txBody>
          <a:bodyPr/>
          <a:lstStyle/>
          <a:p>
            <a:pPr lvl="1"/>
            <a:r>
              <a:rPr lang="en-US"/>
              <a:t>Provide information about the data that you will be working with</a:t>
            </a:r>
          </a:p>
          <a:p>
            <a:pPr lvl="2"/>
            <a:r>
              <a:rPr lang="en-US"/>
              <a:t>Indicate whether you will work with </a:t>
            </a:r>
            <a:r>
              <a:rPr lang="en-US">
                <a:solidFill>
                  <a:schemeClr val="tx2"/>
                </a:solidFill>
              </a:rPr>
              <a:t>personal data</a:t>
            </a:r>
            <a:r>
              <a:rPr lang="en-US"/>
              <a:t> – the answer to this question defines which questions will be asked in the remainder of the DMP template</a:t>
            </a:r>
          </a:p>
          <a:p>
            <a:pPr lvl="2"/>
            <a:r>
              <a:rPr lang="en-US">
                <a:solidFill>
                  <a:schemeClr val="tx2"/>
                </a:solidFill>
              </a:rPr>
              <a:t>Reuse of existing data</a:t>
            </a:r>
          </a:p>
          <a:p>
            <a:pPr lvl="3"/>
            <a:r>
              <a:rPr lang="en-US"/>
              <a:t>Specify the source</a:t>
            </a:r>
          </a:p>
          <a:p>
            <a:pPr lvl="3"/>
            <a:r>
              <a:rPr lang="en-US"/>
              <a:t>Describe how you will get access to the data </a:t>
            </a:r>
          </a:p>
          <a:p>
            <a:pPr lvl="3"/>
            <a:r>
              <a:rPr lang="en-US"/>
              <a:t>Explain if there are any conditions for reuse</a:t>
            </a:r>
          </a:p>
          <a:p>
            <a:pPr lvl="2"/>
            <a:r>
              <a:rPr lang="en-US">
                <a:solidFill>
                  <a:schemeClr val="tx2"/>
                </a:solidFill>
              </a:rPr>
              <a:t>Collecting new data</a:t>
            </a:r>
          </a:p>
          <a:p>
            <a:pPr lvl="3"/>
            <a:r>
              <a:rPr lang="en-US"/>
              <a:t>Describe the methods of data collection</a:t>
            </a:r>
          </a:p>
          <a:p>
            <a:pPr lvl="3"/>
            <a:r>
              <a:rPr lang="en-US"/>
              <a:t>Describe data collection tool/measurement device/app</a:t>
            </a:r>
          </a:p>
          <a:p>
            <a:pPr lvl="3"/>
            <a:r>
              <a:rPr lang="en-US"/>
              <a:t>Describe standards and/or protocols used to collect and </a:t>
            </a:r>
            <a:r>
              <a:rPr lang="en-US" err="1"/>
              <a:t>analyse</a:t>
            </a:r>
            <a:r>
              <a:rPr lang="en-US"/>
              <a:t> your data, including how calibration of measurement device will be documented</a:t>
            </a:r>
            <a:endParaRPr lang="nl-NL"/>
          </a:p>
        </p:txBody>
      </p:sp>
      <p:sp>
        <p:nvSpPr>
          <p:cNvPr id="5" name="Slide Number Placeholder 4">
            <a:extLst>
              <a:ext uri="{FF2B5EF4-FFF2-40B4-BE49-F238E27FC236}">
                <a16:creationId xmlns:a16="http://schemas.microsoft.com/office/drawing/2014/main" id="{F18DBF71-F7A2-4B04-A51C-1C4A66FD9DDC}"/>
              </a:ext>
            </a:extLst>
          </p:cNvPr>
          <p:cNvSpPr>
            <a:spLocks noGrp="1"/>
          </p:cNvSpPr>
          <p:nvPr>
            <p:ph type="sldNum" sz="quarter" idx="15"/>
          </p:nvPr>
        </p:nvSpPr>
        <p:spPr/>
        <p:txBody>
          <a:bodyPr/>
          <a:lstStyle/>
          <a:p>
            <a:pPr algn="l"/>
            <a:fld id="{840C1E0B-154D-844F-9C3C-CB8827A7EAB0}" type="slidenum">
              <a:rPr lang="nl-NL" smtClean="0"/>
              <a:pPr algn="l"/>
              <a:t>30</a:t>
            </a:fld>
            <a:r>
              <a:rPr lang="nl-NL"/>
              <a:t> </a:t>
            </a:r>
          </a:p>
        </p:txBody>
      </p:sp>
      <p:pic>
        <p:nvPicPr>
          <p:cNvPr id="7" name="Graphic 6" descr="Repeat outline">
            <a:extLst>
              <a:ext uri="{FF2B5EF4-FFF2-40B4-BE49-F238E27FC236}">
                <a16:creationId xmlns:a16="http://schemas.microsoft.com/office/drawing/2014/main" id="{994EE55B-8017-4460-ADF1-80B10BFCDB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2039" y="3260725"/>
            <a:ext cx="914400" cy="914400"/>
          </a:xfrm>
          <a:prstGeom prst="rect">
            <a:avLst/>
          </a:prstGeom>
        </p:spPr>
      </p:pic>
      <p:pic>
        <p:nvPicPr>
          <p:cNvPr id="9" name="Graphic 8" descr="Microscope outline">
            <a:extLst>
              <a:ext uri="{FF2B5EF4-FFF2-40B4-BE49-F238E27FC236}">
                <a16:creationId xmlns:a16="http://schemas.microsoft.com/office/drawing/2014/main" id="{21BD1C28-92EA-4A39-B346-CF4426C909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2039" y="4562475"/>
            <a:ext cx="914400" cy="914400"/>
          </a:xfrm>
          <a:prstGeom prst="rect">
            <a:avLst/>
          </a:prstGeom>
        </p:spPr>
      </p:pic>
      <p:pic>
        <p:nvPicPr>
          <p:cNvPr id="11" name="Graphic 10" descr="User outline">
            <a:extLst>
              <a:ext uri="{FF2B5EF4-FFF2-40B4-BE49-F238E27FC236}">
                <a16:creationId xmlns:a16="http://schemas.microsoft.com/office/drawing/2014/main" id="{0EAFB3C0-FC31-4342-A55C-199F49AA92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2039" y="1836738"/>
            <a:ext cx="914400" cy="914400"/>
          </a:xfrm>
          <a:prstGeom prst="rect">
            <a:avLst/>
          </a:prstGeom>
        </p:spPr>
      </p:pic>
    </p:spTree>
    <p:extLst>
      <p:ext uri="{BB962C8B-B14F-4D97-AF65-F5344CB8AC3E}">
        <p14:creationId xmlns:p14="http://schemas.microsoft.com/office/powerpoint/2010/main" val="389795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E43B-CA34-46E3-BD50-F757CA640B4F}"/>
              </a:ext>
            </a:extLst>
          </p:cNvPr>
          <p:cNvSpPr>
            <a:spLocks noGrp="1"/>
          </p:cNvSpPr>
          <p:nvPr>
            <p:ph type="title"/>
          </p:nvPr>
        </p:nvSpPr>
        <p:spPr>
          <a:xfrm>
            <a:off x="450850" y="451166"/>
            <a:ext cx="4015040" cy="782467"/>
          </a:xfrm>
        </p:spPr>
        <p:txBody>
          <a:bodyPr/>
          <a:lstStyle/>
          <a:p>
            <a:r>
              <a:rPr lang="en-US"/>
              <a:t>Describe your data assets</a:t>
            </a:r>
            <a:endParaRPr lang="nl-NL"/>
          </a:p>
        </p:txBody>
      </p:sp>
      <p:sp>
        <p:nvSpPr>
          <p:cNvPr id="3" name="Text Placeholder 2">
            <a:extLst>
              <a:ext uri="{FF2B5EF4-FFF2-40B4-BE49-F238E27FC236}">
                <a16:creationId xmlns:a16="http://schemas.microsoft.com/office/drawing/2014/main" id="{DB798F00-0572-40EB-8443-4B3917B0D3DF}"/>
              </a:ext>
            </a:extLst>
          </p:cNvPr>
          <p:cNvSpPr>
            <a:spLocks noGrp="1"/>
          </p:cNvSpPr>
          <p:nvPr>
            <p:ph type="body" sz="quarter" idx="13"/>
          </p:nvPr>
        </p:nvSpPr>
        <p:spPr>
          <a:xfrm>
            <a:off x="1685925" y="1685925"/>
            <a:ext cx="5114925" cy="4273550"/>
          </a:xfrm>
        </p:spPr>
        <p:txBody>
          <a:bodyPr/>
          <a:lstStyle/>
          <a:p>
            <a:r>
              <a:rPr lang="en-US" err="1"/>
              <a:t>Conceptualise</a:t>
            </a:r>
            <a:r>
              <a:rPr lang="en-US"/>
              <a:t> the parts of your dataset as entities to be managed and preserved</a:t>
            </a:r>
          </a:p>
          <a:p>
            <a:pPr lvl="1"/>
            <a:endParaRPr lang="en-US"/>
          </a:p>
          <a:p>
            <a:pPr lvl="1"/>
            <a:r>
              <a:rPr lang="en-US"/>
              <a:t>Possible way to organize your data assets:</a:t>
            </a:r>
          </a:p>
          <a:p>
            <a:pPr lvl="2"/>
            <a:r>
              <a:rPr lang="en-US"/>
              <a:t>Raw data</a:t>
            </a:r>
          </a:p>
          <a:p>
            <a:pPr lvl="2"/>
            <a:r>
              <a:rPr lang="en-US"/>
              <a:t>Processed data</a:t>
            </a:r>
          </a:p>
          <a:p>
            <a:pPr lvl="2"/>
            <a:r>
              <a:rPr lang="en-US" err="1"/>
              <a:t>Analysed</a:t>
            </a:r>
            <a:r>
              <a:rPr lang="en-US"/>
              <a:t> data</a:t>
            </a:r>
          </a:p>
          <a:p>
            <a:pPr lvl="2"/>
            <a:r>
              <a:rPr lang="en-US"/>
              <a:t>Other (e.g. administrative, documentation)</a:t>
            </a:r>
            <a:endParaRPr lang="nl-NL"/>
          </a:p>
        </p:txBody>
      </p:sp>
      <p:sp>
        <p:nvSpPr>
          <p:cNvPr id="5" name="Slide Number Placeholder 4">
            <a:extLst>
              <a:ext uri="{FF2B5EF4-FFF2-40B4-BE49-F238E27FC236}">
                <a16:creationId xmlns:a16="http://schemas.microsoft.com/office/drawing/2014/main" id="{916F6E8D-3F7F-449E-B4AB-5AD67C11ABC5}"/>
              </a:ext>
            </a:extLst>
          </p:cNvPr>
          <p:cNvSpPr>
            <a:spLocks noGrp="1"/>
          </p:cNvSpPr>
          <p:nvPr>
            <p:ph type="sldNum" sz="quarter" idx="15"/>
          </p:nvPr>
        </p:nvSpPr>
        <p:spPr/>
        <p:txBody>
          <a:bodyPr/>
          <a:lstStyle/>
          <a:p>
            <a:pPr algn="l"/>
            <a:fld id="{840C1E0B-154D-844F-9C3C-CB8827A7EAB0}" type="slidenum">
              <a:rPr lang="nl-NL" smtClean="0"/>
              <a:pPr algn="l"/>
              <a:t>31</a:t>
            </a:fld>
            <a:r>
              <a:rPr lang="nl-NL"/>
              <a:t> </a:t>
            </a:r>
          </a:p>
        </p:txBody>
      </p:sp>
      <p:grpSp>
        <p:nvGrpSpPr>
          <p:cNvPr id="9" name="Group 8">
            <a:extLst>
              <a:ext uri="{FF2B5EF4-FFF2-40B4-BE49-F238E27FC236}">
                <a16:creationId xmlns:a16="http://schemas.microsoft.com/office/drawing/2014/main" id="{7111D775-3FFA-4288-9F53-8031EC92BA8E}"/>
              </a:ext>
            </a:extLst>
          </p:cNvPr>
          <p:cNvGrpSpPr/>
          <p:nvPr/>
        </p:nvGrpSpPr>
        <p:grpSpPr>
          <a:xfrm>
            <a:off x="7118546" y="1841962"/>
            <a:ext cx="3960000" cy="4217525"/>
            <a:chOff x="7118546" y="1841962"/>
            <a:chExt cx="3960000" cy="4217525"/>
          </a:xfrm>
        </p:grpSpPr>
        <p:pic>
          <p:nvPicPr>
            <p:cNvPr id="7" name="Picture 6" descr="A picture containing diagram&#10;&#10;Description automatically generated">
              <a:extLst>
                <a:ext uri="{FF2B5EF4-FFF2-40B4-BE49-F238E27FC236}">
                  <a16:creationId xmlns:a16="http://schemas.microsoft.com/office/drawing/2014/main" id="{C564363B-94EC-4AAB-A166-028D520A2982}"/>
                </a:ext>
              </a:extLst>
            </p:cNvPr>
            <p:cNvPicPr>
              <a:picLocks noChangeAspect="1"/>
            </p:cNvPicPr>
            <p:nvPr/>
          </p:nvPicPr>
          <p:blipFill>
            <a:blip r:embed="rId2"/>
            <a:stretch>
              <a:fillRect/>
            </a:stretch>
          </p:blipFill>
          <p:spPr>
            <a:xfrm>
              <a:off x="7118546" y="1841962"/>
              <a:ext cx="3960000" cy="3960000"/>
            </a:xfrm>
            <a:prstGeom prst="rect">
              <a:avLst/>
            </a:prstGeom>
          </p:spPr>
        </p:pic>
        <p:sp>
          <p:nvSpPr>
            <p:cNvPr id="8" name="TextBox 7">
              <a:extLst>
                <a:ext uri="{FF2B5EF4-FFF2-40B4-BE49-F238E27FC236}">
                  <a16:creationId xmlns:a16="http://schemas.microsoft.com/office/drawing/2014/main" id="{06C02586-EAA7-4557-8B45-C53B305C3F90}"/>
                </a:ext>
              </a:extLst>
            </p:cNvPr>
            <p:cNvSpPr txBox="1"/>
            <p:nvPr/>
          </p:nvSpPr>
          <p:spPr>
            <a:xfrm>
              <a:off x="7118546" y="5802312"/>
              <a:ext cx="3960000" cy="257175"/>
            </a:xfrm>
            <a:prstGeom prst="rect">
              <a:avLst/>
            </a:prstGeom>
            <a:noFill/>
            <a:effectLst>
              <a:outerShdw blurRad="254000" dist="127000" dir="2700000" algn="ctr" rotWithShape="0">
                <a:schemeClr val="tx1">
                  <a:alpha val="5000"/>
                </a:schemeClr>
              </a:outerShdw>
            </a:effectLst>
          </p:spPr>
          <p:txBody>
            <a:bodyPr wrap="square" lIns="0" tIns="0" rIns="0" bIns="0" rtlCol="0">
              <a:noAutofit/>
            </a:bodyPr>
            <a:lstStyle/>
            <a:p>
              <a:pPr algn="l"/>
              <a:r>
                <a:rPr lang="nl-NL" sz="1200"/>
                <a:t>Source: </a:t>
              </a:r>
              <a:r>
                <a:rPr lang="nl-NL" sz="1200">
                  <a:hlinkClick r:id="rId3"/>
                </a:rPr>
                <a:t>https://xkcd.com/2582</a:t>
              </a:r>
              <a:endParaRPr lang="nl-NL" sz="1200"/>
            </a:p>
          </p:txBody>
        </p:sp>
      </p:grpSp>
    </p:spTree>
    <p:extLst>
      <p:ext uri="{BB962C8B-B14F-4D97-AF65-F5344CB8AC3E}">
        <p14:creationId xmlns:p14="http://schemas.microsoft.com/office/powerpoint/2010/main" val="386840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F6CB-2A6A-4A59-8556-D8F5C78AAC56}"/>
              </a:ext>
            </a:extLst>
          </p:cNvPr>
          <p:cNvSpPr>
            <a:spLocks noGrp="1"/>
          </p:cNvSpPr>
          <p:nvPr>
            <p:ph type="title"/>
          </p:nvPr>
        </p:nvSpPr>
        <p:spPr>
          <a:xfrm>
            <a:off x="450850" y="451166"/>
            <a:ext cx="4228250" cy="782467"/>
          </a:xfrm>
        </p:spPr>
        <p:txBody>
          <a:bodyPr/>
          <a:lstStyle/>
          <a:p>
            <a:r>
              <a:rPr lang="en-US"/>
              <a:t>Data description | Example</a:t>
            </a:r>
            <a:endParaRPr lang="nl-NL"/>
          </a:p>
        </p:txBody>
      </p:sp>
      <p:sp>
        <p:nvSpPr>
          <p:cNvPr id="3" name="Text Placeholder 2">
            <a:extLst>
              <a:ext uri="{FF2B5EF4-FFF2-40B4-BE49-F238E27FC236}">
                <a16:creationId xmlns:a16="http://schemas.microsoft.com/office/drawing/2014/main" id="{D52E7357-7ABD-46B4-AE2D-A73FF95C23E2}"/>
              </a:ext>
            </a:extLst>
          </p:cNvPr>
          <p:cNvSpPr>
            <a:spLocks noGrp="1"/>
          </p:cNvSpPr>
          <p:nvPr>
            <p:ph type="body" sz="quarter" idx="13"/>
          </p:nvPr>
        </p:nvSpPr>
        <p:spPr>
          <a:xfrm>
            <a:off x="1685924" y="1685925"/>
            <a:ext cx="5029199" cy="4273550"/>
          </a:xfrm>
        </p:spPr>
        <p:txBody>
          <a:bodyPr/>
          <a:lstStyle/>
          <a:p>
            <a:pPr lvl="1"/>
            <a:r>
              <a:rPr lang="nl-NL" sz="1400" dirty="0" err="1">
                <a:solidFill>
                  <a:schemeClr val="tx2"/>
                </a:solidFill>
              </a:rPr>
              <a:t>Raw</a:t>
            </a:r>
            <a:r>
              <a:rPr lang="nl-NL" sz="1400" dirty="0">
                <a:solidFill>
                  <a:schemeClr val="tx2"/>
                </a:solidFill>
              </a:rPr>
              <a:t> data</a:t>
            </a:r>
          </a:p>
          <a:p>
            <a:pPr lvl="1"/>
            <a:r>
              <a:rPr lang="nl-NL" sz="1400" dirty="0"/>
              <a:t>Data asset: interview </a:t>
            </a:r>
            <a:r>
              <a:rPr lang="nl-NL" sz="1400" dirty="0" err="1"/>
              <a:t>recordings</a:t>
            </a:r>
            <a:endParaRPr lang="nl-NL" sz="1400" dirty="0"/>
          </a:p>
          <a:p>
            <a:pPr lvl="1"/>
            <a:r>
              <a:rPr lang="nl-NL" sz="1400" dirty="0" err="1"/>
              <a:t>Description</a:t>
            </a:r>
            <a:r>
              <a:rPr lang="nl-NL" sz="1400" dirty="0"/>
              <a:t>: </a:t>
            </a:r>
            <a:r>
              <a:rPr lang="nl-NL" sz="1400" dirty="0" err="1"/>
              <a:t>structured</a:t>
            </a:r>
            <a:r>
              <a:rPr lang="nl-NL" sz="1400" dirty="0"/>
              <a:t> interviews </a:t>
            </a:r>
            <a:r>
              <a:rPr lang="nl-NL" sz="1400" dirty="0" err="1"/>
              <a:t>recorded</a:t>
            </a:r>
            <a:r>
              <a:rPr lang="nl-NL" sz="1400" dirty="0"/>
              <a:t> on audio</a:t>
            </a:r>
          </a:p>
          <a:p>
            <a:pPr lvl="1"/>
            <a:r>
              <a:rPr lang="nl-NL" sz="1400" dirty="0"/>
              <a:t>Format: .mp3</a:t>
            </a:r>
          </a:p>
          <a:p>
            <a:pPr lvl="1"/>
            <a:endParaRPr lang="nl-NL" sz="1400" dirty="0"/>
          </a:p>
          <a:p>
            <a:pPr lvl="1"/>
            <a:r>
              <a:rPr lang="nl-NL" sz="1400" dirty="0" err="1">
                <a:solidFill>
                  <a:schemeClr val="tx2"/>
                </a:solidFill>
              </a:rPr>
              <a:t>Processed</a:t>
            </a:r>
            <a:r>
              <a:rPr lang="nl-NL" sz="1400" dirty="0">
                <a:solidFill>
                  <a:schemeClr val="tx2"/>
                </a:solidFill>
              </a:rPr>
              <a:t> data</a:t>
            </a:r>
          </a:p>
          <a:p>
            <a:pPr lvl="1"/>
            <a:r>
              <a:rPr lang="nl-NL" sz="1400" dirty="0"/>
              <a:t>Data asset: interview </a:t>
            </a:r>
            <a:r>
              <a:rPr lang="nl-NL" sz="1400" dirty="0" err="1"/>
              <a:t>transcriptions</a:t>
            </a:r>
            <a:endParaRPr lang="nl-NL" sz="1400" dirty="0"/>
          </a:p>
          <a:p>
            <a:pPr lvl="1"/>
            <a:r>
              <a:rPr lang="nl-NL" sz="1400" dirty="0" err="1"/>
              <a:t>Description</a:t>
            </a:r>
            <a:r>
              <a:rPr lang="nl-NL" sz="1400" dirty="0"/>
              <a:t>: </a:t>
            </a:r>
            <a:r>
              <a:rPr lang="nl-NL" sz="1400" dirty="0" err="1"/>
              <a:t>automatically</a:t>
            </a:r>
            <a:r>
              <a:rPr lang="nl-NL" sz="1400" dirty="0"/>
              <a:t> </a:t>
            </a:r>
            <a:r>
              <a:rPr lang="nl-NL" sz="1400" dirty="0" err="1"/>
              <a:t>transcribed</a:t>
            </a:r>
            <a:r>
              <a:rPr lang="nl-NL" sz="1400" dirty="0"/>
              <a:t> </a:t>
            </a:r>
            <a:r>
              <a:rPr lang="nl-NL" sz="1400" dirty="0" err="1"/>
              <a:t>recordings</a:t>
            </a:r>
            <a:endParaRPr lang="nl-NL" sz="1400" dirty="0"/>
          </a:p>
          <a:p>
            <a:pPr lvl="1"/>
            <a:r>
              <a:rPr lang="nl-NL" sz="1400" dirty="0"/>
              <a:t>Format: .</a:t>
            </a:r>
            <a:r>
              <a:rPr lang="nl-NL" sz="1400" dirty="0" err="1"/>
              <a:t>txt</a:t>
            </a:r>
            <a:endParaRPr lang="nl-NL" sz="1400" dirty="0"/>
          </a:p>
          <a:p>
            <a:pPr lvl="1"/>
            <a:endParaRPr lang="nl-NL" sz="1400" dirty="0"/>
          </a:p>
          <a:p>
            <a:pPr lvl="1"/>
            <a:r>
              <a:rPr lang="nl-NL" sz="1400" dirty="0"/>
              <a:t>Data asset: </a:t>
            </a:r>
            <a:r>
              <a:rPr lang="nl-NL" sz="1400" dirty="0" err="1"/>
              <a:t>anonymised</a:t>
            </a:r>
            <a:r>
              <a:rPr lang="nl-NL" sz="1400" dirty="0"/>
              <a:t> interview </a:t>
            </a:r>
            <a:r>
              <a:rPr lang="nl-NL" sz="1400" dirty="0" err="1"/>
              <a:t>transcriptions</a:t>
            </a:r>
            <a:endParaRPr lang="nl-NL" sz="1400" dirty="0"/>
          </a:p>
          <a:p>
            <a:pPr lvl="1"/>
            <a:r>
              <a:rPr lang="nl-NL" sz="1400" dirty="0" err="1"/>
              <a:t>Description</a:t>
            </a:r>
            <a:r>
              <a:rPr lang="nl-NL" sz="1400" dirty="0"/>
              <a:t>: </a:t>
            </a:r>
            <a:r>
              <a:rPr lang="nl-NL" sz="1400" dirty="0" err="1"/>
              <a:t>transcriptions</a:t>
            </a:r>
            <a:r>
              <a:rPr lang="nl-NL" sz="1400" dirty="0"/>
              <a:t> in </a:t>
            </a:r>
            <a:r>
              <a:rPr lang="nl-NL" sz="1400" dirty="0" err="1"/>
              <a:t>which</a:t>
            </a:r>
            <a:r>
              <a:rPr lang="nl-NL" sz="1400" dirty="0"/>
              <a:t> </a:t>
            </a:r>
            <a:r>
              <a:rPr lang="nl-NL" sz="1400" dirty="0" err="1"/>
              <a:t>identifying</a:t>
            </a:r>
            <a:r>
              <a:rPr lang="nl-NL" sz="1400" dirty="0"/>
              <a:t> information has been </a:t>
            </a:r>
            <a:r>
              <a:rPr lang="nl-NL" sz="1400" dirty="0" err="1"/>
              <a:t>replaced</a:t>
            </a:r>
            <a:r>
              <a:rPr lang="nl-NL" sz="1400" dirty="0"/>
              <a:t> or </a:t>
            </a:r>
            <a:r>
              <a:rPr lang="nl-NL" sz="1400" dirty="0" err="1"/>
              <a:t>removed</a:t>
            </a:r>
            <a:endParaRPr lang="nl-NL" sz="1400" dirty="0"/>
          </a:p>
          <a:p>
            <a:pPr lvl="1"/>
            <a:r>
              <a:rPr lang="nl-NL" sz="1400" dirty="0"/>
              <a:t>Format: .</a:t>
            </a:r>
            <a:r>
              <a:rPr lang="nl-NL" sz="1400" dirty="0" err="1"/>
              <a:t>txt</a:t>
            </a:r>
            <a:endParaRPr lang="nl-NL" sz="1400" dirty="0"/>
          </a:p>
          <a:p>
            <a:pPr lvl="1"/>
            <a:endParaRPr lang="nl-NL" sz="1400" dirty="0"/>
          </a:p>
          <a:p>
            <a:pPr lvl="1"/>
            <a:r>
              <a:rPr lang="nl-NL" sz="1400" dirty="0" err="1">
                <a:solidFill>
                  <a:schemeClr val="tx2"/>
                </a:solidFill>
              </a:rPr>
              <a:t>Analysed</a:t>
            </a:r>
            <a:r>
              <a:rPr lang="nl-NL" sz="1400" dirty="0">
                <a:solidFill>
                  <a:schemeClr val="tx2"/>
                </a:solidFill>
              </a:rPr>
              <a:t> data</a:t>
            </a:r>
            <a:endParaRPr lang="nl-NL" sz="1400" dirty="0"/>
          </a:p>
          <a:p>
            <a:pPr lvl="1"/>
            <a:r>
              <a:rPr lang="nl-NL" sz="1400" dirty="0"/>
              <a:t>Data asset: scores on relevant variables</a:t>
            </a:r>
          </a:p>
          <a:p>
            <a:pPr lvl="1"/>
            <a:r>
              <a:rPr lang="nl-NL" sz="1400" dirty="0" err="1"/>
              <a:t>Description</a:t>
            </a:r>
            <a:r>
              <a:rPr lang="nl-NL" sz="1400" dirty="0"/>
              <a:t>: spreadsheet </a:t>
            </a:r>
            <a:r>
              <a:rPr lang="nl-NL" sz="1400" dirty="0" err="1"/>
              <a:t>with</a:t>
            </a:r>
            <a:r>
              <a:rPr lang="nl-NL" sz="1400" dirty="0"/>
              <a:t> scores on variables </a:t>
            </a:r>
            <a:r>
              <a:rPr lang="nl-NL" sz="1400" dirty="0" err="1"/>
              <a:t>that</a:t>
            </a:r>
            <a:r>
              <a:rPr lang="nl-NL" sz="1400" dirty="0"/>
              <a:t> </a:t>
            </a:r>
            <a:r>
              <a:rPr lang="nl-NL" sz="1400" dirty="0" err="1"/>
              <a:t>we’re</a:t>
            </a:r>
            <a:r>
              <a:rPr lang="nl-NL" sz="1400" dirty="0"/>
              <a:t> </a:t>
            </a:r>
            <a:r>
              <a:rPr lang="nl-NL" sz="1400" dirty="0" err="1"/>
              <a:t>studying</a:t>
            </a:r>
            <a:endParaRPr lang="nl-NL" sz="1400" dirty="0"/>
          </a:p>
          <a:p>
            <a:pPr lvl="1"/>
            <a:r>
              <a:rPr lang="nl-NL" sz="1400" dirty="0"/>
              <a:t>Format: .</a:t>
            </a:r>
            <a:r>
              <a:rPr lang="nl-NL" sz="1400" dirty="0" err="1"/>
              <a:t>csv</a:t>
            </a:r>
            <a:endParaRPr lang="nl-NL" sz="1400" dirty="0"/>
          </a:p>
          <a:p>
            <a:pPr lvl="1"/>
            <a:endParaRPr lang="nl-NL" sz="1400" dirty="0"/>
          </a:p>
        </p:txBody>
      </p:sp>
      <p:sp>
        <p:nvSpPr>
          <p:cNvPr id="5" name="Slide Number Placeholder 4">
            <a:extLst>
              <a:ext uri="{FF2B5EF4-FFF2-40B4-BE49-F238E27FC236}">
                <a16:creationId xmlns:a16="http://schemas.microsoft.com/office/drawing/2014/main" id="{4267287A-6B3D-4047-B416-625AAB6EAD0C}"/>
              </a:ext>
            </a:extLst>
          </p:cNvPr>
          <p:cNvSpPr>
            <a:spLocks noGrp="1"/>
          </p:cNvSpPr>
          <p:nvPr>
            <p:ph type="sldNum" sz="quarter" idx="15"/>
          </p:nvPr>
        </p:nvSpPr>
        <p:spPr/>
        <p:txBody>
          <a:bodyPr/>
          <a:lstStyle/>
          <a:p>
            <a:pPr algn="l"/>
            <a:fld id="{840C1E0B-154D-844F-9C3C-CB8827A7EAB0}" type="slidenum">
              <a:rPr lang="nl-NL" smtClean="0"/>
              <a:pPr algn="l"/>
              <a:t>32</a:t>
            </a:fld>
            <a:r>
              <a:rPr lang="nl-NL"/>
              <a:t> </a:t>
            </a:r>
          </a:p>
        </p:txBody>
      </p:sp>
      <p:sp>
        <p:nvSpPr>
          <p:cNvPr id="6" name="Text Placeholder 2">
            <a:extLst>
              <a:ext uri="{FF2B5EF4-FFF2-40B4-BE49-F238E27FC236}">
                <a16:creationId xmlns:a16="http://schemas.microsoft.com/office/drawing/2014/main" id="{7E565980-C039-4E15-9915-F3812CA0D80E}"/>
              </a:ext>
            </a:extLst>
          </p:cNvPr>
          <p:cNvSpPr txBox="1">
            <a:spLocks/>
          </p:cNvSpPr>
          <p:nvPr/>
        </p:nvSpPr>
        <p:spPr>
          <a:xfrm>
            <a:off x="7038975" y="1684449"/>
            <a:ext cx="5029199" cy="427355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nl-NL" sz="1400" dirty="0"/>
              <a:t>Data asset: quotes</a:t>
            </a:r>
          </a:p>
          <a:p>
            <a:pPr lvl="1"/>
            <a:r>
              <a:rPr lang="nl-NL" sz="1400" dirty="0" err="1"/>
              <a:t>Description</a:t>
            </a:r>
            <a:r>
              <a:rPr lang="nl-NL" sz="1400" dirty="0"/>
              <a:t>: quotes </a:t>
            </a:r>
            <a:r>
              <a:rPr lang="nl-NL" sz="1400" dirty="0" err="1"/>
              <a:t>from</a:t>
            </a:r>
            <a:r>
              <a:rPr lang="nl-NL" sz="1400" dirty="0"/>
              <a:t> interviews </a:t>
            </a:r>
            <a:r>
              <a:rPr lang="nl-NL" sz="1400" dirty="0" err="1"/>
              <a:t>that</a:t>
            </a:r>
            <a:r>
              <a:rPr lang="nl-NL" sz="1400" dirty="0"/>
              <a:t> are </a:t>
            </a:r>
            <a:r>
              <a:rPr lang="nl-NL" sz="1400" dirty="0" err="1"/>
              <a:t>used</a:t>
            </a:r>
            <a:r>
              <a:rPr lang="nl-NL" sz="1400" dirty="0"/>
              <a:t> </a:t>
            </a:r>
            <a:r>
              <a:rPr lang="nl-NL" sz="1400" dirty="0" err="1"/>
              <a:t>to</a:t>
            </a:r>
            <a:r>
              <a:rPr lang="nl-NL" sz="1400" dirty="0"/>
              <a:t> </a:t>
            </a:r>
            <a:r>
              <a:rPr lang="nl-NL" sz="1400" dirty="0" err="1"/>
              <a:t>underpin</a:t>
            </a:r>
            <a:r>
              <a:rPr lang="nl-NL" sz="1400" dirty="0"/>
              <a:t> </a:t>
            </a:r>
            <a:r>
              <a:rPr lang="nl-NL" sz="1400" dirty="0" err="1"/>
              <a:t>the</a:t>
            </a:r>
            <a:r>
              <a:rPr lang="nl-NL" sz="1400" dirty="0"/>
              <a:t> analysis</a:t>
            </a:r>
          </a:p>
          <a:p>
            <a:pPr lvl="1"/>
            <a:r>
              <a:rPr lang="nl-NL" sz="1400" dirty="0"/>
              <a:t>Format: .</a:t>
            </a:r>
            <a:r>
              <a:rPr lang="nl-NL" sz="1400" dirty="0" err="1"/>
              <a:t>png</a:t>
            </a:r>
            <a:endParaRPr lang="nl-NL" sz="1400" dirty="0"/>
          </a:p>
          <a:p>
            <a:pPr lvl="1"/>
            <a:endParaRPr lang="nl-NL" sz="1400" dirty="0"/>
          </a:p>
          <a:p>
            <a:pPr lvl="1"/>
            <a:r>
              <a:rPr lang="nl-NL" sz="1400" dirty="0" err="1">
                <a:solidFill>
                  <a:schemeClr val="tx2"/>
                </a:solidFill>
              </a:rPr>
              <a:t>Other</a:t>
            </a:r>
            <a:endParaRPr lang="nl-NL" sz="1400" dirty="0">
              <a:solidFill>
                <a:schemeClr val="tx2"/>
              </a:solidFill>
            </a:endParaRPr>
          </a:p>
          <a:p>
            <a:pPr lvl="1"/>
            <a:r>
              <a:rPr lang="nl-NL" sz="1400" dirty="0"/>
              <a:t>Data asset: interview protocol</a:t>
            </a:r>
          </a:p>
          <a:p>
            <a:pPr lvl="1"/>
            <a:r>
              <a:rPr lang="nl-NL" sz="1400" dirty="0" err="1"/>
              <a:t>Description</a:t>
            </a:r>
            <a:r>
              <a:rPr lang="nl-NL" sz="1400" dirty="0"/>
              <a:t>: </a:t>
            </a:r>
            <a:r>
              <a:rPr lang="nl-NL" sz="1400" dirty="0" err="1"/>
              <a:t>description</a:t>
            </a:r>
            <a:r>
              <a:rPr lang="nl-NL" sz="1400" dirty="0"/>
              <a:t> of </a:t>
            </a:r>
            <a:r>
              <a:rPr lang="nl-NL" sz="1400" dirty="0" err="1"/>
              <a:t>how</a:t>
            </a:r>
            <a:r>
              <a:rPr lang="nl-NL" sz="1400" dirty="0"/>
              <a:t> interviews are </a:t>
            </a:r>
            <a:r>
              <a:rPr lang="nl-NL" sz="1400" dirty="0" err="1"/>
              <a:t>carried</a:t>
            </a:r>
            <a:r>
              <a:rPr lang="nl-NL" sz="1400" dirty="0"/>
              <a:t> out</a:t>
            </a:r>
          </a:p>
          <a:p>
            <a:pPr lvl="1"/>
            <a:r>
              <a:rPr lang="nl-NL" sz="1400" dirty="0"/>
              <a:t>Format: .</a:t>
            </a:r>
            <a:r>
              <a:rPr lang="nl-NL" sz="1400" dirty="0" err="1"/>
              <a:t>txt</a:t>
            </a:r>
            <a:endParaRPr lang="nl-NL" sz="1400" dirty="0"/>
          </a:p>
          <a:p>
            <a:pPr lvl="1"/>
            <a:endParaRPr lang="nl-NL" sz="1400" dirty="0"/>
          </a:p>
          <a:p>
            <a:pPr lvl="1"/>
            <a:r>
              <a:rPr lang="nl-NL" sz="1400" dirty="0"/>
              <a:t>Data asset: </a:t>
            </a:r>
            <a:r>
              <a:rPr lang="nl-NL" sz="1400" dirty="0" err="1"/>
              <a:t>informed</a:t>
            </a:r>
            <a:r>
              <a:rPr lang="nl-NL" sz="1400" dirty="0"/>
              <a:t> consent </a:t>
            </a:r>
            <a:r>
              <a:rPr lang="nl-NL" sz="1400" dirty="0" err="1"/>
              <a:t>forms</a:t>
            </a:r>
            <a:endParaRPr lang="nl-NL" sz="1400" dirty="0"/>
          </a:p>
          <a:p>
            <a:pPr lvl="1"/>
            <a:r>
              <a:rPr lang="nl-NL" sz="1400" dirty="0" err="1"/>
              <a:t>Description</a:t>
            </a:r>
            <a:r>
              <a:rPr lang="nl-NL" sz="1400" dirty="0"/>
              <a:t>: </a:t>
            </a:r>
            <a:r>
              <a:rPr lang="nl-NL" sz="1400" dirty="0" err="1"/>
              <a:t>physical</a:t>
            </a:r>
            <a:r>
              <a:rPr lang="nl-NL" sz="1400" dirty="0"/>
              <a:t> </a:t>
            </a:r>
            <a:r>
              <a:rPr lang="nl-NL" sz="1400" dirty="0" err="1"/>
              <a:t>forms</a:t>
            </a:r>
            <a:r>
              <a:rPr lang="nl-NL" sz="1400" dirty="0"/>
              <a:t> </a:t>
            </a:r>
            <a:r>
              <a:rPr lang="nl-NL" sz="1400" dirty="0" err="1"/>
              <a:t>signed</a:t>
            </a:r>
            <a:r>
              <a:rPr lang="nl-NL" sz="1400" dirty="0"/>
              <a:t> </a:t>
            </a:r>
            <a:r>
              <a:rPr lang="nl-NL" sz="1400" dirty="0" err="1"/>
              <a:t>by</a:t>
            </a:r>
            <a:r>
              <a:rPr lang="nl-NL" sz="1400" dirty="0"/>
              <a:t> </a:t>
            </a:r>
            <a:r>
              <a:rPr lang="nl-NL" sz="1400" dirty="0" err="1"/>
              <a:t>participants</a:t>
            </a:r>
            <a:endParaRPr lang="nl-NL" sz="1400" dirty="0"/>
          </a:p>
          <a:p>
            <a:pPr lvl="1"/>
            <a:r>
              <a:rPr lang="nl-NL" sz="1400" dirty="0"/>
              <a:t>Format: </a:t>
            </a:r>
            <a:r>
              <a:rPr lang="nl-NL" sz="1400" dirty="0" err="1"/>
              <a:t>physical</a:t>
            </a:r>
            <a:endParaRPr lang="nl-NL" sz="1400" dirty="0"/>
          </a:p>
          <a:p>
            <a:pPr lvl="1"/>
            <a:endParaRPr lang="nl-NL" sz="1400" dirty="0"/>
          </a:p>
          <a:p>
            <a:pPr lvl="1"/>
            <a:r>
              <a:rPr lang="nl-NL" sz="1400" dirty="0"/>
              <a:t>Data asset: code</a:t>
            </a:r>
          </a:p>
          <a:p>
            <a:pPr lvl="1"/>
            <a:r>
              <a:rPr lang="nl-NL" sz="1400" dirty="0" err="1"/>
              <a:t>Description</a:t>
            </a:r>
            <a:r>
              <a:rPr lang="nl-NL" sz="1400" dirty="0"/>
              <a:t>: R </a:t>
            </a:r>
            <a:r>
              <a:rPr lang="nl-NL" sz="1400" dirty="0" err="1"/>
              <a:t>syntaxes</a:t>
            </a:r>
            <a:r>
              <a:rPr lang="nl-NL" sz="1400" dirty="0"/>
              <a:t> </a:t>
            </a:r>
            <a:r>
              <a:rPr lang="nl-NL" sz="1400" dirty="0" err="1"/>
              <a:t>used</a:t>
            </a:r>
            <a:r>
              <a:rPr lang="nl-NL" sz="1400" dirty="0"/>
              <a:t> </a:t>
            </a:r>
            <a:r>
              <a:rPr lang="nl-NL" sz="1400" dirty="0" err="1"/>
              <a:t>to</a:t>
            </a:r>
            <a:r>
              <a:rPr lang="nl-NL" sz="1400" dirty="0"/>
              <a:t> clean </a:t>
            </a:r>
            <a:r>
              <a:rPr lang="nl-NL" sz="1400" dirty="0" err="1"/>
              <a:t>and</a:t>
            </a:r>
            <a:r>
              <a:rPr lang="nl-NL" sz="1400" dirty="0"/>
              <a:t> analyse </a:t>
            </a:r>
            <a:r>
              <a:rPr lang="nl-NL" sz="1400" dirty="0" err="1"/>
              <a:t>the</a:t>
            </a:r>
            <a:r>
              <a:rPr lang="nl-NL" sz="1400" dirty="0"/>
              <a:t> scores on relevant variables, </a:t>
            </a:r>
            <a:r>
              <a:rPr lang="nl-NL" sz="1400" dirty="0" err="1"/>
              <a:t>including</a:t>
            </a:r>
            <a:r>
              <a:rPr lang="nl-NL" sz="1400" dirty="0"/>
              <a:t> </a:t>
            </a:r>
            <a:r>
              <a:rPr lang="nl-NL" sz="1400" dirty="0" err="1"/>
              <a:t>documentation</a:t>
            </a:r>
            <a:r>
              <a:rPr lang="nl-NL" sz="1400" dirty="0"/>
              <a:t> on </a:t>
            </a:r>
            <a:r>
              <a:rPr lang="nl-NL" sz="1400" dirty="0" err="1"/>
              <a:t>what</a:t>
            </a:r>
            <a:r>
              <a:rPr lang="nl-NL" sz="1400" dirty="0"/>
              <a:t> </a:t>
            </a:r>
            <a:r>
              <a:rPr lang="nl-NL" sz="1400" dirty="0" err="1"/>
              <a:t>the</a:t>
            </a:r>
            <a:r>
              <a:rPr lang="nl-NL" sz="1400" dirty="0"/>
              <a:t> </a:t>
            </a:r>
            <a:r>
              <a:rPr lang="nl-NL" sz="1400" dirty="0" err="1"/>
              <a:t>syntaxes</a:t>
            </a:r>
            <a:r>
              <a:rPr lang="nl-NL" sz="1400" dirty="0"/>
              <a:t> do</a:t>
            </a:r>
          </a:p>
          <a:p>
            <a:pPr lvl="1"/>
            <a:r>
              <a:rPr lang="nl-NL" sz="1400" dirty="0"/>
              <a:t>Format: .</a:t>
            </a:r>
            <a:r>
              <a:rPr lang="nl-NL" sz="1400" dirty="0" err="1"/>
              <a:t>txt</a:t>
            </a:r>
            <a:endParaRPr lang="nl-NL" sz="1400" dirty="0"/>
          </a:p>
        </p:txBody>
      </p:sp>
    </p:spTree>
    <p:extLst>
      <p:ext uri="{BB962C8B-B14F-4D97-AF65-F5344CB8AC3E}">
        <p14:creationId xmlns:p14="http://schemas.microsoft.com/office/powerpoint/2010/main" val="426121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E301-DC2C-4A27-B90D-17E3CEF1C858}"/>
              </a:ext>
            </a:extLst>
          </p:cNvPr>
          <p:cNvSpPr>
            <a:spLocks noGrp="1"/>
          </p:cNvSpPr>
          <p:nvPr>
            <p:ph type="title"/>
          </p:nvPr>
        </p:nvSpPr>
        <p:spPr>
          <a:xfrm>
            <a:off x="450850" y="451166"/>
            <a:ext cx="4196496" cy="782467"/>
          </a:xfrm>
        </p:spPr>
        <p:txBody>
          <a:bodyPr/>
          <a:lstStyle/>
          <a:p>
            <a:r>
              <a:rPr lang="en-US"/>
              <a:t>Data description | Example</a:t>
            </a:r>
            <a:endParaRPr lang="nl-NL"/>
          </a:p>
        </p:txBody>
      </p:sp>
      <p:graphicFrame>
        <p:nvGraphicFramePr>
          <p:cNvPr id="6" name="Table 6">
            <a:extLst>
              <a:ext uri="{FF2B5EF4-FFF2-40B4-BE49-F238E27FC236}">
                <a16:creationId xmlns:a16="http://schemas.microsoft.com/office/drawing/2014/main" id="{30F42604-5EED-44F0-9218-394B86096883}"/>
              </a:ext>
            </a:extLst>
          </p:cNvPr>
          <p:cNvGraphicFramePr>
            <a:graphicFrameLocks noGrp="1"/>
          </p:cNvGraphicFramePr>
          <p:nvPr>
            <p:ph type="tbl" sz="quarter" idx="12"/>
            <p:extLst>
              <p:ext uri="{D42A27DB-BD31-4B8C-83A1-F6EECF244321}">
                <p14:modId xmlns:p14="http://schemas.microsoft.com/office/powerpoint/2010/main" val="2725884337"/>
              </p:ext>
            </p:extLst>
          </p:nvPr>
        </p:nvGraphicFramePr>
        <p:xfrm>
          <a:off x="1509713" y="1685925"/>
          <a:ext cx="10239369" cy="4335780"/>
        </p:xfrm>
        <a:graphic>
          <a:graphicData uri="http://schemas.openxmlformats.org/drawingml/2006/table">
            <a:tbl>
              <a:tblPr firstRow="1" bandRow="1">
                <a:tableStyleId>{7BEBEF05-B2D3-47B2-9E27-61AD2477CBAF}</a:tableStyleId>
              </a:tblPr>
              <a:tblGrid>
                <a:gridCol w="1462767">
                  <a:extLst>
                    <a:ext uri="{9D8B030D-6E8A-4147-A177-3AD203B41FA5}">
                      <a16:colId xmlns:a16="http://schemas.microsoft.com/office/drawing/2014/main" val="958896584"/>
                    </a:ext>
                  </a:extLst>
                </a:gridCol>
                <a:gridCol w="1462767">
                  <a:extLst>
                    <a:ext uri="{9D8B030D-6E8A-4147-A177-3AD203B41FA5}">
                      <a16:colId xmlns:a16="http://schemas.microsoft.com/office/drawing/2014/main" val="3664269201"/>
                    </a:ext>
                  </a:extLst>
                </a:gridCol>
                <a:gridCol w="1462767">
                  <a:extLst>
                    <a:ext uri="{9D8B030D-6E8A-4147-A177-3AD203B41FA5}">
                      <a16:colId xmlns:a16="http://schemas.microsoft.com/office/drawing/2014/main" val="3765503075"/>
                    </a:ext>
                  </a:extLst>
                </a:gridCol>
                <a:gridCol w="1462767">
                  <a:extLst>
                    <a:ext uri="{9D8B030D-6E8A-4147-A177-3AD203B41FA5}">
                      <a16:colId xmlns:a16="http://schemas.microsoft.com/office/drawing/2014/main" val="1669230940"/>
                    </a:ext>
                  </a:extLst>
                </a:gridCol>
                <a:gridCol w="1462767">
                  <a:extLst>
                    <a:ext uri="{9D8B030D-6E8A-4147-A177-3AD203B41FA5}">
                      <a16:colId xmlns:a16="http://schemas.microsoft.com/office/drawing/2014/main" val="3832211791"/>
                    </a:ext>
                  </a:extLst>
                </a:gridCol>
                <a:gridCol w="1462767">
                  <a:extLst>
                    <a:ext uri="{9D8B030D-6E8A-4147-A177-3AD203B41FA5}">
                      <a16:colId xmlns:a16="http://schemas.microsoft.com/office/drawing/2014/main" val="1227826496"/>
                    </a:ext>
                  </a:extLst>
                </a:gridCol>
                <a:gridCol w="1462767">
                  <a:extLst>
                    <a:ext uri="{9D8B030D-6E8A-4147-A177-3AD203B41FA5}">
                      <a16:colId xmlns:a16="http://schemas.microsoft.com/office/drawing/2014/main" val="4014022550"/>
                    </a:ext>
                  </a:extLst>
                </a:gridCol>
              </a:tblGrid>
              <a:tr h="370840">
                <a:tc>
                  <a:txBody>
                    <a:bodyPr/>
                    <a:lstStyle/>
                    <a:p>
                      <a:r>
                        <a:rPr lang="en-US"/>
                        <a:t>Description</a:t>
                      </a:r>
                      <a:endParaRPr lang="nl-NL"/>
                    </a:p>
                  </a:txBody>
                  <a:tcPr/>
                </a:tc>
                <a:tc>
                  <a:txBody>
                    <a:bodyPr/>
                    <a:lstStyle/>
                    <a:p>
                      <a:r>
                        <a:rPr lang="en-US"/>
                        <a:t>Type</a:t>
                      </a:r>
                      <a:endParaRPr lang="nl-NL"/>
                    </a:p>
                  </a:txBody>
                  <a:tcPr/>
                </a:tc>
                <a:tc>
                  <a:txBody>
                    <a:bodyPr/>
                    <a:lstStyle/>
                    <a:p>
                      <a:r>
                        <a:rPr lang="en-US"/>
                        <a:t>Format</a:t>
                      </a:r>
                      <a:endParaRPr lang="nl-NL"/>
                    </a:p>
                  </a:txBody>
                  <a:tcPr/>
                </a:tc>
                <a:tc>
                  <a:txBody>
                    <a:bodyPr/>
                    <a:lstStyle/>
                    <a:p>
                      <a:r>
                        <a:rPr lang="en-US"/>
                        <a:t>Size estimate</a:t>
                      </a:r>
                      <a:endParaRPr lang="nl-NL"/>
                    </a:p>
                  </a:txBody>
                  <a:tcPr/>
                </a:tc>
                <a:tc>
                  <a:txBody>
                    <a:bodyPr/>
                    <a:lstStyle/>
                    <a:p>
                      <a:r>
                        <a:rPr lang="en-US"/>
                        <a:t>Sensitivity</a:t>
                      </a:r>
                      <a:endParaRPr lang="nl-NL"/>
                    </a:p>
                  </a:txBody>
                  <a:tcPr/>
                </a:tc>
                <a:tc>
                  <a:txBody>
                    <a:bodyPr/>
                    <a:lstStyle/>
                    <a:p>
                      <a:r>
                        <a:rPr lang="en-US"/>
                        <a:t>Storage</a:t>
                      </a:r>
                      <a:endParaRPr lang="nl-NL"/>
                    </a:p>
                  </a:txBody>
                  <a:tcPr/>
                </a:tc>
                <a:tc>
                  <a:txBody>
                    <a:bodyPr/>
                    <a:lstStyle/>
                    <a:p>
                      <a:r>
                        <a:rPr lang="en-US"/>
                        <a:t>Archiving</a:t>
                      </a:r>
                      <a:endParaRPr lang="nl-NL"/>
                    </a:p>
                  </a:txBody>
                  <a:tcPr/>
                </a:tc>
                <a:extLst>
                  <a:ext uri="{0D108BD9-81ED-4DB2-BD59-A6C34878D82A}">
                    <a16:rowId xmlns:a16="http://schemas.microsoft.com/office/drawing/2014/main" val="1198264767"/>
                  </a:ext>
                </a:extLst>
              </a:tr>
              <a:tr h="370840">
                <a:tc>
                  <a:txBody>
                    <a:bodyPr/>
                    <a:lstStyle/>
                    <a:p>
                      <a:r>
                        <a:rPr lang="en-US"/>
                        <a:t>Interview recordings</a:t>
                      </a:r>
                      <a:endParaRPr lang="nl-NL"/>
                    </a:p>
                  </a:txBody>
                  <a:tcPr/>
                </a:tc>
                <a:tc>
                  <a:txBody>
                    <a:bodyPr/>
                    <a:lstStyle/>
                    <a:p>
                      <a:r>
                        <a:rPr lang="en-US"/>
                        <a:t>Audio</a:t>
                      </a:r>
                      <a:endParaRPr lang="nl-NL"/>
                    </a:p>
                  </a:txBody>
                  <a:tcPr/>
                </a:tc>
                <a:tc>
                  <a:txBody>
                    <a:bodyPr/>
                    <a:lstStyle/>
                    <a:p>
                      <a:r>
                        <a:rPr lang="en-US"/>
                        <a:t>mp3</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738824239"/>
                  </a:ext>
                </a:extLst>
              </a:tr>
              <a:tr h="370840">
                <a:tc>
                  <a:txBody>
                    <a:bodyPr/>
                    <a:lstStyle/>
                    <a:p>
                      <a:r>
                        <a:rPr lang="en-US"/>
                        <a:t>Interview transcriptions</a:t>
                      </a:r>
                      <a:endParaRPr lang="nl-NL"/>
                    </a:p>
                  </a:txBody>
                  <a:tcPr/>
                </a:tc>
                <a:tc>
                  <a:txBody>
                    <a:bodyPr/>
                    <a:lstStyle/>
                    <a:p>
                      <a:r>
                        <a:rPr lang="en-US"/>
                        <a:t>Text</a:t>
                      </a:r>
                      <a:endParaRPr lang="nl-NL"/>
                    </a:p>
                  </a:txBody>
                  <a:tcPr/>
                </a:tc>
                <a:tc>
                  <a:txBody>
                    <a:bodyPr/>
                    <a:lstStyle/>
                    <a:p>
                      <a:r>
                        <a:rPr lang="en-US"/>
                        <a:t>txt</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309574786"/>
                  </a:ext>
                </a:extLst>
              </a:tr>
              <a:tr h="370840">
                <a:tc>
                  <a:txBody>
                    <a:bodyPr/>
                    <a:lstStyle/>
                    <a:p>
                      <a:r>
                        <a:rPr lang="en-US" dirty="0" err="1"/>
                        <a:t>Anonymised</a:t>
                      </a:r>
                      <a:r>
                        <a:rPr lang="en-US" dirty="0"/>
                        <a:t> interview transcriptions</a:t>
                      </a:r>
                      <a:endParaRPr lang="nl-NL" dirty="0"/>
                    </a:p>
                  </a:txBody>
                  <a:tcPr/>
                </a:tc>
                <a:tc>
                  <a:txBody>
                    <a:bodyPr/>
                    <a:lstStyle/>
                    <a:p>
                      <a:r>
                        <a:rPr lang="en-US"/>
                        <a:t>Text</a:t>
                      </a:r>
                      <a:endParaRPr lang="nl-NL"/>
                    </a:p>
                  </a:txBody>
                  <a:tcPr/>
                </a:tc>
                <a:tc>
                  <a:txBody>
                    <a:bodyPr/>
                    <a:lstStyle/>
                    <a:p>
                      <a:r>
                        <a:rPr lang="en-US"/>
                        <a:t>txt</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450871812"/>
                  </a:ext>
                </a:extLst>
              </a:tr>
              <a:tr h="370840">
                <a:tc>
                  <a:txBody>
                    <a:bodyPr/>
                    <a:lstStyle/>
                    <a:p>
                      <a:r>
                        <a:rPr lang="en-US"/>
                        <a:t>Scores on relevant variables</a:t>
                      </a:r>
                      <a:endParaRPr lang="nl-NL"/>
                    </a:p>
                  </a:txBody>
                  <a:tcPr/>
                </a:tc>
                <a:tc>
                  <a:txBody>
                    <a:bodyPr/>
                    <a:lstStyle/>
                    <a:p>
                      <a:r>
                        <a:rPr lang="en-US"/>
                        <a:t>Spreadsheet</a:t>
                      </a:r>
                      <a:endParaRPr lang="nl-NL"/>
                    </a:p>
                  </a:txBody>
                  <a:tcPr/>
                </a:tc>
                <a:tc>
                  <a:txBody>
                    <a:bodyPr/>
                    <a:lstStyle/>
                    <a:p>
                      <a:r>
                        <a:rPr lang="en-US"/>
                        <a:t>csv</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598526974"/>
                  </a:ext>
                </a:extLst>
              </a:tr>
              <a:tr h="370840">
                <a:tc>
                  <a:txBody>
                    <a:bodyPr/>
                    <a:lstStyle/>
                    <a:p>
                      <a:r>
                        <a:rPr lang="en-US" dirty="0"/>
                        <a:t>Quotes</a:t>
                      </a:r>
                      <a:endParaRPr lang="nl-NL" dirty="0"/>
                    </a:p>
                  </a:txBody>
                  <a:tcPr/>
                </a:tc>
                <a:tc>
                  <a:txBody>
                    <a:bodyPr/>
                    <a:lstStyle/>
                    <a:p>
                      <a:r>
                        <a:rPr lang="en-US" dirty="0"/>
                        <a:t>Text</a:t>
                      </a:r>
                      <a:endParaRPr lang="nl-NL" dirty="0"/>
                    </a:p>
                  </a:txBody>
                  <a:tcPr/>
                </a:tc>
                <a:tc>
                  <a:txBody>
                    <a:bodyPr/>
                    <a:lstStyle/>
                    <a:p>
                      <a:r>
                        <a:rPr lang="en-US" dirty="0"/>
                        <a:t>txt</a:t>
                      </a:r>
                      <a:endParaRPr lang="nl-NL" dirty="0"/>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241977992"/>
                  </a:ext>
                </a:extLst>
              </a:tr>
              <a:tr h="370840">
                <a:tc>
                  <a:txBody>
                    <a:bodyPr/>
                    <a:lstStyle/>
                    <a:p>
                      <a:r>
                        <a:rPr lang="en-US" dirty="0"/>
                        <a:t>Interview protocol</a:t>
                      </a:r>
                      <a:endParaRPr lang="nl-NL" dirty="0"/>
                    </a:p>
                  </a:txBody>
                  <a:tcPr/>
                </a:tc>
                <a:tc>
                  <a:txBody>
                    <a:bodyPr/>
                    <a:lstStyle/>
                    <a:p>
                      <a:r>
                        <a:rPr lang="en-US"/>
                        <a:t>Text</a:t>
                      </a:r>
                      <a:endParaRPr lang="nl-NL"/>
                    </a:p>
                  </a:txBody>
                  <a:tcPr/>
                </a:tc>
                <a:tc>
                  <a:txBody>
                    <a:bodyPr/>
                    <a:lstStyle/>
                    <a:p>
                      <a:r>
                        <a:rPr lang="en-US"/>
                        <a:t>txt</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216730524"/>
                  </a:ext>
                </a:extLst>
              </a:tr>
              <a:tr h="370840">
                <a:tc>
                  <a:txBody>
                    <a:bodyPr/>
                    <a:lstStyle/>
                    <a:p>
                      <a:r>
                        <a:rPr lang="en-US" dirty="0"/>
                        <a:t>Informed consent forms</a:t>
                      </a:r>
                      <a:endParaRPr lang="nl-NL" dirty="0"/>
                    </a:p>
                  </a:txBody>
                  <a:tcPr/>
                </a:tc>
                <a:tc>
                  <a:txBody>
                    <a:bodyPr/>
                    <a:lstStyle/>
                    <a:p>
                      <a:r>
                        <a:rPr lang="en-US" dirty="0"/>
                        <a:t>Text</a:t>
                      </a:r>
                      <a:endParaRPr lang="nl-NL" dirty="0"/>
                    </a:p>
                  </a:txBody>
                  <a:tcPr/>
                </a:tc>
                <a:tc>
                  <a:txBody>
                    <a:bodyPr/>
                    <a:lstStyle/>
                    <a:p>
                      <a:r>
                        <a:rPr lang="en-US" dirty="0"/>
                        <a:t>Physical paper</a:t>
                      </a:r>
                      <a:endParaRPr lang="nl-NL" dirty="0"/>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969575339"/>
                  </a:ext>
                </a:extLst>
              </a:tr>
              <a:tr h="370840">
                <a:tc>
                  <a:txBody>
                    <a:bodyPr/>
                    <a:lstStyle/>
                    <a:p>
                      <a:r>
                        <a:rPr lang="en-US" dirty="0"/>
                        <a:t>Code</a:t>
                      </a:r>
                      <a:endParaRPr lang="nl-NL" dirty="0"/>
                    </a:p>
                  </a:txBody>
                  <a:tcPr/>
                </a:tc>
                <a:tc>
                  <a:txBody>
                    <a:bodyPr/>
                    <a:lstStyle/>
                    <a:p>
                      <a:r>
                        <a:rPr lang="en-US" dirty="0"/>
                        <a:t>Syntaxes</a:t>
                      </a:r>
                      <a:endParaRPr lang="nl-NL" dirty="0"/>
                    </a:p>
                  </a:txBody>
                  <a:tcPr/>
                </a:tc>
                <a:tc>
                  <a:txBody>
                    <a:bodyPr/>
                    <a:lstStyle/>
                    <a:p>
                      <a:r>
                        <a:rPr lang="en-US" dirty="0"/>
                        <a:t>txt</a:t>
                      </a:r>
                      <a:endParaRPr lang="nl-NL" dirty="0"/>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116128521"/>
                  </a:ext>
                </a:extLst>
              </a:tr>
            </a:tbl>
          </a:graphicData>
        </a:graphic>
      </p:graphicFrame>
      <p:sp>
        <p:nvSpPr>
          <p:cNvPr id="5" name="Slide Number Placeholder 4">
            <a:extLst>
              <a:ext uri="{FF2B5EF4-FFF2-40B4-BE49-F238E27FC236}">
                <a16:creationId xmlns:a16="http://schemas.microsoft.com/office/drawing/2014/main" id="{5CD1398B-2080-4DFA-817C-E22F777E623D}"/>
              </a:ext>
            </a:extLst>
          </p:cNvPr>
          <p:cNvSpPr>
            <a:spLocks noGrp="1"/>
          </p:cNvSpPr>
          <p:nvPr>
            <p:ph type="sldNum" sz="quarter" idx="14"/>
          </p:nvPr>
        </p:nvSpPr>
        <p:spPr/>
        <p:txBody>
          <a:bodyPr/>
          <a:lstStyle/>
          <a:p>
            <a:pPr algn="l"/>
            <a:fld id="{840C1E0B-154D-844F-9C3C-CB8827A7EAB0}" type="slidenum">
              <a:rPr lang="nl-NL" smtClean="0"/>
              <a:pPr algn="l"/>
              <a:t>33</a:t>
            </a:fld>
            <a:r>
              <a:rPr lang="nl-NL"/>
              <a:t> </a:t>
            </a:r>
          </a:p>
        </p:txBody>
      </p:sp>
    </p:spTree>
    <p:extLst>
      <p:ext uri="{BB962C8B-B14F-4D97-AF65-F5344CB8AC3E}">
        <p14:creationId xmlns:p14="http://schemas.microsoft.com/office/powerpoint/2010/main" val="3840318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F6CB-2A6A-4A59-8556-D8F5C78AAC56}"/>
              </a:ext>
            </a:extLst>
          </p:cNvPr>
          <p:cNvSpPr>
            <a:spLocks noGrp="1"/>
          </p:cNvSpPr>
          <p:nvPr>
            <p:ph type="title"/>
          </p:nvPr>
        </p:nvSpPr>
        <p:spPr>
          <a:xfrm>
            <a:off x="450850" y="451166"/>
            <a:ext cx="4204435" cy="782467"/>
          </a:xfrm>
        </p:spPr>
        <p:txBody>
          <a:bodyPr/>
          <a:lstStyle/>
          <a:p>
            <a:r>
              <a:rPr lang="en-US"/>
              <a:t>Data description | Example</a:t>
            </a:r>
            <a:endParaRPr lang="nl-NL"/>
          </a:p>
        </p:txBody>
      </p:sp>
      <p:sp>
        <p:nvSpPr>
          <p:cNvPr id="3" name="Text Placeholder 2">
            <a:extLst>
              <a:ext uri="{FF2B5EF4-FFF2-40B4-BE49-F238E27FC236}">
                <a16:creationId xmlns:a16="http://schemas.microsoft.com/office/drawing/2014/main" id="{D52E7357-7ABD-46B4-AE2D-A73FF95C23E2}"/>
              </a:ext>
            </a:extLst>
          </p:cNvPr>
          <p:cNvSpPr>
            <a:spLocks noGrp="1"/>
          </p:cNvSpPr>
          <p:nvPr>
            <p:ph type="body" sz="quarter" idx="13"/>
          </p:nvPr>
        </p:nvSpPr>
        <p:spPr>
          <a:xfrm>
            <a:off x="1685924" y="1685925"/>
            <a:ext cx="5029199" cy="4273550"/>
          </a:xfrm>
        </p:spPr>
        <p:txBody>
          <a:bodyPr/>
          <a:lstStyle/>
          <a:p>
            <a:pPr lvl="1"/>
            <a:r>
              <a:rPr lang="nl-NL" sz="1400" err="1">
                <a:solidFill>
                  <a:schemeClr val="tx2"/>
                </a:solidFill>
              </a:rPr>
              <a:t>Raw</a:t>
            </a:r>
            <a:r>
              <a:rPr lang="nl-NL" sz="1400">
                <a:solidFill>
                  <a:schemeClr val="tx2"/>
                </a:solidFill>
              </a:rPr>
              <a:t> data</a:t>
            </a:r>
          </a:p>
          <a:p>
            <a:pPr lvl="1"/>
            <a:r>
              <a:rPr lang="nl-NL" sz="1400"/>
              <a:t>Data asset: samples</a:t>
            </a:r>
          </a:p>
          <a:p>
            <a:pPr lvl="1"/>
            <a:r>
              <a:rPr lang="nl-NL" sz="1400" err="1"/>
              <a:t>Description</a:t>
            </a:r>
            <a:r>
              <a:rPr lang="nl-NL" sz="1400"/>
              <a:t>: </a:t>
            </a:r>
            <a:r>
              <a:rPr lang="nl-NL" sz="1400" err="1"/>
              <a:t>physical</a:t>
            </a:r>
            <a:r>
              <a:rPr lang="nl-NL" sz="1400"/>
              <a:t> samples of </a:t>
            </a:r>
            <a:r>
              <a:rPr lang="nl-NL" sz="1400" err="1"/>
              <a:t>soil</a:t>
            </a:r>
            <a:r>
              <a:rPr lang="nl-NL" sz="1400"/>
              <a:t>/water/</a:t>
            </a:r>
            <a:r>
              <a:rPr lang="nl-NL" sz="1400" err="1"/>
              <a:t>organism</a:t>
            </a:r>
            <a:endParaRPr lang="nl-NL" sz="1400"/>
          </a:p>
          <a:p>
            <a:pPr lvl="1"/>
            <a:r>
              <a:rPr lang="nl-NL" sz="1400"/>
              <a:t>Format: </a:t>
            </a:r>
            <a:r>
              <a:rPr lang="nl-NL" sz="1400" err="1"/>
              <a:t>physical</a:t>
            </a:r>
            <a:endParaRPr lang="nl-NL" sz="1400"/>
          </a:p>
          <a:p>
            <a:pPr lvl="1"/>
            <a:endParaRPr lang="nl-NL" sz="1400"/>
          </a:p>
          <a:p>
            <a:pPr lvl="1"/>
            <a:r>
              <a:rPr lang="nl-NL" sz="1400" err="1">
                <a:solidFill>
                  <a:schemeClr val="tx2"/>
                </a:solidFill>
              </a:rPr>
              <a:t>Processed</a:t>
            </a:r>
            <a:r>
              <a:rPr lang="nl-NL" sz="1400">
                <a:solidFill>
                  <a:schemeClr val="tx2"/>
                </a:solidFill>
              </a:rPr>
              <a:t> data</a:t>
            </a:r>
          </a:p>
          <a:p>
            <a:pPr lvl="1"/>
            <a:r>
              <a:rPr lang="nl-NL" sz="1400"/>
              <a:t>Data asset: </a:t>
            </a:r>
            <a:r>
              <a:rPr lang="nl-NL" sz="1400" err="1"/>
              <a:t>chromatograms</a:t>
            </a:r>
            <a:r>
              <a:rPr lang="nl-NL" sz="1400"/>
              <a:t> of samples</a:t>
            </a:r>
          </a:p>
          <a:p>
            <a:pPr lvl="1"/>
            <a:r>
              <a:rPr lang="nl-NL" sz="1400" err="1"/>
              <a:t>Description</a:t>
            </a:r>
            <a:r>
              <a:rPr lang="nl-NL" sz="1400"/>
              <a:t>: </a:t>
            </a:r>
            <a:r>
              <a:rPr lang="nl-NL" sz="1400" err="1"/>
              <a:t>retention</a:t>
            </a:r>
            <a:r>
              <a:rPr lang="nl-NL" sz="1400"/>
              <a:t> time of </a:t>
            </a:r>
            <a:r>
              <a:rPr lang="nl-NL" sz="1400" err="1"/>
              <a:t>the</a:t>
            </a:r>
            <a:r>
              <a:rPr lang="nl-NL" sz="1400"/>
              <a:t> samples content</a:t>
            </a:r>
          </a:p>
          <a:p>
            <a:pPr lvl="1"/>
            <a:r>
              <a:rPr lang="nl-NL" sz="1400"/>
              <a:t>Format: .jpg</a:t>
            </a:r>
          </a:p>
          <a:p>
            <a:pPr lvl="1"/>
            <a:endParaRPr lang="nl-NL" sz="1400"/>
          </a:p>
          <a:p>
            <a:pPr lvl="1"/>
            <a:r>
              <a:rPr lang="nl-NL" sz="1400"/>
              <a:t>Data asset: spectra of samples</a:t>
            </a:r>
          </a:p>
          <a:p>
            <a:pPr lvl="1"/>
            <a:r>
              <a:rPr lang="nl-NL" sz="1400" err="1"/>
              <a:t>Description</a:t>
            </a:r>
            <a:r>
              <a:rPr lang="nl-NL" sz="1400"/>
              <a:t>: </a:t>
            </a:r>
            <a:r>
              <a:rPr lang="nl-NL" sz="1400" err="1"/>
              <a:t>nominal</a:t>
            </a:r>
            <a:r>
              <a:rPr lang="nl-NL" sz="1400"/>
              <a:t> </a:t>
            </a:r>
            <a:r>
              <a:rPr lang="nl-NL" sz="1400" err="1"/>
              <a:t>masses</a:t>
            </a:r>
            <a:r>
              <a:rPr lang="nl-NL" sz="1400"/>
              <a:t> of </a:t>
            </a:r>
            <a:r>
              <a:rPr lang="nl-NL" sz="1400" err="1"/>
              <a:t>the</a:t>
            </a:r>
            <a:r>
              <a:rPr lang="nl-NL" sz="1400"/>
              <a:t> </a:t>
            </a:r>
            <a:r>
              <a:rPr lang="nl-NL" sz="1400" err="1"/>
              <a:t>fractions</a:t>
            </a:r>
            <a:r>
              <a:rPr lang="nl-NL" sz="1400"/>
              <a:t> of </a:t>
            </a:r>
            <a:r>
              <a:rPr lang="nl-NL" sz="1400" err="1"/>
              <a:t>the</a:t>
            </a:r>
            <a:r>
              <a:rPr lang="nl-NL" sz="1400"/>
              <a:t> </a:t>
            </a:r>
            <a:r>
              <a:rPr lang="nl-NL" sz="1400" err="1"/>
              <a:t>compounds</a:t>
            </a:r>
            <a:endParaRPr lang="nl-NL" sz="1400"/>
          </a:p>
          <a:p>
            <a:pPr lvl="1"/>
            <a:r>
              <a:rPr lang="nl-NL" sz="1400"/>
              <a:t>Format: .jpg</a:t>
            </a:r>
          </a:p>
        </p:txBody>
      </p:sp>
      <p:sp>
        <p:nvSpPr>
          <p:cNvPr id="5" name="Slide Number Placeholder 4">
            <a:extLst>
              <a:ext uri="{FF2B5EF4-FFF2-40B4-BE49-F238E27FC236}">
                <a16:creationId xmlns:a16="http://schemas.microsoft.com/office/drawing/2014/main" id="{4267287A-6B3D-4047-B416-625AAB6EAD0C}"/>
              </a:ext>
            </a:extLst>
          </p:cNvPr>
          <p:cNvSpPr>
            <a:spLocks noGrp="1"/>
          </p:cNvSpPr>
          <p:nvPr>
            <p:ph type="sldNum" sz="quarter" idx="15"/>
          </p:nvPr>
        </p:nvSpPr>
        <p:spPr/>
        <p:txBody>
          <a:bodyPr/>
          <a:lstStyle/>
          <a:p>
            <a:pPr algn="l"/>
            <a:fld id="{840C1E0B-154D-844F-9C3C-CB8827A7EAB0}" type="slidenum">
              <a:rPr lang="nl-NL" smtClean="0"/>
              <a:pPr algn="l"/>
              <a:t>34</a:t>
            </a:fld>
            <a:r>
              <a:rPr lang="nl-NL"/>
              <a:t> </a:t>
            </a:r>
          </a:p>
        </p:txBody>
      </p:sp>
      <p:sp>
        <p:nvSpPr>
          <p:cNvPr id="6" name="Text Placeholder 2">
            <a:extLst>
              <a:ext uri="{FF2B5EF4-FFF2-40B4-BE49-F238E27FC236}">
                <a16:creationId xmlns:a16="http://schemas.microsoft.com/office/drawing/2014/main" id="{7E565980-C039-4E15-9915-F3812CA0D80E}"/>
              </a:ext>
            </a:extLst>
          </p:cNvPr>
          <p:cNvSpPr txBox="1">
            <a:spLocks/>
          </p:cNvSpPr>
          <p:nvPr/>
        </p:nvSpPr>
        <p:spPr>
          <a:xfrm>
            <a:off x="7038975" y="1684449"/>
            <a:ext cx="5029199" cy="427355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nl-NL" sz="1400" err="1">
                <a:solidFill>
                  <a:schemeClr val="tx2"/>
                </a:solidFill>
              </a:rPr>
              <a:t>Analysed</a:t>
            </a:r>
            <a:r>
              <a:rPr lang="nl-NL" sz="1400">
                <a:solidFill>
                  <a:schemeClr val="tx2"/>
                </a:solidFill>
              </a:rPr>
              <a:t> data</a:t>
            </a:r>
          </a:p>
          <a:p>
            <a:pPr lvl="1"/>
            <a:r>
              <a:rPr lang="nl-NL" sz="1400"/>
              <a:t>Data asset: </a:t>
            </a:r>
            <a:r>
              <a:rPr lang="nl-NL" sz="1400" err="1"/>
              <a:t>structures</a:t>
            </a:r>
            <a:r>
              <a:rPr lang="nl-NL" sz="1400"/>
              <a:t> of </a:t>
            </a:r>
            <a:r>
              <a:rPr lang="nl-NL" sz="1400" err="1"/>
              <a:t>compounds</a:t>
            </a:r>
            <a:endParaRPr lang="nl-NL" sz="1400"/>
          </a:p>
          <a:p>
            <a:pPr lvl="1"/>
            <a:r>
              <a:rPr lang="nl-NL" sz="1400" err="1"/>
              <a:t>Description</a:t>
            </a:r>
            <a:r>
              <a:rPr lang="nl-NL" sz="1400"/>
              <a:t>: </a:t>
            </a:r>
            <a:r>
              <a:rPr lang="nl-NL" sz="1400" err="1"/>
              <a:t>characterization</a:t>
            </a:r>
            <a:r>
              <a:rPr lang="nl-NL" sz="1400"/>
              <a:t> of </a:t>
            </a:r>
            <a:r>
              <a:rPr lang="nl-NL" sz="1400" err="1"/>
              <a:t>the</a:t>
            </a:r>
            <a:r>
              <a:rPr lang="nl-NL" sz="1400"/>
              <a:t> </a:t>
            </a:r>
            <a:r>
              <a:rPr lang="nl-NL" sz="1400" err="1"/>
              <a:t>structures</a:t>
            </a:r>
            <a:r>
              <a:rPr lang="nl-NL" sz="1400"/>
              <a:t> in </a:t>
            </a:r>
            <a:r>
              <a:rPr lang="nl-NL" sz="1400" err="1"/>
              <a:t>the</a:t>
            </a:r>
            <a:r>
              <a:rPr lang="nl-NL" sz="1400"/>
              <a:t> </a:t>
            </a:r>
            <a:r>
              <a:rPr lang="nl-NL" sz="1400" err="1"/>
              <a:t>compounds</a:t>
            </a:r>
            <a:endParaRPr lang="nl-NL" sz="1400"/>
          </a:p>
          <a:p>
            <a:pPr lvl="1"/>
            <a:r>
              <a:rPr lang="nl-NL" sz="1400"/>
              <a:t>Format: .jpg, .pdf</a:t>
            </a:r>
          </a:p>
          <a:p>
            <a:pPr lvl="1"/>
            <a:endParaRPr lang="nl-NL" sz="1400"/>
          </a:p>
          <a:p>
            <a:pPr lvl="1"/>
            <a:r>
              <a:rPr lang="nl-NL" sz="1400" err="1">
                <a:solidFill>
                  <a:schemeClr val="tx2"/>
                </a:solidFill>
              </a:rPr>
              <a:t>Other</a:t>
            </a:r>
            <a:endParaRPr lang="nl-NL" sz="1400">
              <a:solidFill>
                <a:schemeClr val="tx2"/>
              </a:solidFill>
            </a:endParaRPr>
          </a:p>
          <a:p>
            <a:pPr lvl="1"/>
            <a:r>
              <a:rPr lang="nl-NL" sz="1400"/>
              <a:t>Data asset: lab </a:t>
            </a:r>
            <a:r>
              <a:rPr lang="nl-NL" sz="1400" err="1"/>
              <a:t>journal</a:t>
            </a:r>
            <a:endParaRPr lang="nl-NL" sz="1400"/>
          </a:p>
          <a:p>
            <a:pPr lvl="1"/>
            <a:r>
              <a:rPr lang="nl-NL" sz="1400" err="1"/>
              <a:t>Description</a:t>
            </a:r>
            <a:r>
              <a:rPr lang="nl-NL" sz="1400"/>
              <a:t>: </a:t>
            </a:r>
            <a:r>
              <a:rPr lang="nl-NL" sz="1400" err="1"/>
              <a:t>description</a:t>
            </a:r>
            <a:r>
              <a:rPr lang="nl-NL" sz="1400"/>
              <a:t> of lab </a:t>
            </a:r>
            <a:r>
              <a:rPr lang="nl-NL" sz="1400" err="1"/>
              <a:t>work</a:t>
            </a:r>
            <a:r>
              <a:rPr lang="nl-NL" sz="1400"/>
              <a:t>, </a:t>
            </a:r>
            <a:r>
              <a:rPr lang="nl-NL" sz="1400" err="1"/>
              <a:t>including</a:t>
            </a:r>
            <a:r>
              <a:rPr lang="nl-NL" sz="1400"/>
              <a:t> </a:t>
            </a:r>
            <a:r>
              <a:rPr lang="nl-NL" sz="1400" err="1"/>
              <a:t>conditions</a:t>
            </a:r>
            <a:r>
              <a:rPr lang="nl-NL" sz="1400"/>
              <a:t>, </a:t>
            </a:r>
            <a:r>
              <a:rPr lang="nl-NL" sz="1400" err="1"/>
              <a:t>reaction</a:t>
            </a:r>
            <a:r>
              <a:rPr lang="nl-NL" sz="1400"/>
              <a:t> </a:t>
            </a:r>
            <a:r>
              <a:rPr lang="nl-NL" sz="1400" err="1"/>
              <a:t>schemes</a:t>
            </a:r>
            <a:endParaRPr lang="nl-NL" sz="1400"/>
          </a:p>
          <a:p>
            <a:pPr lvl="1"/>
            <a:r>
              <a:rPr lang="nl-NL" sz="1400"/>
              <a:t>Format: </a:t>
            </a:r>
            <a:r>
              <a:rPr lang="nl-NL" sz="1400" err="1"/>
              <a:t>physical</a:t>
            </a:r>
            <a:endParaRPr lang="nl-NL" sz="1400"/>
          </a:p>
        </p:txBody>
      </p:sp>
    </p:spTree>
    <p:extLst>
      <p:ext uri="{BB962C8B-B14F-4D97-AF65-F5344CB8AC3E}">
        <p14:creationId xmlns:p14="http://schemas.microsoft.com/office/powerpoint/2010/main" val="3122992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E301-DC2C-4A27-B90D-17E3CEF1C858}"/>
              </a:ext>
            </a:extLst>
          </p:cNvPr>
          <p:cNvSpPr>
            <a:spLocks noGrp="1"/>
          </p:cNvSpPr>
          <p:nvPr>
            <p:ph type="title"/>
          </p:nvPr>
        </p:nvSpPr>
        <p:spPr>
          <a:xfrm>
            <a:off x="450850" y="451166"/>
            <a:ext cx="4212373" cy="782467"/>
          </a:xfrm>
        </p:spPr>
        <p:txBody>
          <a:bodyPr/>
          <a:lstStyle/>
          <a:p>
            <a:r>
              <a:rPr lang="en-US"/>
              <a:t>Data description | Example</a:t>
            </a:r>
            <a:endParaRPr lang="nl-NL"/>
          </a:p>
        </p:txBody>
      </p:sp>
      <p:graphicFrame>
        <p:nvGraphicFramePr>
          <p:cNvPr id="6" name="Table 6">
            <a:extLst>
              <a:ext uri="{FF2B5EF4-FFF2-40B4-BE49-F238E27FC236}">
                <a16:creationId xmlns:a16="http://schemas.microsoft.com/office/drawing/2014/main" id="{30F42604-5EED-44F0-9218-394B86096883}"/>
              </a:ext>
            </a:extLst>
          </p:cNvPr>
          <p:cNvGraphicFramePr>
            <a:graphicFrameLocks noGrp="1"/>
          </p:cNvGraphicFramePr>
          <p:nvPr>
            <p:ph type="tbl" sz="quarter" idx="12"/>
            <p:extLst>
              <p:ext uri="{D42A27DB-BD31-4B8C-83A1-F6EECF244321}">
                <p14:modId xmlns:p14="http://schemas.microsoft.com/office/powerpoint/2010/main" val="1191152466"/>
              </p:ext>
            </p:extLst>
          </p:nvPr>
        </p:nvGraphicFramePr>
        <p:xfrm>
          <a:off x="1509713" y="1685925"/>
          <a:ext cx="10239369" cy="3622040"/>
        </p:xfrm>
        <a:graphic>
          <a:graphicData uri="http://schemas.openxmlformats.org/drawingml/2006/table">
            <a:tbl>
              <a:tblPr firstRow="1" bandRow="1">
                <a:tableStyleId>{7BEBEF05-B2D3-47B2-9E27-61AD2477CBAF}</a:tableStyleId>
              </a:tblPr>
              <a:tblGrid>
                <a:gridCol w="1462767">
                  <a:extLst>
                    <a:ext uri="{9D8B030D-6E8A-4147-A177-3AD203B41FA5}">
                      <a16:colId xmlns:a16="http://schemas.microsoft.com/office/drawing/2014/main" val="958896584"/>
                    </a:ext>
                  </a:extLst>
                </a:gridCol>
                <a:gridCol w="1462767">
                  <a:extLst>
                    <a:ext uri="{9D8B030D-6E8A-4147-A177-3AD203B41FA5}">
                      <a16:colId xmlns:a16="http://schemas.microsoft.com/office/drawing/2014/main" val="3664269201"/>
                    </a:ext>
                  </a:extLst>
                </a:gridCol>
                <a:gridCol w="1462767">
                  <a:extLst>
                    <a:ext uri="{9D8B030D-6E8A-4147-A177-3AD203B41FA5}">
                      <a16:colId xmlns:a16="http://schemas.microsoft.com/office/drawing/2014/main" val="3765503075"/>
                    </a:ext>
                  </a:extLst>
                </a:gridCol>
                <a:gridCol w="1462767">
                  <a:extLst>
                    <a:ext uri="{9D8B030D-6E8A-4147-A177-3AD203B41FA5}">
                      <a16:colId xmlns:a16="http://schemas.microsoft.com/office/drawing/2014/main" val="1669230940"/>
                    </a:ext>
                  </a:extLst>
                </a:gridCol>
                <a:gridCol w="1462767">
                  <a:extLst>
                    <a:ext uri="{9D8B030D-6E8A-4147-A177-3AD203B41FA5}">
                      <a16:colId xmlns:a16="http://schemas.microsoft.com/office/drawing/2014/main" val="3832211791"/>
                    </a:ext>
                  </a:extLst>
                </a:gridCol>
                <a:gridCol w="1462767">
                  <a:extLst>
                    <a:ext uri="{9D8B030D-6E8A-4147-A177-3AD203B41FA5}">
                      <a16:colId xmlns:a16="http://schemas.microsoft.com/office/drawing/2014/main" val="1227826496"/>
                    </a:ext>
                  </a:extLst>
                </a:gridCol>
                <a:gridCol w="1462767">
                  <a:extLst>
                    <a:ext uri="{9D8B030D-6E8A-4147-A177-3AD203B41FA5}">
                      <a16:colId xmlns:a16="http://schemas.microsoft.com/office/drawing/2014/main" val="4014022550"/>
                    </a:ext>
                  </a:extLst>
                </a:gridCol>
              </a:tblGrid>
              <a:tr h="370840">
                <a:tc>
                  <a:txBody>
                    <a:bodyPr/>
                    <a:lstStyle/>
                    <a:p>
                      <a:r>
                        <a:rPr lang="en-US"/>
                        <a:t>Description</a:t>
                      </a:r>
                      <a:endParaRPr lang="nl-NL"/>
                    </a:p>
                  </a:txBody>
                  <a:tcPr/>
                </a:tc>
                <a:tc>
                  <a:txBody>
                    <a:bodyPr/>
                    <a:lstStyle/>
                    <a:p>
                      <a:r>
                        <a:rPr lang="en-US"/>
                        <a:t>Type</a:t>
                      </a:r>
                      <a:endParaRPr lang="nl-NL"/>
                    </a:p>
                  </a:txBody>
                  <a:tcPr/>
                </a:tc>
                <a:tc>
                  <a:txBody>
                    <a:bodyPr/>
                    <a:lstStyle/>
                    <a:p>
                      <a:r>
                        <a:rPr lang="en-US"/>
                        <a:t>Format</a:t>
                      </a:r>
                      <a:endParaRPr lang="nl-NL"/>
                    </a:p>
                  </a:txBody>
                  <a:tcPr/>
                </a:tc>
                <a:tc>
                  <a:txBody>
                    <a:bodyPr/>
                    <a:lstStyle/>
                    <a:p>
                      <a:r>
                        <a:rPr lang="en-US"/>
                        <a:t>Size estimate</a:t>
                      </a:r>
                      <a:endParaRPr lang="nl-NL"/>
                    </a:p>
                  </a:txBody>
                  <a:tcPr/>
                </a:tc>
                <a:tc>
                  <a:txBody>
                    <a:bodyPr/>
                    <a:lstStyle/>
                    <a:p>
                      <a:r>
                        <a:rPr lang="en-US"/>
                        <a:t>Sensitivity</a:t>
                      </a:r>
                      <a:endParaRPr lang="nl-NL"/>
                    </a:p>
                  </a:txBody>
                  <a:tcPr/>
                </a:tc>
                <a:tc>
                  <a:txBody>
                    <a:bodyPr/>
                    <a:lstStyle/>
                    <a:p>
                      <a:r>
                        <a:rPr lang="en-US"/>
                        <a:t>Storage</a:t>
                      </a:r>
                      <a:endParaRPr lang="nl-NL"/>
                    </a:p>
                  </a:txBody>
                  <a:tcPr/>
                </a:tc>
                <a:tc>
                  <a:txBody>
                    <a:bodyPr/>
                    <a:lstStyle/>
                    <a:p>
                      <a:r>
                        <a:rPr lang="en-US"/>
                        <a:t>Archiving</a:t>
                      </a:r>
                      <a:endParaRPr lang="nl-NL"/>
                    </a:p>
                  </a:txBody>
                  <a:tcPr/>
                </a:tc>
                <a:extLst>
                  <a:ext uri="{0D108BD9-81ED-4DB2-BD59-A6C34878D82A}">
                    <a16:rowId xmlns:a16="http://schemas.microsoft.com/office/drawing/2014/main" val="1198264767"/>
                  </a:ext>
                </a:extLst>
              </a:tr>
              <a:tr h="370840">
                <a:tc>
                  <a:txBody>
                    <a:bodyPr/>
                    <a:lstStyle/>
                    <a:p>
                      <a:r>
                        <a:rPr lang="en-US"/>
                        <a:t>Samples</a:t>
                      </a:r>
                      <a:endParaRPr lang="nl-NL"/>
                    </a:p>
                  </a:txBody>
                  <a:tcPr/>
                </a:tc>
                <a:tc>
                  <a:txBody>
                    <a:bodyPr/>
                    <a:lstStyle/>
                    <a:p>
                      <a:r>
                        <a:rPr lang="en-US"/>
                        <a:t>Soil/water/ organism</a:t>
                      </a:r>
                      <a:endParaRPr lang="nl-NL"/>
                    </a:p>
                  </a:txBody>
                  <a:tcPr/>
                </a:tc>
                <a:tc>
                  <a:txBody>
                    <a:bodyPr/>
                    <a:lstStyle/>
                    <a:p>
                      <a:r>
                        <a:rPr lang="en-US"/>
                        <a:t>physical</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738824239"/>
                  </a:ext>
                </a:extLst>
              </a:tr>
              <a:tr h="370840">
                <a:tc>
                  <a:txBody>
                    <a:bodyPr/>
                    <a:lstStyle/>
                    <a:p>
                      <a:r>
                        <a:rPr lang="en-US"/>
                        <a:t>Chromatograms</a:t>
                      </a:r>
                      <a:endParaRPr lang="nl-NL"/>
                    </a:p>
                  </a:txBody>
                  <a:tcPr/>
                </a:tc>
                <a:tc>
                  <a:txBody>
                    <a:bodyPr/>
                    <a:lstStyle/>
                    <a:p>
                      <a:r>
                        <a:rPr lang="en-US"/>
                        <a:t>Visualization of retention time of samples</a:t>
                      </a:r>
                      <a:endParaRPr lang="nl-NL"/>
                    </a:p>
                  </a:txBody>
                  <a:tcPr/>
                </a:tc>
                <a:tc>
                  <a:txBody>
                    <a:bodyPr/>
                    <a:lstStyle/>
                    <a:p>
                      <a:r>
                        <a:rPr lang="en-US"/>
                        <a:t>jpg</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309574786"/>
                  </a:ext>
                </a:extLst>
              </a:tr>
              <a:tr h="370840">
                <a:tc>
                  <a:txBody>
                    <a:bodyPr/>
                    <a:lstStyle/>
                    <a:p>
                      <a:r>
                        <a:rPr lang="en-US"/>
                        <a:t>Spectra</a:t>
                      </a:r>
                      <a:endParaRPr lang="nl-NL"/>
                    </a:p>
                  </a:txBody>
                  <a:tcPr/>
                </a:tc>
                <a:tc>
                  <a:txBody>
                    <a:bodyPr/>
                    <a:lstStyle/>
                    <a:p>
                      <a:r>
                        <a:rPr lang="en-US"/>
                        <a:t>Visualization of </a:t>
                      </a:r>
                      <a:r>
                        <a:rPr lang="nl-NL" sz="1200" err="1"/>
                        <a:t>nominal</a:t>
                      </a:r>
                      <a:r>
                        <a:rPr lang="nl-NL" sz="1200"/>
                        <a:t> </a:t>
                      </a:r>
                      <a:r>
                        <a:rPr lang="nl-NL" sz="1200" err="1"/>
                        <a:t>masses</a:t>
                      </a:r>
                      <a:r>
                        <a:rPr lang="nl-NL" sz="1200"/>
                        <a:t> of </a:t>
                      </a:r>
                      <a:r>
                        <a:rPr lang="nl-NL" sz="1200" err="1"/>
                        <a:t>the</a:t>
                      </a:r>
                      <a:r>
                        <a:rPr lang="nl-NL" sz="1200"/>
                        <a:t> </a:t>
                      </a:r>
                      <a:r>
                        <a:rPr lang="nl-NL" sz="1200" err="1"/>
                        <a:t>fractions</a:t>
                      </a:r>
                      <a:r>
                        <a:rPr lang="nl-NL" sz="1200"/>
                        <a:t> of </a:t>
                      </a:r>
                      <a:r>
                        <a:rPr lang="nl-NL" sz="1200" err="1"/>
                        <a:t>the</a:t>
                      </a:r>
                      <a:r>
                        <a:rPr lang="nl-NL" sz="1200"/>
                        <a:t> </a:t>
                      </a:r>
                      <a:r>
                        <a:rPr lang="nl-NL" sz="1200" err="1"/>
                        <a:t>compounds</a:t>
                      </a:r>
                      <a:endParaRPr lang="nl-NL"/>
                    </a:p>
                  </a:txBody>
                  <a:tcPr/>
                </a:tc>
                <a:tc>
                  <a:txBody>
                    <a:bodyPr/>
                    <a:lstStyle/>
                    <a:p>
                      <a:r>
                        <a:rPr lang="en-US"/>
                        <a:t>jpg</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450871812"/>
                  </a:ext>
                </a:extLst>
              </a:tr>
              <a:tr h="370840">
                <a:tc>
                  <a:txBody>
                    <a:bodyPr/>
                    <a:lstStyle/>
                    <a:p>
                      <a:r>
                        <a:rPr lang="en-US"/>
                        <a:t>Structures of compounds</a:t>
                      </a:r>
                      <a:endParaRPr lang="nl-NL"/>
                    </a:p>
                  </a:txBody>
                  <a:tcPr/>
                </a:tc>
                <a:tc>
                  <a:txBody>
                    <a:bodyPr/>
                    <a:lstStyle/>
                    <a:p>
                      <a:r>
                        <a:rPr lang="nl-NL" sz="1200"/>
                        <a:t>Visual </a:t>
                      </a:r>
                      <a:r>
                        <a:rPr lang="nl-NL" sz="1200" err="1"/>
                        <a:t>characterization</a:t>
                      </a:r>
                      <a:r>
                        <a:rPr lang="nl-NL" sz="1200"/>
                        <a:t> of </a:t>
                      </a:r>
                      <a:r>
                        <a:rPr lang="nl-NL" sz="1200" err="1"/>
                        <a:t>the</a:t>
                      </a:r>
                      <a:r>
                        <a:rPr lang="nl-NL" sz="1200"/>
                        <a:t> </a:t>
                      </a:r>
                      <a:r>
                        <a:rPr lang="nl-NL" sz="1200" err="1"/>
                        <a:t>structures</a:t>
                      </a:r>
                      <a:r>
                        <a:rPr lang="nl-NL" sz="1200"/>
                        <a:t> in </a:t>
                      </a:r>
                      <a:r>
                        <a:rPr lang="nl-NL" sz="1200" err="1"/>
                        <a:t>the</a:t>
                      </a:r>
                      <a:r>
                        <a:rPr lang="nl-NL" sz="1200"/>
                        <a:t> </a:t>
                      </a:r>
                      <a:r>
                        <a:rPr lang="nl-NL" sz="1200" err="1"/>
                        <a:t>compounds</a:t>
                      </a:r>
                      <a:endParaRPr lang="nl-NL"/>
                    </a:p>
                  </a:txBody>
                  <a:tcPr/>
                </a:tc>
                <a:tc>
                  <a:txBody>
                    <a:bodyPr/>
                    <a:lstStyle/>
                    <a:p>
                      <a:r>
                        <a:rPr lang="en-US"/>
                        <a:t>jpg/pdf</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598526974"/>
                  </a:ext>
                </a:extLst>
              </a:tr>
              <a:tr h="370840">
                <a:tc>
                  <a:txBody>
                    <a:bodyPr/>
                    <a:lstStyle/>
                    <a:p>
                      <a:r>
                        <a:rPr lang="en-US"/>
                        <a:t>Lab journal</a:t>
                      </a:r>
                      <a:endParaRPr lang="nl-NL"/>
                    </a:p>
                  </a:txBody>
                  <a:tcPr/>
                </a:tc>
                <a:tc>
                  <a:txBody>
                    <a:bodyPr/>
                    <a:lstStyle/>
                    <a:p>
                      <a:r>
                        <a:rPr lang="en-US"/>
                        <a:t>Text and pictures</a:t>
                      </a:r>
                      <a:endParaRPr lang="nl-NL"/>
                    </a:p>
                  </a:txBody>
                  <a:tcPr/>
                </a:tc>
                <a:tc>
                  <a:txBody>
                    <a:bodyPr/>
                    <a:lstStyle/>
                    <a:p>
                      <a:r>
                        <a:rPr lang="en-US"/>
                        <a:t>physical</a:t>
                      </a:r>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241977992"/>
                  </a:ext>
                </a:extLst>
              </a:tr>
            </a:tbl>
          </a:graphicData>
        </a:graphic>
      </p:graphicFrame>
      <p:sp>
        <p:nvSpPr>
          <p:cNvPr id="5" name="Slide Number Placeholder 4">
            <a:extLst>
              <a:ext uri="{FF2B5EF4-FFF2-40B4-BE49-F238E27FC236}">
                <a16:creationId xmlns:a16="http://schemas.microsoft.com/office/drawing/2014/main" id="{5CD1398B-2080-4DFA-817C-E22F777E623D}"/>
              </a:ext>
            </a:extLst>
          </p:cNvPr>
          <p:cNvSpPr>
            <a:spLocks noGrp="1"/>
          </p:cNvSpPr>
          <p:nvPr>
            <p:ph type="sldNum" sz="quarter" idx="14"/>
          </p:nvPr>
        </p:nvSpPr>
        <p:spPr/>
        <p:txBody>
          <a:bodyPr/>
          <a:lstStyle/>
          <a:p>
            <a:pPr algn="l"/>
            <a:fld id="{840C1E0B-154D-844F-9C3C-CB8827A7EAB0}" type="slidenum">
              <a:rPr lang="nl-NL" smtClean="0"/>
              <a:pPr algn="l"/>
              <a:t>35</a:t>
            </a:fld>
            <a:r>
              <a:rPr lang="nl-NL"/>
              <a:t> </a:t>
            </a:r>
          </a:p>
        </p:txBody>
      </p:sp>
    </p:spTree>
    <p:extLst>
      <p:ext uri="{BB962C8B-B14F-4D97-AF65-F5344CB8AC3E}">
        <p14:creationId xmlns:p14="http://schemas.microsoft.com/office/powerpoint/2010/main" val="2902679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D3E270-DEDD-4DC4-A333-A41578C4D354}"/>
              </a:ext>
            </a:extLst>
          </p:cNvPr>
          <p:cNvSpPr>
            <a:spLocks noGrp="1"/>
          </p:cNvSpPr>
          <p:nvPr>
            <p:ph type="title"/>
          </p:nvPr>
        </p:nvSpPr>
        <p:spPr>
          <a:xfrm>
            <a:off x="450850" y="451166"/>
            <a:ext cx="4154433" cy="782467"/>
          </a:xfrm>
        </p:spPr>
        <p:txBody>
          <a:bodyPr/>
          <a:lstStyle/>
          <a:p>
            <a:r>
              <a:rPr lang="en-US"/>
              <a:t>Recommended file formats</a:t>
            </a:r>
            <a:endParaRPr lang="nl-NL"/>
          </a:p>
        </p:txBody>
      </p:sp>
      <p:sp>
        <p:nvSpPr>
          <p:cNvPr id="8" name="Text Placeholder 7">
            <a:extLst>
              <a:ext uri="{FF2B5EF4-FFF2-40B4-BE49-F238E27FC236}">
                <a16:creationId xmlns:a16="http://schemas.microsoft.com/office/drawing/2014/main" id="{D71A3C3D-2D83-4D1B-9B07-1EB543BC9D37}"/>
              </a:ext>
            </a:extLst>
          </p:cNvPr>
          <p:cNvSpPr>
            <a:spLocks noGrp="1"/>
          </p:cNvSpPr>
          <p:nvPr>
            <p:ph type="body" sz="quarter" idx="13"/>
          </p:nvPr>
        </p:nvSpPr>
        <p:spPr/>
        <p:txBody>
          <a:bodyPr vert="horz" lIns="0" tIns="0" rIns="0" bIns="0" rtlCol="0" anchor="t">
            <a:noAutofit/>
          </a:bodyPr>
          <a:lstStyle/>
          <a:p>
            <a:pPr lvl="1"/>
            <a:r>
              <a:rPr lang="en-US"/>
              <a:t>For the long term, some formats are more suitable than others</a:t>
            </a:r>
          </a:p>
          <a:p>
            <a:pPr lvl="1"/>
            <a:endParaRPr lang="en-US"/>
          </a:p>
          <a:p>
            <a:pPr lvl="1"/>
            <a:r>
              <a:rPr lang="en-US"/>
              <a:t>Ideally, file formats (see </a:t>
            </a:r>
            <a:r>
              <a:rPr lang="en-US">
                <a:hlinkClick r:id="rId2"/>
              </a:rPr>
              <a:t>https://dans.knaw.nl/en/file-formats/</a:t>
            </a:r>
            <a:r>
              <a:rPr lang="en-US"/>
              <a:t>)</a:t>
            </a:r>
          </a:p>
          <a:p>
            <a:pPr lvl="2" indent="-277495"/>
            <a:r>
              <a:rPr lang="en-US">
                <a:latin typeface="DINPro"/>
                <a:cs typeface="Calibri Light"/>
              </a:rPr>
              <a:t>Are f</a:t>
            </a:r>
            <a:r>
              <a:rPr lang="en-US" dirty="0">
                <a:latin typeface="DINPro"/>
                <a:cs typeface="Calibri Light"/>
              </a:rPr>
              <a:t>requently used</a:t>
            </a:r>
          </a:p>
          <a:p>
            <a:pPr lvl="2"/>
            <a:r>
              <a:rPr lang="en-US"/>
              <a:t>Have open specifications</a:t>
            </a:r>
          </a:p>
          <a:p>
            <a:pPr lvl="2"/>
            <a:r>
              <a:rPr lang="en-US"/>
              <a:t>Are independent of specific software, developers or vendors</a:t>
            </a:r>
          </a:p>
          <a:p>
            <a:pPr lvl="1"/>
            <a:endParaRPr lang="en-US"/>
          </a:p>
          <a:p>
            <a:pPr lvl="1"/>
            <a:r>
              <a:rPr lang="en-US"/>
              <a:t>Choosing a suitable format from the beginning (where possible), saves the trouble of converting files when you’re going to archive/publish your data</a:t>
            </a:r>
          </a:p>
          <a:p>
            <a:pPr lvl="1"/>
            <a:endParaRPr lang="en-US"/>
          </a:p>
          <a:p>
            <a:pPr lvl="1"/>
            <a:r>
              <a:rPr lang="en-US"/>
              <a:t>See </a:t>
            </a:r>
            <a:r>
              <a:rPr lang="en-US">
                <a:hlinkClick r:id="rId2"/>
              </a:rPr>
              <a:t>DANS</a:t>
            </a:r>
            <a:r>
              <a:rPr lang="en-US"/>
              <a:t> or </a:t>
            </a:r>
            <a:r>
              <a:rPr lang="en-US">
                <a:hlinkClick r:id="rId3"/>
              </a:rPr>
              <a:t>UK Data Service</a:t>
            </a:r>
            <a:r>
              <a:rPr lang="en-US"/>
              <a:t> for overviews</a:t>
            </a:r>
          </a:p>
          <a:p>
            <a:pPr lvl="2"/>
            <a:endParaRPr lang="nl-NL"/>
          </a:p>
        </p:txBody>
      </p:sp>
      <p:sp>
        <p:nvSpPr>
          <p:cNvPr id="6" name="Slide Number Placeholder 5">
            <a:extLst>
              <a:ext uri="{FF2B5EF4-FFF2-40B4-BE49-F238E27FC236}">
                <a16:creationId xmlns:a16="http://schemas.microsoft.com/office/drawing/2014/main" id="{EB4C45B1-2DC5-45E1-BFBF-CBE9B400E3C5}"/>
              </a:ext>
            </a:extLst>
          </p:cNvPr>
          <p:cNvSpPr>
            <a:spLocks noGrp="1"/>
          </p:cNvSpPr>
          <p:nvPr>
            <p:ph type="sldNum" sz="quarter" idx="15"/>
          </p:nvPr>
        </p:nvSpPr>
        <p:spPr/>
        <p:txBody>
          <a:bodyPr/>
          <a:lstStyle/>
          <a:p>
            <a:pPr algn="l"/>
            <a:fld id="{840C1E0B-154D-844F-9C3C-CB8827A7EAB0}" type="slidenum">
              <a:rPr lang="nl-NL" smtClean="0"/>
              <a:pPr algn="l"/>
              <a:t>36</a:t>
            </a:fld>
            <a:r>
              <a:rPr lang="nl-NL"/>
              <a:t> </a:t>
            </a:r>
          </a:p>
        </p:txBody>
      </p:sp>
    </p:spTree>
    <p:extLst>
      <p:ext uri="{BB962C8B-B14F-4D97-AF65-F5344CB8AC3E}">
        <p14:creationId xmlns:p14="http://schemas.microsoft.com/office/powerpoint/2010/main" val="3845268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3874-A476-4746-87B0-D2E0FC98967A}"/>
              </a:ext>
            </a:extLst>
          </p:cNvPr>
          <p:cNvSpPr>
            <a:spLocks noGrp="1"/>
          </p:cNvSpPr>
          <p:nvPr>
            <p:ph type="title"/>
          </p:nvPr>
        </p:nvSpPr>
        <p:spPr>
          <a:xfrm>
            <a:off x="450850" y="451166"/>
            <a:ext cx="7136065" cy="782467"/>
          </a:xfrm>
        </p:spPr>
        <p:txBody>
          <a:bodyPr/>
          <a:lstStyle/>
          <a:p>
            <a:r>
              <a:rPr lang="en-US"/>
              <a:t>Assignment | Data description part 1 (5 minutes)</a:t>
            </a:r>
            <a:endParaRPr lang="nl-NL"/>
          </a:p>
        </p:txBody>
      </p:sp>
      <p:sp>
        <p:nvSpPr>
          <p:cNvPr id="3" name="Text Placeholder 2">
            <a:extLst>
              <a:ext uri="{FF2B5EF4-FFF2-40B4-BE49-F238E27FC236}">
                <a16:creationId xmlns:a16="http://schemas.microsoft.com/office/drawing/2014/main" id="{047FF316-66BD-4633-9F25-7EEA84B955B8}"/>
              </a:ext>
            </a:extLst>
          </p:cNvPr>
          <p:cNvSpPr>
            <a:spLocks noGrp="1"/>
          </p:cNvSpPr>
          <p:nvPr>
            <p:ph type="body" sz="quarter" idx="13"/>
          </p:nvPr>
        </p:nvSpPr>
        <p:spPr/>
        <p:txBody>
          <a:bodyPr/>
          <a:lstStyle/>
          <a:p>
            <a:pPr lvl="2"/>
            <a:r>
              <a:rPr lang="en-US"/>
              <a:t>Think about the data that you will collect for your research project</a:t>
            </a:r>
          </a:p>
          <a:p>
            <a:pPr lvl="2"/>
            <a:r>
              <a:rPr lang="en-US"/>
              <a:t>Write them down and categorize them as you see fit</a:t>
            </a:r>
          </a:p>
          <a:p>
            <a:endParaRPr lang="nl-NL"/>
          </a:p>
        </p:txBody>
      </p:sp>
      <p:sp>
        <p:nvSpPr>
          <p:cNvPr id="5" name="Slide Number Placeholder 4">
            <a:extLst>
              <a:ext uri="{FF2B5EF4-FFF2-40B4-BE49-F238E27FC236}">
                <a16:creationId xmlns:a16="http://schemas.microsoft.com/office/drawing/2014/main" id="{735ED294-EE85-4827-A310-647FE6652CD0}"/>
              </a:ext>
            </a:extLst>
          </p:cNvPr>
          <p:cNvSpPr>
            <a:spLocks noGrp="1"/>
          </p:cNvSpPr>
          <p:nvPr>
            <p:ph type="sldNum" sz="quarter" idx="15"/>
          </p:nvPr>
        </p:nvSpPr>
        <p:spPr/>
        <p:txBody>
          <a:bodyPr/>
          <a:lstStyle/>
          <a:p>
            <a:pPr algn="l"/>
            <a:fld id="{840C1E0B-154D-844F-9C3C-CB8827A7EAB0}" type="slidenum">
              <a:rPr lang="nl-NL" smtClean="0"/>
              <a:pPr algn="l"/>
              <a:t>37</a:t>
            </a:fld>
            <a:r>
              <a:rPr lang="nl-NL"/>
              <a:t> </a:t>
            </a:r>
          </a:p>
        </p:txBody>
      </p:sp>
    </p:spTree>
    <p:extLst>
      <p:ext uri="{BB962C8B-B14F-4D97-AF65-F5344CB8AC3E}">
        <p14:creationId xmlns:p14="http://schemas.microsoft.com/office/powerpoint/2010/main" val="4167491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8119-1D6E-43E2-B84C-5056CD763C6F}"/>
              </a:ext>
            </a:extLst>
          </p:cNvPr>
          <p:cNvSpPr>
            <a:spLocks noGrp="1"/>
          </p:cNvSpPr>
          <p:nvPr>
            <p:ph type="title"/>
          </p:nvPr>
        </p:nvSpPr>
        <p:spPr>
          <a:xfrm>
            <a:off x="450850" y="451166"/>
            <a:ext cx="7353539" cy="782467"/>
          </a:xfrm>
        </p:spPr>
        <p:txBody>
          <a:bodyPr/>
          <a:lstStyle/>
          <a:p>
            <a:r>
              <a:rPr lang="en-US"/>
              <a:t>Assignment | Data description part 2 (10 minutes)</a:t>
            </a:r>
            <a:endParaRPr lang="nl-NL"/>
          </a:p>
        </p:txBody>
      </p:sp>
      <p:sp>
        <p:nvSpPr>
          <p:cNvPr id="3" name="Text Placeholder 2">
            <a:extLst>
              <a:ext uri="{FF2B5EF4-FFF2-40B4-BE49-F238E27FC236}">
                <a16:creationId xmlns:a16="http://schemas.microsoft.com/office/drawing/2014/main" id="{F7ED6BE3-3746-4D6E-A108-259BCFD7778C}"/>
              </a:ext>
            </a:extLst>
          </p:cNvPr>
          <p:cNvSpPr>
            <a:spLocks noGrp="1"/>
          </p:cNvSpPr>
          <p:nvPr>
            <p:ph type="body" sz="quarter" idx="13"/>
          </p:nvPr>
        </p:nvSpPr>
        <p:spPr/>
        <p:txBody>
          <a:bodyPr/>
          <a:lstStyle/>
          <a:p>
            <a:pPr lvl="1"/>
            <a:r>
              <a:rPr lang="en-US" dirty="0"/>
              <a:t>Discuss your data description with your </a:t>
            </a:r>
            <a:r>
              <a:rPr lang="en-US" dirty="0" err="1"/>
              <a:t>neighbour</a:t>
            </a:r>
            <a:endParaRPr lang="en-US" dirty="0"/>
          </a:p>
          <a:p>
            <a:pPr lvl="2"/>
            <a:r>
              <a:rPr lang="en-US" dirty="0"/>
              <a:t>Revise where necessary</a:t>
            </a:r>
          </a:p>
          <a:p>
            <a:pPr lvl="2"/>
            <a:r>
              <a:rPr lang="en-US" dirty="0"/>
              <a:t>Try to add information about data type, file format, size</a:t>
            </a:r>
          </a:p>
          <a:p>
            <a:endParaRPr lang="nl-NL" dirty="0"/>
          </a:p>
        </p:txBody>
      </p:sp>
      <p:sp>
        <p:nvSpPr>
          <p:cNvPr id="5" name="Slide Number Placeholder 4">
            <a:extLst>
              <a:ext uri="{FF2B5EF4-FFF2-40B4-BE49-F238E27FC236}">
                <a16:creationId xmlns:a16="http://schemas.microsoft.com/office/drawing/2014/main" id="{C9F559B0-14B4-473C-841A-266D6FEB9C36}"/>
              </a:ext>
            </a:extLst>
          </p:cNvPr>
          <p:cNvSpPr>
            <a:spLocks noGrp="1"/>
          </p:cNvSpPr>
          <p:nvPr>
            <p:ph type="sldNum" sz="quarter" idx="15"/>
          </p:nvPr>
        </p:nvSpPr>
        <p:spPr/>
        <p:txBody>
          <a:bodyPr/>
          <a:lstStyle/>
          <a:p>
            <a:pPr algn="l"/>
            <a:fld id="{840C1E0B-154D-844F-9C3C-CB8827A7EAB0}" type="slidenum">
              <a:rPr lang="nl-NL" smtClean="0"/>
              <a:pPr algn="l"/>
              <a:t>38</a:t>
            </a:fld>
            <a:r>
              <a:rPr lang="nl-NL"/>
              <a:t> </a:t>
            </a:r>
          </a:p>
        </p:txBody>
      </p:sp>
    </p:spTree>
    <p:extLst>
      <p:ext uri="{BB962C8B-B14F-4D97-AF65-F5344CB8AC3E}">
        <p14:creationId xmlns:p14="http://schemas.microsoft.com/office/powerpoint/2010/main" val="3182788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ECC1F-02F9-4950-9441-F7013267FDB9}"/>
              </a:ext>
            </a:extLst>
          </p:cNvPr>
          <p:cNvSpPr>
            <a:spLocks noGrp="1"/>
          </p:cNvSpPr>
          <p:nvPr>
            <p:ph type="body" sz="quarter" idx="10"/>
          </p:nvPr>
        </p:nvSpPr>
        <p:spPr/>
        <p:txBody>
          <a:bodyPr/>
          <a:lstStyle/>
          <a:p>
            <a:r>
              <a:rPr lang="en-US"/>
              <a:t>Legal and ethical requirements, codes of conduct</a:t>
            </a:r>
            <a:endParaRPr lang="nl-NL"/>
          </a:p>
        </p:txBody>
      </p:sp>
    </p:spTree>
    <p:extLst>
      <p:ext uri="{BB962C8B-B14F-4D97-AF65-F5344CB8AC3E}">
        <p14:creationId xmlns:p14="http://schemas.microsoft.com/office/powerpoint/2010/main" val="85565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93306C-D695-4E04-8601-46ED43BACBCE}"/>
              </a:ext>
            </a:extLst>
          </p:cNvPr>
          <p:cNvSpPr>
            <a:spLocks noGrp="1"/>
          </p:cNvSpPr>
          <p:nvPr>
            <p:ph type="pic" sz="quarter" idx="10"/>
          </p:nvPr>
        </p:nvSpPr>
        <p:spPr/>
      </p:sp>
      <p:sp>
        <p:nvSpPr>
          <p:cNvPr id="3" name="Text Placeholder 2">
            <a:extLst>
              <a:ext uri="{FF2B5EF4-FFF2-40B4-BE49-F238E27FC236}">
                <a16:creationId xmlns:a16="http://schemas.microsoft.com/office/drawing/2014/main" id="{19624850-5A5B-4B7B-9C3A-3BF9E90DC92A}"/>
              </a:ext>
            </a:extLst>
          </p:cNvPr>
          <p:cNvSpPr>
            <a:spLocks noGrp="1"/>
          </p:cNvSpPr>
          <p:nvPr>
            <p:ph type="body" sz="quarter" idx="11"/>
          </p:nvPr>
        </p:nvSpPr>
        <p:spPr>
          <a:xfrm>
            <a:off x="450849" y="450850"/>
            <a:ext cx="3611599" cy="877672"/>
          </a:xfrm>
        </p:spPr>
        <p:txBody>
          <a:bodyPr/>
          <a:lstStyle/>
          <a:p>
            <a:r>
              <a:rPr lang="en-US"/>
              <a:t>RDM Support Desk</a:t>
            </a:r>
            <a:endParaRPr lang="nl-NL"/>
          </a:p>
        </p:txBody>
      </p:sp>
      <p:pic>
        <p:nvPicPr>
          <p:cNvPr id="4" name="Picture 3" descr="A close-up of a person smiling&#10;&#10;Description automatically generated">
            <a:extLst>
              <a:ext uri="{FF2B5EF4-FFF2-40B4-BE49-F238E27FC236}">
                <a16:creationId xmlns:a16="http://schemas.microsoft.com/office/drawing/2014/main" id="{BBD747A2-3202-4D7B-BAAC-647FEFFFA7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6769" y="4607150"/>
            <a:ext cx="1800000" cy="1800000"/>
          </a:xfrm>
          <a:prstGeom prst="ellipse">
            <a:avLst/>
          </a:prstGeom>
        </p:spPr>
      </p:pic>
      <p:pic>
        <p:nvPicPr>
          <p:cNvPr id="7" name="Picture 6">
            <a:extLst>
              <a:ext uri="{FF2B5EF4-FFF2-40B4-BE49-F238E27FC236}">
                <a16:creationId xmlns:a16="http://schemas.microsoft.com/office/drawing/2014/main" id="{B2CCED90-5841-4252-9B7F-9A58D59322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197" y="2470943"/>
            <a:ext cx="1800000" cy="1800000"/>
          </a:xfrm>
          <a:prstGeom prst="ellipse">
            <a:avLst/>
          </a:prstGeom>
        </p:spPr>
      </p:pic>
      <p:pic>
        <p:nvPicPr>
          <p:cNvPr id="10" name="Picture 9" descr="A person smiling for the camera&#10;&#10;Description automatically generated with low confidence">
            <a:extLst>
              <a:ext uri="{FF2B5EF4-FFF2-40B4-BE49-F238E27FC236}">
                <a16:creationId xmlns:a16="http://schemas.microsoft.com/office/drawing/2014/main" id="{8AB44154-F19B-4FCB-9A6F-6BBF58049E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2197" y="4607150"/>
            <a:ext cx="1800000" cy="1800000"/>
          </a:xfrm>
          <a:prstGeom prst="ellipse">
            <a:avLst/>
          </a:prstGeom>
        </p:spPr>
      </p:pic>
      <p:sp>
        <p:nvSpPr>
          <p:cNvPr id="11" name="Rectangle 10">
            <a:extLst>
              <a:ext uri="{FF2B5EF4-FFF2-40B4-BE49-F238E27FC236}">
                <a16:creationId xmlns:a16="http://schemas.microsoft.com/office/drawing/2014/main" id="{6210F3E2-6BD4-4052-BDDF-5F5A27F45399}"/>
              </a:ext>
            </a:extLst>
          </p:cNvPr>
          <p:cNvSpPr/>
          <p:nvPr/>
        </p:nvSpPr>
        <p:spPr>
          <a:xfrm>
            <a:off x="2152650" y="3099481"/>
            <a:ext cx="27146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a:t>Mark Bruyneel </a:t>
            </a:r>
          </a:p>
          <a:p>
            <a:r>
              <a:rPr lang="en-US" sz="1800"/>
              <a:t>Data specialist</a:t>
            </a:r>
            <a:endParaRPr lang="nl-NL" sz="1800"/>
          </a:p>
        </p:txBody>
      </p:sp>
      <p:pic>
        <p:nvPicPr>
          <p:cNvPr id="12" name="Picture 11">
            <a:extLst>
              <a:ext uri="{FF2B5EF4-FFF2-40B4-BE49-F238E27FC236}">
                <a16:creationId xmlns:a16="http://schemas.microsoft.com/office/drawing/2014/main" id="{2EFEE67E-117C-4545-9785-AE5AD5824D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6769" y="2470943"/>
            <a:ext cx="1800000" cy="1800000"/>
          </a:xfrm>
          <a:prstGeom prst="ellipse">
            <a:avLst/>
          </a:prstGeom>
        </p:spPr>
      </p:pic>
      <p:sp>
        <p:nvSpPr>
          <p:cNvPr id="14" name="Rectangle 13">
            <a:extLst>
              <a:ext uri="{FF2B5EF4-FFF2-40B4-BE49-F238E27FC236}">
                <a16:creationId xmlns:a16="http://schemas.microsoft.com/office/drawing/2014/main" id="{5D89BB0B-CC91-4781-9A58-C8A18329227F}"/>
              </a:ext>
            </a:extLst>
          </p:cNvPr>
          <p:cNvSpPr/>
          <p:nvPr/>
        </p:nvSpPr>
        <p:spPr>
          <a:xfrm>
            <a:off x="2152649" y="5235687"/>
            <a:ext cx="27146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a:t>Tycho Hofstra </a:t>
            </a:r>
          </a:p>
          <a:p>
            <a:r>
              <a:rPr lang="en-US" sz="1800"/>
              <a:t>Data steward</a:t>
            </a:r>
            <a:endParaRPr lang="nl-NL" sz="1800"/>
          </a:p>
        </p:txBody>
      </p:sp>
      <p:sp>
        <p:nvSpPr>
          <p:cNvPr id="15" name="Rectangle 14">
            <a:extLst>
              <a:ext uri="{FF2B5EF4-FFF2-40B4-BE49-F238E27FC236}">
                <a16:creationId xmlns:a16="http://schemas.microsoft.com/office/drawing/2014/main" id="{0B6A2CE3-6FD4-4C99-A7BC-6CD405789092}"/>
              </a:ext>
            </a:extLst>
          </p:cNvPr>
          <p:cNvSpPr/>
          <p:nvPr/>
        </p:nvSpPr>
        <p:spPr>
          <a:xfrm>
            <a:off x="7800975" y="5235688"/>
            <a:ext cx="27146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a:t>Jolien Scholten </a:t>
            </a:r>
          </a:p>
          <a:p>
            <a:r>
              <a:rPr lang="en-US" sz="1800"/>
              <a:t>RDM specialist</a:t>
            </a:r>
            <a:endParaRPr lang="nl-NL" sz="1800"/>
          </a:p>
        </p:txBody>
      </p:sp>
      <p:sp>
        <p:nvSpPr>
          <p:cNvPr id="16" name="Rectangle 15">
            <a:extLst>
              <a:ext uri="{FF2B5EF4-FFF2-40B4-BE49-F238E27FC236}">
                <a16:creationId xmlns:a16="http://schemas.microsoft.com/office/drawing/2014/main" id="{5E56325C-BF6F-4F41-9FF4-319125DB2A0F}"/>
              </a:ext>
            </a:extLst>
          </p:cNvPr>
          <p:cNvSpPr/>
          <p:nvPr/>
        </p:nvSpPr>
        <p:spPr>
          <a:xfrm>
            <a:off x="7800975" y="3099481"/>
            <a:ext cx="27146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a:t>Elisa Rodenburg </a:t>
            </a:r>
          </a:p>
          <a:p>
            <a:r>
              <a:rPr lang="en-US" sz="1800"/>
              <a:t>Data steward</a:t>
            </a:r>
            <a:endParaRPr lang="nl-NL" sz="1800"/>
          </a:p>
        </p:txBody>
      </p:sp>
    </p:spTree>
    <p:extLst>
      <p:ext uri="{BB962C8B-B14F-4D97-AF65-F5344CB8AC3E}">
        <p14:creationId xmlns:p14="http://schemas.microsoft.com/office/powerpoint/2010/main" val="3337459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00FA-2B9B-4C62-B40C-2850D6627850}"/>
              </a:ext>
            </a:extLst>
          </p:cNvPr>
          <p:cNvSpPr>
            <a:spLocks noGrp="1"/>
          </p:cNvSpPr>
          <p:nvPr>
            <p:ph type="title"/>
          </p:nvPr>
        </p:nvSpPr>
        <p:spPr>
          <a:xfrm>
            <a:off x="450850" y="451166"/>
            <a:ext cx="2537494" cy="782467"/>
          </a:xfrm>
        </p:spPr>
        <p:txBody>
          <a:bodyPr/>
          <a:lstStyle/>
          <a:p>
            <a:r>
              <a:rPr lang="en-US" dirty="0"/>
              <a:t>GDPR: Contents</a:t>
            </a:r>
            <a:endParaRPr lang="nl-NL" dirty="0"/>
          </a:p>
        </p:txBody>
      </p:sp>
      <p:sp>
        <p:nvSpPr>
          <p:cNvPr id="3" name="Text Placeholder 2">
            <a:extLst>
              <a:ext uri="{FF2B5EF4-FFF2-40B4-BE49-F238E27FC236}">
                <a16:creationId xmlns:a16="http://schemas.microsoft.com/office/drawing/2014/main" id="{79D35E72-DB49-4B5B-BED6-D8A548368178}"/>
              </a:ext>
            </a:extLst>
          </p:cNvPr>
          <p:cNvSpPr>
            <a:spLocks noGrp="1"/>
          </p:cNvSpPr>
          <p:nvPr>
            <p:ph type="body" sz="quarter" idx="13"/>
          </p:nvPr>
        </p:nvSpPr>
        <p:spPr/>
        <p:txBody>
          <a:bodyPr/>
          <a:lstStyle/>
          <a:p>
            <a:pPr lvl="2" fontAlgn="base"/>
            <a:r>
              <a:rPr lang="en-GB" b="0" i="0" u="none" strike="noStrike" dirty="0">
                <a:solidFill>
                  <a:srgbClr val="000000"/>
                </a:solidFill>
                <a:effectLst/>
                <a:latin typeface="Calibri" panose="020F0502020204030204" pitchFamily="34" charset="0"/>
              </a:rPr>
              <a:t>What is personal data?</a:t>
            </a:r>
            <a:r>
              <a:rPr lang="nl-NL" b="0" i="0" dirty="0">
                <a:effectLst/>
                <a:latin typeface="Calibri" panose="020F0502020204030204" pitchFamily="34" charset="0"/>
              </a:rPr>
              <a:t>​</a:t>
            </a:r>
            <a:endParaRPr lang="nl-NL" b="0" i="0" dirty="0">
              <a:effectLst/>
              <a:latin typeface="Arial" panose="020B0604020202020204" pitchFamily="34" charset="0"/>
            </a:endParaRPr>
          </a:p>
          <a:p>
            <a:pPr lvl="2" fontAlgn="base"/>
            <a:r>
              <a:rPr lang="en-GB" b="0" i="0" u="none" strike="noStrike" dirty="0">
                <a:solidFill>
                  <a:srgbClr val="000000"/>
                </a:solidFill>
                <a:effectLst/>
                <a:latin typeface="Calibri" panose="020F0502020204030204" pitchFamily="34" charset="0"/>
              </a:rPr>
              <a:t>The main rules</a:t>
            </a:r>
            <a:r>
              <a:rPr lang="nl-NL" b="0" i="0" dirty="0">
                <a:effectLst/>
                <a:latin typeface="Calibri" panose="020F0502020204030204" pitchFamily="34" charset="0"/>
              </a:rPr>
              <a:t>​</a:t>
            </a:r>
            <a:endParaRPr lang="nl-NL" b="0" i="0" dirty="0">
              <a:effectLst/>
              <a:latin typeface="Arial" panose="020B0604020202020204" pitchFamily="34" charset="0"/>
            </a:endParaRPr>
          </a:p>
          <a:p>
            <a:pPr lvl="2" fontAlgn="base"/>
            <a:r>
              <a:rPr lang="en-GB" b="0" i="0" u="none" strike="noStrike" dirty="0">
                <a:solidFill>
                  <a:srgbClr val="000000"/>
                </a:solidFill>
                <a:effectLst/>
                <a:latin typeface="Calibri" panose="020F0502020204030204" pitchFamily="34" charset="0"/>
              </a:rPr>
              <a:t>Pseudonymization vs Anonymization</a:t>
            </a:r>
            <a:r>
              <a:rPr lang="nl-NL" b="0" i="0" dirty="0">
                <a:effectLst/>
                <a:latin typeface="Calibri" panose="020F0502020204030204" pitchFamily="34" charset="0"/>
              </a:rPr>
              <a:t>​</a:t>
            </a:r>
            <a:endParaRPr lang="nl-NL" b="0" i="0" dirty="0">
              <a:effectLst/>
              <a:latin typeface="Arial" panose="020B0604020202020204" pitchFamily="34" charset="0"/>
            </a:endParaRPr>
          </a:p>
          <a:p>
            <a:pPr lvl="2" fontAlgn="base"/>
            <a:r>
              <a:rPr lang="en-GB" b="0" i="0" u="none" strike="noStrike" dirty="0">
                <a:solidFill>
                  <a:srgbClr val="000000"/>
                </a:solidFill>
                <a:effectLst/>
                <a:latin typeface="Calibri" panose="020F0502020204030204" pitchFamily="34" charset="0"/>
              </a:rPr>
              <a:t>Security</a:t>
            </a:r>
            <a:r>
              <a:rPr lang="en-US" b="0" i="0" dirty="0">
                <a:effectLst/>
                <a:latin typeface="Calibri" panose="020F0502020204030204" pitchFamily="34" charset="0"/>
              </a:rPr>
              <a:t>​</a:t>
            </a:r>
            <a:endParaRPr lang="en-US" b="0" i="0" dirty="0">
              <a:effectLst/>
              <a:latin typeface="Arial" panose="020B0604020202020204" pitchFamily="34" charset="0"/>
            </a:endParaRPr>
          </a:p>
          <a:p>
            <a:pPr lvl="2" fontAlgn="base"/>
            <a:r>
              <a:rPr lang="en-GB" b="0" i="0" u="none" strike="noStrike" dirty="0">
                <a:solidFill>
                  <a:srgbClr val="000000"/>
                </a:solidFill>
                <a:effectLst/>
                <a:latin typeface="Calibri" panose="020F0502020204030204" pitchFamily="34" charset="0"/>
              </a:rPr>
              <a:t>International Transfers</a:t>
            </a:r>
            <a:r>
              <a:rPr lang="en-US" b="0" i="0" dirty="0">
                <a:effectLst/>
                <a:latin typeface="Calibri" panose="020F0502020204030204" pitchFamily="34" charset="0"/>
              </a:rPr>
              <a:t>​</a:t>
            </a:r>
            <a:endParaRPr lang="en-US" b="0" i="0" dirty="0">
              <a:effectLst/>
              <a:latin typeface="Arial" panose="020B0604020202020204" pitchFamily="34" charset="0"/>
            </a:endParaRPr>
          </a:p>
          <a:p>
            <a:pPr lvl="2" fontAlgn="base"/>
            <a:r>
              <a:rPr lang="en-GB" b="0" i="0" u="none" strike="noStrike" dirty="0">
                <a:solidFill>
                  <a:srgbClr val="000000"/>
                </a:solidFill>
                <a:effectLst/>
                <a:latin typeface="Calibri" panose="020F0502020204030204" pitchFamily="34" charset="0"/>
              </a:rPr>
              <a:t>Roles</a:t>
            </a:r>
            <a:endParaRPr lang="en-US" b="0" i="0" dirty="0">
              <a:effectLst/>
              <a:latin typeface="Arial" panose="020B0604020202020204" pitchFamily="34" charset="0"/>
            </a:endParaRPr>
          </a:p>
          <a:p>
            <a:endParaRPr lang="nl-NL" dirty="0"/>
          </a:p>
        </p:txBody>
      </p:sp>
      <p:sp>
        <p:nvSpPr>
          <p:cNvPr id="4" name="Slide Number Placeholder 3">
            <a:extLst>
              <a:ext uri="{FF2B5EF4-FFF2-40B4-BE49-F238E27FC236}">
                <a16:creationId xmlns:a16="http://schemas.microsoft.com/office/drawing/2014/main" id="{CD9D14EC-EAD6-4DC3-917B-C8A5AB94F1A5}"/>
              </a:ext>
            </a:extLst>
          </p:cNvPr>
          <p:cNvSpPr>
            <a:spLocks noGrp="1"/>
          </p:cNvSpPr>
          <p:nvPr>
            <p:ph type="sldNum" sz="quarter" idx="15"/>
          </p:nvPr>
        </p:nvSpPr>
        <p:spPr/>
        <p:txBody>
          <a:bodyPr/>
          <a:lstStyle/>
          <a:p>
            <a:pPr algn="l"/>
            <a:fld id="{840C1E0B-154D-844F-9C3C-CB8827A7EAB0}" type="slidenum">
              <a:rPr lang="nl-NL" smtClean="0"/>
              <a:pPr algn="l"/>
              <a:t>40</a:t>
            </a:fld>
            <a:r>
              <a:rPr lang="nl-NL"/>
              <a:t> </a:t>
            </a:r>
          </a:p>
        </p:txBody>
      </p:sp>
    </p:spTree>
    <p:extLst>
      <p:ext uri="{BB962C8B-B14F-4D97-AF65-F5344CB8AC3E}">
        <p14:creationId xmlns:p14="http://schemas.microsoft.com/office/powerpoint/2010/main" val="144281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17A6-A8FC-4608-9A63-791CA2A5E2AE}"/>
              </a:ext>
            </a:extLst>
          </p:cNvPr>
          <p:cNvSpPr>
            <a:spLocks noGrp="1"/>
          </p:cNvSpPr>
          <p:nvPr>
            <p:ph type="title"/>
          </p:nvPr>
        </p:nvSpPr>
        <p:spPr>
          <a:xfrm>
            <a:off x="450850" y="451166"/>
            <a:ext cx="3673510" cy="782467"/>
          </a:xfrm>
        </p:spPr>
        <p:txBody>
          <a:bodyPr/>
          <a:lstStyle/>
          <a:p>
            <a:r>
              <a:rPr lang="en-US" dirty="0"/>
              <a:t>What are personal data?</a:t>
            </a:r>
            <a:endParaRPr lang="nl-NL" dirty="0"/>
          </a:p>
        </p:txBody>
      </p:sp>
      <p:sp>
        <p:nvSpPr>
          <p:cNvPr id="3" name="Text Placeholder 2">
            <a:extLst>
              <a:ext uri="{FF2B5EF4-FFF2-40B4-BE49-F238E27FC236}">
                <a16:creationId xmlns:a16="http://schemas.microsoft.com/office/drawing/2014/main" id="{382E83C5-0D2A-440D-A5F8-4560F8F4791C}"/>
              </a:ext>
            </a:extLst>
          </p:cNvPr>
          <p:cNvSpPr>
            <a:spLocks noGrp="1"/>
          </p:cNvSpPr>
          <p:nvPr>
            <p:ph type="body" sz="quarter" idx="13"/>
          </p:nvPr>
        </p:nvSpPr>
        <p:spPr>
          <a:xfrm>
            <a:off x="1685925" y="1685925"/>
            <a:ext cx="6553200" cy="1901337"/>
          </a:xfrm>
        </p:spPr>
        <p:txBody>
          <a:bodyPr/>
          <a:lstStyle/>
          <a:p>
            <a:pPr lvl="2" fontAlgn="base"/>
            <a:r>
              <a:rPr lang="en-US" b="0" i="0" u="none" strike="noStrike">
                <a:solidFill>
                  <a:srgbClr val="000000"/>
                </a:solidFill>
                <a:effectLst/>
                <a:latin typeface="Calibri" panose="020F0502020204030204" pitchFamily="34" charset="0"/>
              </a:rPr>
              <a:t>Identified</a:t>
            </a:r>
            <a:r>
              <a:rPr lang="nl-NL" b="0" i="0" u="none" strike="noStrike">
                <a:solidFill>
                  <a:srgbClr val="000000"/>
                </a:solidFill>
                <a:effectLst/>
                <a:latin typeface="Calibri" panose="020F0502020204030204" pitchFamily="34" charset="0"/>
              </a:rPr>
              <a:t> or </a:t>
            </a:r>
            <a:r>
              <a:rPr lang="en-US" b="0" i="0" u="none" strike="noStrike">
                <a:solidFill>
                  <a:srgbClr val="000000"/>
                </a:solidFill>
                <a:effectLst/>
                <a:latin typeface="Calibri" panose="020F0502020204030204" pitchFamily="34" charset="0"/>
              </a:rPr>
              <a:t>identifiable</a:t>
            </a:r>
            <a:r>
              <a:rPr lang="nl-NL" b="0" i="0" u="none" strike="noStrike">
                <a:solidFill>
                  <a:srgbClr val="000000"/>
                </a:solidFill>
                <a:effectLst/>
                <a:latin typeface="Calibri" panose="020F0502020204030204" pitchFamily="34" charset="0"/>
              </a:rPr>
              <a:t> </a:t>
            </a:r>
            <a:r>
              <a:rPr lang="en-US" b="0" i="0" u="none" strike="noStrike">
                <a:solidFill>
                  <a:srgbClr val="000000"/>
                </a:solidFill>
                <a:effectLst/>
                <a:latin typeface="Calibri" panose="020F0502020204030204" pitchFamily="34" charset="0"/>
              </a:rPr>
              <a:t>natural</a:t>
            </a:r>
            <a:r>
              <a:rPr lang="nl-NL" b="0" i="0" u="none" strike="noStrike">
                <a:solidFill>
                  <a:srgbClr val="000000"/>
                </a:solidFill>
                <a:effectLst/>
                <a:latin typeface="Calibri" panose="020F0502020204030204" pitchFamily="34" charset="0"/>
              </a:rPr>
              <a:t>, living persons</a:t>
            </a:r>
            <a:r>
              <a:rPr lang="en-US" b="0" i="0">
                <a:effectLst/>
                <a:latin typeface="Calibri" panose="020F0502020204030204" pitchFamily="34" charset="0"/>
              </a:rPr>
              <a:t>​</a:t>
            </a:r>
            <a:endParaRPr lang="en-US" b="0" i="0">
              <a:effectLst/>
              <a:latin typeface="Arial" panose="020B0604020202020204" pitchFamily="34" charset="0"/>
            </a:endParaRPr>
          </a:p>
          <a:p>
            <a:pPr lvl="2" fontAlgn="base"/>
            <a:r>
              <a:rPr lang="nl-NL" b="0" i="0">
                <a:effectLst/>
                <a:latin typeface="Calibri" panose="020F0502020204030204" pitchFamily="34" charset="0"/>
              </a:rPr>
              <a:t>​</a:t>
            </a:r>
            <a:r>
              <a:rPr lang="nl-NL" b="0" i="0" u="none" strike="noStrike">
                <a:solidFill>
                  <a:srgbClr val="000000"/>
                </a:solidFill>
                <a:effectLst/>
                <a:latin typeface="Calibri" panose="020F0502020204030204" pitchFamily="34" charset="0"/>
              </a:rPr>
              <a:t>Text but </a:t>
            </a:r>
            <a:r>
              <a:rPr lang="en-US" b="0" i="0" u="none" strike="noStrike">
                <a:solidFill>
                  <a:srgbClr val="000000"/>
                </a:solidFill>
                <a:effectLst/>
                <a:latin typeface="Calibri" panose="020F0502020204030204" pitchFamily="34" charset="0"/>
              </a:rPr>
              <a:t>also</a:t>
            </a:r>
            <a:r>
              <a:rPr lang="nl-NL" b="0" i="0" u="none" strike="noStrike">
                <a:solidFill>
                  <a:srgbClr val="000000"/>
                </a:solidFill>
                <a:effectLst/>
                <a:latin typeface="Calibri" panose="020F0502020204030204" pitchFamily="34" charset="0"/>
              </a:rPr>
              <a:t> images and sounds</a:t>
            </a:r>
            <a:r>
              <a:rPr lang="en-US" b="0" i="0">
                <a:effectLst/>
                <a:latin typeface="Calibri" panose="020F0502020204030204" pitchFamily="34" charset="0"/>
              </a:rPr>
              <a:t>​</a:t>
            </a:r>
            <a:endParaRPr lang="en-US" b="0" i="0">
              <a:effectLst/>
              <a:latin typeface="Arial" panose="020B0604020202020204" pitchFamily="34" charset="0"/>
            </a:endParaRPr>
          </a:p>
          <a:p>
            <a:pPr lvl="2" fontAlgn="base"/>
            <a:r>
              <a:rPr lang="nl-NL" b="0" i="0">
                <a:effectLst/>
                <a:latin typeface="Calibri" panose="020F0502020204030204" pitchFamily="34" charset="0"/>
              </a:rPr>
              <a:t>​</a:t>
            </a:r>
            <a:r>
              <a:rPr lang="en-US" b="0" i="0" u="none" strike="noStrike">
                <a:solidFill>
                  <a:srgbClr val="000000"/>
                </a:solidFill>
                <a:effectLst/>
                <a:latin typeface="Calibri" panose="020F0502020204030204" pitchFamily="34" charset="0"/>
              </a:rPr>
              <a:t>Objective</a:t>
            </a:r>
            <a:r>
              <a:rPr lang="nl-NL" b="0" i="0" u="none" strike="noStrike">
                <a:solidFill>
                  <a:srgbClr val="000000"/>
                </a:solidFill>
                <a:effectLst/>
                <a:latin typeface="Calibri" panose="020F0502020204030204" pitchFamily="34" charset="0"/>
              </a:rPr>
              <a:t> or </a:t>
            </a:r>
            <a:r>
              <a:rPr lang="en-US" b="0" i="0" u="none" strike="noStrike">
                <a:solidFill>
                  <a:srgbClr val="000000"/>
                </a:solidFill>
                <a:effectLst/>
                <a:latin typeface="Calibri" panose="020F0502020204030204" pitchFamily="34" charset="0"/>
              </a:rPr>
              <a:t>subjective</a:t>
            </a:r>
            <a:r>
              <a:rPr lang="en-US" b="0" i="0">
                <a:effectLst/>
                <a:latin typeface="Calibri" panose="020F0502020204030204" pitchFamily="34" charset="0"/>
              </a:rPr>
              <a:t>​</a:t>
            </a:r>
            <a:endParaRPr lang="en-US" b="0" i="0">
              <a:effectLst/>
              <a:latin typeface="Arial" panose="020B0604020202020204" pitchFamily="34" charset="0"/>
            </a:endParaRPr>
          </a:p>
          <a:p>
            <a:pPr lvl="2" fontAlgn="base"/>
            <a:r>
              <a:rPr lang="nl-NL" b="0" i="0">
                <a:effectLst/>
                <a:latin typeface="Calibri" panose="020F0502020204030204" pitchFamily="34" charset="0"/>
              </a:rPr>
              <a:t>​</a:t>
            </a:r>
            <a:r>
              <a:rPr lang="nl-NL" b="0" i="0" u="none" strike="noStrike">
                <a:solidFill>
                  <a:srgbClr val="000000"/>
                </a:solidFill>
                <a:effectLst/>
                <a:latin typeface="Calibri" panose="020F0502020204030204" pitchFamily="34" charset="0"/>
              </a:rPr>
              <a:t>Direct or indirect </a:t>
            </a:r>
            <a:r>
              <a:rPr lang="en-US" b="0" i="0" u="none" strike="noStrike">
                <a:solidFill>
                  <a:srgbClr val="000000"/>
                </a:solidFill>
                <a:effectLst/>
                <a:latin typeface="Calibri" panose="020F0502020204030204" pitchFamily="34" charset="0"/>
              </a:rPr>
              <a:t>identification</a:t>
            </a:r>
            <a:r>
              <a:rPr lang="en-US" b="0" i="0">
                <a:effectLst/>
                <a:latin typeface="Calibri" panose="020F0502020204030204" pitchFamily="34" charset="0"/>
              </a:rPr>
              <a:t>​</a:t>
            </a:r>
            <a:endParaRPr lang="en-US" b="0" i="0">
              <a:effectLst/>
              <a:latin typeface="Arial" panose="020B0604020202020204" pitchFamily="34" charset="0"/>
            </a:endParaRPr>
          </a:p>
          <a:p>
            <a:endParaRPr lang="nl-NL" dirty="0"/>
          </a:p>
        </p:txBody>
      </p:sp>
      <p:sp>
        <p:nvSpPr>
          <p:cNvPr id="4" name="Slide Number Placeholder 3">
            <a:extLst>
              <a:ext uri="{FF2B5EF4-FFF2-40B4-BE49-F238E27FC236}">
                <a16:creationId xmlns:a16="http://schemas.microsoft.com/office/drawing/2014/main" id="{99F91C41-4B0F-40BB-AC64-6D6470C9827C}"/>
              </a:ext>
            </a:extLst>
          </p:cNvPr>
          <p:cNvSpPr>
            <a:spLocks noGrp="1"/>
          </p:cNvSpPr>
          <p:nvPr>
            <p:ph type="sldNum" sz="quarter" idx="15"/>
          </p:nvPr>
        </p:nvSpPr>
        <p:spPr/>
        <p:txBody>
          <a:bodyPr/>
          <a:lstStyle/>
          <a:p>
            <a:pPr algn="l"/>
            <a:fld id="{840C1E0B-154D-844F-9C3C-CB8827A7EAB0}" type="slidenum">
              <a:rPr lang="nl-NL" smtClean="0"/>
              <a:pPr algn="l"/>
              <a:t>41</a:t>
            </a:fld>
            <a:r>
              <a:rPr lang="nl-NL"/>
              <a:t> </a:t>
            </a:r>
          </a:p>
        </p:txBody>
      </p:sp>
      <p:grpSp>
        <p:nvGrpSpPr>
          <p:cNvPr id="7" name="Groep 7">
            <a:extLst>
              <a:ext uri="{FF2B5EF4-FFF2-40B4-BE49-F238E27FC236}">
                <a16:creationId xmlns:a16="http://schemas.microsoft.com/office/drawing/2014/main" id="{48A585DC-2704-484C-98B3-ED6DF120D954}"/>
              </a:ext>
            </a:extLst>
          </p:cNvPr>
          <p:cNvGrpSpPr/>
          <p:nvPr/>
        </p:nvGrpSpPr>
        <p:grpSpPr>
          <a:xfrm>
            <a:off x="3283142" y="4839590"/>
            <a:ext cx="5627304" cy="1118410"/>
            <a:chOff x="809627" y="4754230"/>
            <a:chExt cx="7515361" cy="1622106"/>
          </a:xfrm>
        </p:grpSpPr>
        <p:sp>
          <p:nvSpPr>
            <p:cNvPr id="8" name="Freeform 9">
              <a:extLst>
                <a:ext uri="{FF2B5EF4-FFF2-40B4-BE49-F238E27FC236}">
                  <a16:creationId xmlns:a16="http://schemas.microsoft.com/office/drawing/2014/main" id="{065C7CA5-B5C7-4A50-B4A5-6A0A7CADBF6D}"/>
                </a:ext>
              </a:extLst>
            </p:cNvPr>
            <p:cNvSpPr>
              <a:spLocks noChangeAspect="1" noEditPoints="1"/>
            </p:cNvSpPr>
            <p:nvPr/>
          </p:nvSpPr>
          <p:spPr bwMode="gray">
            <a:xfrm>
              <a:off x="1642545" y="4784083"/>
              <a:ext cx="623977" cy="1587155"/>
            </a:xfrm>
            <a:custGeom>
              <a:avLst/>
              <a:gdLst/>
              <a:ahLst/>
              <a:cxnLst>
                <a:cxn ang="0">
                  <a:pos x="12" y="8"/>
                </a:cxn>
                <a:cxn ang="0">
                  <a:pos x="21" y="0"/>
                </a:cxn>
                <a:cxn ang="0">
                  <a:pos x="29" y="8"/>
                </a:cxn>
                <a:cxn ang="0">
                  <a:pos x="21" y="17"/>
                </a:cxn>
                <a:cxn ang="0">
                  <a:pos x="12" y="8"/>
                </a:cxn>
                <a:cxn ang="0">
                  <a:pos x="30" y="21"/>
                </a:cxn>
                <a:cxn ang="0">
                  <a:pos x="11" y="21"/>
                </a:cxn>
                <a:cxn ang="0">
                  <a:pos x="0" y="32"/>
                </a:cxn>
                <a:cxn ang="0">
                  <a:pos x="0" y="58"/>
                </a:cxn>
                <a:cxn ang="0">
                  <a:pos x="4" y="62"/>
                </a:cxn>
                <a:cxn ang="0">
                  <a:pos x="7" y="58"/>
                </a:cxn>
                <a:cxn ang="0">
                  <a:pos x="7" y="34"/>
                </a:cxn>
                <a:cxn ang="0">
                  <a:pos x="11" y="34"/>
                </a:cxn>
                <a:cxn ang="0">
                  <a:pos x="11" y="102"/>
                </a:cxn>
                <a:cxn ang="0">
                  <a:pos x="15" y="106"/>
                </a:cxn>
                <a:cxn ang="0">
                  <a:pos x="19" y="102"/>
                </a:cxn>
                <a:cxn ang="0">
                  <a:pos x="19" y="62"/>
                </a:cxn>
                <a:cxn ang="0">
                  <a:pos x="23" y="62"/>
                </a:cxn>
                <a:cxn ang="0">
                  <a:pos x="23" y="102"/>
                </a:cxn>
                <a:cxn ang="0">
                  <a:pos x="27" y="106"/>
                </a:cxn>
                <a:cxn ang="0">
                  <a:pos x="31" y="102"/>
                </a:cxn>
                <a:cxn ang="0">
                  <a:pos x="31" y="34"/>
                </a:cxn>
                <a:cxn ang="0">
                  <a:pos x="35" y="34"/>
                </a:cxn>
                <a:cxn ang="0">
                  <a:pos x="35" y="58"/>
                </a:cxn>
                <a:cxn ang="0">
                  <a:pos x="38" y="62"/>
                </a:cxn>
                <a:cxn ang="0">
                  <a:pos x="41" y="58"/>
                </a:cxn>
                <a:cxn ang="0">
                  <a:pos x="41" y="32"/>
                </a:cxn>
                <a:cxn ang="0">
                  <a:pos x="30" y="21"/>
                </a:cxn>
              </a:cxnLst>
              <a:rect l="0" t="0" r="r" b="b"/>
              <a:pathLst>
                <a:path w="41" h="106">
                  <a:moveTo>
                    <a:pt x="12" y="8"/>
                  </a:moveTo>
                  <a:cubicBezTo>
                    <a:pt x="12" y="3"/>
                    <a:pt x="16" y="0"/>
                    <a:pt x="21" y="0"/>
                  </a:cubicBezTo>
                  <a:cubicBezTo>
                    <a:pt x="26" y="0"/>
                    <a:pt x="29" y="3"/>
                    <a:pt x="29" y="8"/>
                  </a:cubicBezTo>
                  <a:cubicBezTo>
                    <a:pt x="29" y="13"/>
                    <a:pt x="26" y="17"/>
                    <a:pt x="21" y="17"/>
                  </a:cubicBezTo>
                  <a:cubicBezTo>
                    <a:pt x="16" y="17"/>
                    <a:pt x="12" y="13"/>
                    <a:pt x="12" y="8"/>
                  </a:cubicBezTo>
                  <a:close/>
                  <a:moveTo>
                    <a:pt x="30" y="21"/>
                  </a:moveTo>
                  <a:cubicBezTo>
                    <a:pt x="27" y="21"/>
                    <a:pt x="14" y="21"/>
                    <a:pt x="11" y="21"/>
                  </a:cubicBezTo>
                  <a:cubicBezTo>
                    <a:pt x="5" y="21"/>
                    <a:pt x="0" y="26"/>
                    <a:pt x="0" y="32"/>
                  </a:cubicBezTo>
                  <a:cubicBezTo>
                    <a:pt x="0" y="35"/>
                    <a:pt x="0" y="56"/>
                    <a:pt x="0" y="58"/>
                  </a:cubicBezTo>
                  <a:cubicBezTo>
                    <a:pt x="0" y="60"/>
                    <a:pt x="1" y="62"/>
                    <a:pt x="4" y="62"/>
                  </a:cubicBezTo>
                  <a:cubicBezTo>
                    <a:pt x="6" y="62"/>
                    <a:pt x="7" y="60"/>
                    <a:pt x="7" y="58"/>
                  </a:cubicBezTo>
                  <a:cubicBezTo>
                    <a:pt x="7" y="56"/>
                    <a:pt x="7" y="34"/>
                    <a:pt x="7" y="34"/>
                  </a:cubicBezTo>
                  <a:cubicBezTo>
                    <a:pt x="11" y="34"/>
                    <a:pt x="11" y="34"/>
                    <a:pt x="11" y="34"/>
                  </a:cubicBezTo>
                  <a:cubicBezTo>
                    <a:pt x="11" y="34"/>
                    <a:pt x="11" y="97"/>
                    <a:pt x="11" y="102"/>
                  </a:cubicBezTo>
                  <a:cubicBezTo>
                    <a:pt x="11" y="104"/>
                    <a:pt x="12" y="106"/>
                    <a:pt x="15" y="106"/>
                  </a:cubicBezTo>
                  <a:cubicBezTo>
                    <a:pt x="18" y="106"/>
                    <a:pt x="19" y="104"/>
                    <a:pt x="19" y="102"/>
                  </a:cubicBezTo>
                  <a:cubicBezTo>
                    <a:pt x="19" y="97"/>
                    <a:pt x="19" y="62"/>
                    <a:pt x="19" y="62"/>
                  </a:cubicBezTo>
                  <a:cubicBezTo>
                    <a:pt x="23" y="62"/>
                    <a:pt x="23" y="62"/>
                    <a:pt x="23" y="62"/>
                  </a:cubicBezTo>
                  <a:cubicBezTo>
                    <a:pt x="23" y="62"/>
                    <a:pt x="23" y="97"/>
                    <a:pt x="23" y="102"/>
                  </a:cubicBezTo>
                  <a:cubicBezTo>
                    <a:pt x="23" y="104"/>
                    <a:pt x="24" y="106"/>
                    <a:pt x="27" y="106"/>
                  </a:cubicBezTo>
                  <a:cubicBezTo>
                    <a:pt x="30" y="106"/>
                    <a:pt x="31" y="104"/>
                    <a:pt x="31" y="102"/>
                  </a:cubicBezTo>
                  <a:cubicBezTo>
                    <a:pt x="31" y="97"/>
                    <a:pt x="31" y="34"/>
                    <a:pt x="31" y="34"/>
                  </a:cubicBezTo>
                  <a:cubicBezTo>
                    <a:pt x="35" y="34"/>
                    <a:pt x="35" y="34"/>
                    <a:pt x="35" y="34"/>
                  </a:cubicBezTo>
                  <a:cubicBezTo>
                    <a:pt x="35" y="34"/>
                    <a:pt x="35" y="56"/>
                    <a:pt x="35" y="58"/>
                  </a:cubicBezTo>
                  <a:cubicBezTo>
                    <a:pt x="35" y="60"/>
                    <a:pt x="36" y="62"/>
                    <a:pt x="38" y="62"/>
                  </a:cubicBezTo>
                  <a:cubicBezTo>
                    <a:pt x="40" y="62"/>
                    <a:pt x="41" y="60"/>
                    <a:pt x="41" y="58"/>
                  </a:cubicBezTo>
                  <a:cubicBezTo>
                    <a:pt x="41" y="56"/>
                    <a:pt x="41" y="35"/>
                    <a:pt x="41" y="32"/>
                  </a:cubicBezTo>
                  <a:cubicBezTo>
                    <a:pt x="41" y="26"/>
                    <a:pt x="36" y="21"/>
                    <a:pt x="30" y="21"/>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9" name="Freeform 13">
              <a:extLst>
                <a:ext uri="{FF2B5EF4-FFF2-40B4-BE49-F238E27FC236}">
                  <a16:creationId xmlns:a16="http://schemas.microsoft.com/office/drawing/2014/main" id="{6ECC0BA5-6AC0-4C6D-BCA6-F705C28F902B}"/>
                </a:ext>
              </a:extLst>
            </p:cNvPr>
            <p:cNvSpPr>
              <a:spLocks noChangeAspect="1" noEditPoints="1"/>
            </p:cNvSpPr>
            <p:nvPr/>
          </p:nvSpPr>
          <p:spPr bwMode="gray">
            <a:xfrm>
              <a:off x="809627" y="4778987"/>
              <a:ext cx="745992" cy="1597349"/>
            </a:xfrm>
            <a:custGeom>
              <a:avLst/>
              <a:gdLst/>
              <a:ahLst/>
              <a:cxnLst>
                <a:cxn ang="0">
                  <a:pos x="16" y="8"/>
                </a:cxn>
                <a:cxn ang="0">
                  <a:pos x="24" y="0"/>
                </a:cxn>
                <a:cxn ang="0">
                  <a:pos x="33" y="8"/>
                </a:cxn>
                <a:cxn ang="0">
                  <a:pos x="24" y="17"/>
                </a:cxn>
                <a:cxn ang="0">
                  <a:pos x="16" y="8"/>
                </a:cxn>
                <a:cxn ang="0">
                  <a:pos x="48" y="53"/>
                </a:cxn>
                <a:cxn ang="0">
                  <a:pos x="42" y="30"/>
                </a:cxn>
                <a:cxn ang="0">
                  <a:pos x="31" y="21"/>
                </a:cxn>
                <a:cxn ang="0">
                  <a:pos x="24" y="21"/>
                </a:cxn>
                <a:cxn ang="0">
                  <a:pos x="18" y="21"/>
                </a:cxn>
                <a:cxn ang="0">
                  <a:pos x="7" y="30"/>
                </a:cxn>
                <a:cxn ang="0">
                  <a:pos x="1" y="53"/>
                </a:cxn>
                <a:cxn ang="0">
                  <a:pos x="2" y="58"/>
                </a:cxn>
                <a:cxn ang="0">
                  <a:pos x="6" y="55"/>
                </a:cxn>
                <a:cxn ang="0">
                  <a:pos x="13" y="33"/>
                </a:cxn>
                <a:cxn ang="0">
                  <a:pos x="17" y="33"/>
                </a:cxn>
                <a:cxn ang="0">
                  <a:pos x="6" y="73"/>
                </a:cxn>
                <a:cxn ang="0">
                  <a:pos x="15" y="73"/>
                </a:cxn>
                <a:cxn ang="0">
                  <a:pos x="15" y="73"/>
                </a:cxn>
                <a:cxn ang="0">
                  <a:pos x="15" y="102"/>
                </a:cxn>
                <a:cxn ang="0">
                  <a:pos x="19" y="106"/>
                </a:cxn>
                <a:cxn ang="0">
                  <a:pos x="22" y="102"/>
                </a:cxn>
                <a:cxn ang="0">
                  <a:pos x="22" y="73"/>
                </a:cxn>
                <a:cxn ang="0">
                  <a:pos x="26" y="73"/>
                </a:cxn>
                <a:cxn ang="0">
                  <a:pos x="26" y="102"/>
                </a:cxn>
                <a:cxn ang="0">
                  <a:pos x="30" y="106"/>
                </a:cxn>
                <a:cxn ang="0">
                  <a:pos x="34" y="102"/>
                </a:cxn>
                <a:cxn ang="0">
                  <a:pos x="34" y="73"/>
                </a:cxn>
                <a:cxn ang="0">
                  <a:pos x="34" y="73"/>
                </a:cxn>
                <a:cxn ang="0">
                  <a:pos x="43" y="73"/>
                </a:cxn>
                <a:cxn ang="0">
                  <a:pos x="32" y="33"/>
                </a:cxn>
                <a:cxn ang="0">
                  <a:pos x="36" y="33"/>
                </a:cxn>
                <a:cxn ang="0">
                  <a:pos x="42" y="55"/>
                </a:cxn>
                <a:cxn ang="0">
                  <a:pos x="46" y="58"/>
                </a:cxn>
                <a:cxn ang="0">
                  <a:pos x="48" y="53"/>
                </a:cxn>
              </a:cxnLst>
              <a:rect l="0" t="0" r="r" b="b"/>
              <a:pathLst>
                <a:path w="49" h="106">
                  <a:moveTo>
                    <a:pt x="16" y="8"/>
                  </a:moveTo>
                  <a:cubicBezTo>
                    <a:pt x="16" y="3"/>
                    <a:pt x="20" y="0"/>
                    <a:pt x="24" y="0"/>
                  </a:cubicBezTo>
                  <a:cubicBezTo>
                    <a:pt x="29" y="0"/>
                    <a:pt x="33" y="3"/>
                    <a:pt x="33" y="8"/>
                  </a:cubicBezTo>
                  <a:cubicBezTo>
                    <a:pt x="33" y="13"/>
                    <a:pt x="29" y="17"/>
                    <a:pt x="24" y="17"/>
                  </a:cubicBezTo>
                  <a:cubicBezTo>
                    <a:pt x="20" y="17"/>
                    <a:pt x="16" y="13"/>
                    <a:pt x="16" y="8"/>
                  </a:cubicBezTo>
                  <a:close/>
                  <a:moveTo>
                    <a:pt x="48" y="53"/>
                  </a:moveTo>
                  <a:cubicBezTo>
                    <a:pt x="42" y="30"/>
                    <a:pt x="42" y="30"/>
                    <a:pt x="42" y="30"/>
                  </a:cubicBezTo>
                  <a:cubicBezTo>
                    <a:pt x="39" y="20"/>
                    <a:pt x="31" y="21"/>
                    <a:pt x="31" y="21"/>
                  </a:cubicBezTo>
                  <a:cubicBezTo>
                    <a:pt x="24" y="21"/>
                    <a:pt x="24" y="21"/>
                    <a:pt x="24" y="21"/>
                  </a:cubicBezTo>
                  <a:cubicBezTo>
                    <a:pt x="18" y="21"/>
                    <a:pt x="18" y="21"/>
                    <a:pt x="18" y="21"/>
                  </a:cubicBezTo>
                  <a:cubicBezTo>
                    <a:pt x="18" y="21"/>
                    <a:pt x="10" y="20"/>
                    <a:pt x="7" y="30"/>
                  </a:cubicBezTo>
                  <a:cubicBezTo>
                    <a:pt x="1" y="53"/>
                    <a:pt x="1" y="53"/>
                    <a:pt x="1" y="53"/>
                  </a:cubicBezTo>
                  <a:cubicBezTo>
                    <a:pt x="0" y="55"/>
                    <a:pt x="0" y="57"/>
                    <a:pt x="2" y="58"/>
                  </a:cubicBezTo>
                  <a:cubicBezTo>
                    <a:pt x="4" y="58"/>
                    <a:pt x="6" y="57"/>
                    <a:pt x="6" y="55"/>
                  </a:cubicBezTo>
                  <a:cubicBezTo>
                    <a:pt x="13" y="33"/>
                    <a:pt x="13" y="33"/>
                    <a:pt x="13" y="33"/>
                  </a:cubicBezTo>
                  <a:cubicBezTo>
                    <a:pt x="17" y="33"/>
                    <a:pt x="17" y="33"/>
                    <a:pt x="17" y="33"/>
                  </a:cubicBezTo>
                  <a:cubicBezTo>
                    <a:pt x="6" y="73"/>
                    <a:pt x="6" y="73"/>
                    <a:pt x="6" y="73"/>
                  </a:cubicBezTo>
                  <a:cubicBezTo>
                    <a:pt x="15" y="73"/>
                    <a:pt x="15" y="73"/>
                    <a:pt x="15" y="73"/>
                  </a:cubicBezTo>
                  <a:cubicBezTo>
                    <a:pt x="15" y="73"/>
                    <a:pt x="15" y="73"/>
                    <a:pt x="15" y="73"/>
                  </a:cubicBezTo>
                  <a:cubicBezTo>
                    <a:pt x="15" y="102"/>
                    <a:pt x="15" y="102"/>
                    <a:pt x="15" y="102"/>
                  </a:cubicBezTo>
                  <a:cubicBezTo>
                    <a:pt x="15" y="105"/>
                    <a:pt x="17" y="106"/>
                    <a:pt x="19" y="106"/>
                  </a:cubicBezTo>
                  <a:cubicBezTo>
                    <a:pt x="21" y="106"/>
                    <a:pt x="22" y="105"/>
                    <a:pt x="22" y="102"/>
                  </a:cubicBezTo>
                  <a:cubicBezTo>
                    <a:pt x="22" y="73"/>
                    <a:pt x="22" y="73"/>
                    <a:pt x="22" y="73"/>
                  </a:cubicBezTo>
                  <a:cubicBezTo>
                    <a:pt x="26" y="73"/>
                    <a:pt x="26" y="73"/>
                    <a:pt x="26" y="73"/>
                  </a:cubicBezTo>
                  <a:cubicBezTo>
                    <a:pt x="26" y="102"/>
                    <a:pt x="26" y="102"/>
                    <a:pt x="26" y="102"/>
                  </a:cubicBezTo>
                  <a:cubicBezTo>
                    <a:pt x="26" y="105"/>
                    <a:pt x="28" y="106"/>
                    <a:pt x="30" y="106"/>
                  </a:cubicBezTo>
                  <a:cubicBezTo>
                    <a:pt x="32" y="106"/>
                    <a:pt x="34" y="105"/>
                    <a:pt x="34" y="102"/>
                  </a:cubicBezTo>
                  <a:cubicBezTo>
                    <a:pt x="34" y="73"/>
                    <a:pt x="34" y="73"/>
                    <a:pt x="34" y="73"/>
                  </a:cubicBezTo>
                  <a:cubicBezTo>
                    <a:pt x="34" y="73"/>
                    <a:pt x="34" y="73"/>
                    <a:pt x="34" y="73"/>
                  </a:cubicBezTo>
                  <a:cubicBezTo>
                    <a:pt x="43" y="73"/>
                    <a:pt x="43" y="73"/>
                    <a:pt x="43" y="73"/>
                  </a:cubicBezTo>
                  <a:cubicBezTo>
                    <a:pt x="32" y="33"/>
                    <a:pt x="32" y="33"/>
                    <a:pt x="32" y="33"/>
                  </a:cubicBezTo>
                  <a:cubicBezTo>
                    <a:pt x="36" y="33"/>
                    <a:pt x="36" y="33"/>
                    <a:pt x="36" y="33"/>
                  </a:cubicBezTo>
                  <a:cubicBezTo>
                    <a:pt x="42" y="55"/>
                    <a:pt x="42" y="55"/>
                    <a:pt x="42" y="55"/>
                  </a:cubicBezTo>
                  <a:cubicBezTo>
                    <a:pt x="43" y="57"/>
                    <a:pt x="44" y="58"/>
                    <a:pt x="46" y="58"/>
                  </a:cubicBezTo>
                  <a:cubicBezTo>
                    <a:pt x="48" y="57"/>
                    <a:pt x="49" y="55"/>
                    <a:pt x="48" y="53"/>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0" name="Freeform 59">
              <a:extLst>
                <a:ext uri="{FF2B5EF4-FFF2-40B4-BE49-F238E27FC236}">
                  <a16:creationId xmlns:a16="http://schemas.microsoft.com/office/drawing/2014/main" id="{86E47BD9-F2CB-482A-A56B-58E5B40F203B}"/>
                </a:ext>
              </a:extLst>
            </p:cNvPr>
            <p:cNvSpPr>
              <a:spLocks noChangeAspect="1" noEditPoints="1"/>
            </p:cNvSpPr>
            <p:nvPr/>
          </p:nvSpPr>
          <p:spPr bwMode="gray">
            <a:xfrm>
              <a:off x="2674617" y="5833110"/>
              <a:ext cx="444900" cy="517879"/>
            </a:xfrm>
            <a:custGeom>
              <a:avLst/>
              <a:gdLst/>
              <a:ahLst/>
              <a:cxnLst>
                <a:cxn ang="0">
                  <a:pos x="86" y="24"/>
                </a:cxn>
                <a:cxn ang="0">
                  <a:pos x="53" y="24"/>
                </a:cxn>
                <a:cxn ang="0">
                  <a:pos x="50" y="21"/>
                </a:cxn>
                <a:cxn ang="0">
                  <a:pos x="61" y="3"/>
                </a:cxn>
                <a:cxn ang="0">
                  <a:pos x="60" y="1"/>
                </a:cxn>
                <a:cxn ang="0">
                  <a:pos x="57" y="1"/>
                </a:cxn>
                <a:cxn ang="0">
                  <a:pos x="46" y="20"/>
                </a:cxn>
                <a:cxn ang="0">
                  <a:pos x="43" y="19"/>
                </a:cxn>
                <a:cxn ang="0">
                  <a:pos x="39" y="20"/>
                </a:cxn>
                <a:cxn ang="0">
                  <a:pos x="28" y="1"/>
                </a:cxn>
                <a:cxn ang="0">
                  <a:pos x="26" y="1"/>
                </a:cxn>
                <a:cxn ang="0">
                  <a:pos x="25" y="3"/>
                </a:cxn>
                <a:cxn ang="0">
                  <a:pos x="35" y="21"/>
                </a:cxn>
                <a:cxn ang="0">
                  <a:pos x="32" y="24"/>
                </a:cxn>
                <a:cxn ang="0">
                  <a:pos x="17" y="24"/>
                </a:cxn>
                <a:cxn ang="0">
                  <a:pos x="1" y="36"/>
                </a:cxn>
                <a:cxn ang="0">
                  <a:pos x="1" y="90"/>
                </a:cxn>
                <a:cxn ang="0">
                  <a:pos x="17" y="100"/>
                </a:cxn>
                <a:cxn ang="0">
                  <a:pos x="83" y="100"/>
                </a:cxn>
                <a:cxn ang="0">
                  <a:pos x="99" y="90"/>
                </a:cxn>
                <a:cxn ang="0">
                  <a:pos x="99" y="36"/>
                </a:cxn>
                <a:cxn ang="0">
                  <a:pos x="86" y="24"/>
                </a:cxn>
                <a:cxn ang="0">
                  <a:pos x="72" y="82"/>
                </a:cxn>
                <a:cxn ang="0">
                  <a:pos x="62" y="90"/>
                </a:cxn>
                <a:cxn ang="0">
                  <a:pos x="21" y="90"/>
                </a:cxn>
                <a:cxn ang="0">
                  <a:pos x="11" y="82"/>
                </a:cxn>
                <a:cxn ang="0">
                  <a:pos x="11" y="42"/>
                </a:cxn>
                <a:cxn ang="0">
                  <a:pos x="21" y="33"/>
                </a:cxn>
                <a:cxn ang="0">
                  <a:pos x="64" y="33"/>
                </a:cxn>
                <a:cxn ang="0">
                  <a:pos x="72" y="42"/>
                </a:cxn>
                <a:cxn ang="0">
                  <a:pos x="72" y="82"/>
                </a:cxn>
                <a:cxn ang="0">
                  <a:pos x="84" y="82"/>
                </a:cxn>
                <a:cxn ang="0">
                  <a:pos x="78" y="76"/>
                </a:cxn>
                <a:cxn ang="0">
                  <a:pos x="84" y="70"/>
                </a:cxn>
                <a:cxn ang="0">
                  <a:pos x="90" y="76"/>
                </a:cxn>
                <a:cxn ang="0">
                  <a:pos x="84" y="82"/>
                </a:cxn>
                <a:cxn ang="0">
                  <a:pos x="84" y="59"/>
                </a:cxn>
                <a:cxn ang="0">
                  <a:pos x="78" y="53"/>
                </a:cxn>
                <a:cxn ang="0">
                  <a:pos x="84" y="47"/>
                </a:cxn>
                <a:cxn ang="0">
                  <a:pos x="90" y="53"/>
                </a:cxn>
                <a:cxn ang="0">
                  <a:pos x="84" y="59"/>
                </a:cxn>
              </a:cxnLst>
              <a:rect l="0" t="0" r="r" b="b"/>
              <a:pathLst>
                <a:path w="100" h="101">
                  <a:moveTo>
                    <a:pt x="86" y="24"/>
                  </a:moveTo>
                  <a:cubicBezTo>
                    <a:pt x="53" y="24"/>
                    <a:pt x="53" y="24"/>
                    <a:pt x="53" y="24"/>
                  </a:cubicBezTo>
                  <a:cubicBezTo>
                    <a:pt x="53" y="23"/>
                    <a:pt x="52" y="22"/>
                    <a:pt x="50" y="21"/>
                  </a:cubicBezTo>
                  <a:cubicBezTo>
                    <a:pt x="61" y="3"/>
                    <a:pt x="61" y="3"/>
                    <a:pt x="61" y="3"/>
                  </a:cubicBezTo>
                  <a:cubicBezTo>
                    <a:pt x="61" y="2"/>
                    <a:pt x="60" y="1"/>
                    <a:pt x="60" y="1"/>
                  </a:cubicBezTo>
                  <a:cubicBezTo>
                    <a:pt x="59" y="0"/>
                    <a:pt x="57" y="0"/>
                    <a:pt x="57" y="1"/>
                  </a:cubicBezTo>
                  <a:cubicBezTo>
                    <a:pt x="46" y="20"/>
                    <a:pt x="46" y="20"/>
                    <a:pt x="46" y="20"/>
                  </a:cubicBezTo>
                  <a:cubicBezTo>
                    <a:pt x="45" y="19"/>
                    <a:pt x="44" y="19"/>
                    <a:pt x="43" y="19"/>
                  </a:cubicBezTo>
                  <a:cubicBezTo>
                    <a:pt x="41" y="19"/>
                    <a:pt x="40" y="20"/>
                    <a:pt x="39" y="20"/>
                  </a:cubicBezTo>
                  <a:cubicBezTo>
                    <a:pt x="28" y="1"/>
                    <a:pt x="28" y="1"/>
                    <a:pt x="28" y="1"/>
                  </a:cubicBezTo>
                  <a:cubicBezTo>
                    <a:pt x="28" y="0"/>
                    <a:pt x="27" y="0"/>
                    <a:pt x="26" y="1"/>
                  </a:cubicBezTo>
                  <a:cubicBezTo>
                    <a:pt x="25" y="1"/>
                    <a:pt x="24" y="2"/>
                    <a:pt x="25" y="3"/>
                  </a:cubicBezTo>
                  <a:cubicBezTo>
                    <a:pt x="35" y="21"/>
                    <a:pt x="35" y="21"/>
                    <a:pt x="35" y="21"/>
                  </a:cubicBezTo>
                  <a:cubicBezTo>
                    <a:pt x="33" y="22"/>
                    <a:pt x="32" y="23"/>
                    <a:pt x="32" y="24"/>
                  </a:cubicBezTo>
                  <a:cubicBezTo>
                    <a:pt x="17" y="24"/>
                    <a:pt x="17" y="24"/>
                    <a:pt x="17" y="24"/>
                  </a:cubicBezTo>
                  <a:cubicBezTo>
                    <a:pt x="0" y="23"/>
                    <a:pt x="1" y="36"/>
                    <a:pt x="1" y="36"/>
                  </a:cubicBezTo>
                  <a:cubicBezTo>
                    <a:pt x="1" y="90"/>
                    <a:pt x="1" y="90"/>
                    <a:pt x="1" y="90"/>
                  </a:cubicBezTo>
                  <a:cubicBezTo>
                    <a:pt x="2" y="101"/>
                    <a:pt x="17" y="100"/>
                    <a:pt x="17" y="100"/>
                  </a:cubicBezTo>
                  <a:cubicBezTo>
                    <a:pt x="83" y="100"/>
                    <a:pt x="83" y="100"/>
                    <a:pt x="83" y="100"/>
                  </a:cubicBezTo>
                  <a:cubicBezTo>
                    <a:pt x="83" y="100"/>
                    <a:pt x="98" y="101"/>
                    <a:pt x="99" y="90"/>
                  </a:cubicBezTo>
                  <a:cubicBezTo>
                    <a:pt x="99" y="36"/>
                    <a:pt x="99" y="36"/>
                    <a:pt x="99" y="36"/>
                  </a:cubicBezTo>
                  <a:cubicBezTo>
                    <a:pt x="99" y="36"/>
                    <a:pt x="100" y="25"/>
                    <a:pt x="86" y="24"/>
                  </a:cubicBezTo>
                  <a:close/>
                  <a:moveTo>
                    <a:pt x="72" y="82"/>
                  </a:moveTo>
                  <a:cubicBezTo>
                    <a:pt x="71" y="90"/>
                    <a:pt x="62" y="90"/>
                    <a:pt x="62" y="90"/>
                  </a:cubicBezTo>
                  <a:cubicBezTo>
                    <a:pt x="21" y="90"/>
                    <a:pt x="21" y="90"/>
                    <a:pt x="21" y="90"/>
                  </a:cubicBezTo>
                  <a:cubicBezTo>
                    <a:pt x="21" y="90"/>
                    <a:pt x="12" y="90"/>
                    <a:pt x="11" y="82"/>
                  </a:cubicBezTo>
                  <a:cubicBezTo>
                    <a:pt x="11" y="42"/>
                    <a:pt x="11" y="42"/>
                    <a:pt x="11" y="42"/>
                  </a:cubicBezTo>
                  <a:cubicBezTo>
                    <a:pt x="11" y="42"/>
                    <a:pt x="10" y="33"/>
                    <a:pt x="21" y="33"/>
                  </a:cubicBezTo>
                  <a:cubicBezTo>
                    <a:pt x="64" y="33"/>
                    <a:pt x="64" y="33"/>
                    <a:pt x="64" y="33"/>
                  </a:cubicBezTo>
                  <a:cubicBezTo>
                    <a:pt x="73" y="34"/>
                    <a:pt x="72" y="42"/>
                    <a:pt x="72" y="42"/>
                  </a:cubicBezTo>
                  <a:lnTo>
                    <a:pt x="72" y="82"/>
                  </a:lnTo>
                  <a:close/>
                  <a:moveTo>
                    <a:pt x="84" y="82"/>
                  </a:moveTo>
                  <a:cubicBezTo>
                    <a:pt x="81" y="82"/>
                    <a:pt x="78" y="80"/>
                    <a:pt x="78" y="76"/>
                  </a:cubicBezTo>
                  <a:cubicBezTo>
                    <a:pt x="78" y="73"/>
                    <a:pt x="81" y="70"/>
                    <a:pt x="84" y="70"/>
                  </a:cubicBezTo>
                  <a:cubicBezTo>
                    <a:pt x="88" y="70"/>
                    <a:pt x="90" y="73"/>
                    <a:pt x="90" y="76"/>
                  </a:cubicBezTo>
                  <a:cubicBezTo>
                    <a:pt x="90" y="80"/>
                    <a:pt x="88" y="82"/>
                    <a:pt x="84" y="82"/>
                  </a:cubicBezTo>
                  <a:close/>
                  <a:moveTo>
                    <a:pt x="84" y="59"/>
                  </a:moveTo>
                  <a:cubicBezTo>
                    <a:pt x="81" y="59"/>
                    <a:pt x="78" y="57"/>
                    <a:pt x="78" y="53"/>
                  </a:cubicBezTo>
                  <a:cubicBezTo>
                    <a:pt x="78" y="50"/>
                    <a:pt x="81" y="47"/>
                    <a:pt x="84" y="47"/>
                  </a:cubicBezTo>
                  <a:cubicBezTo>
                    <a:pt x="88" y="47"/>
                    <a:pt x="90" y="50"/>
                    <a:pt x="90" y="53"/>
                  </a:cubicBezTo>
                  <a:cubicBezTo>
                    <a:pt x="90" y="57"/>
                    <a:pt x="88" y="59"/>
                    <a:pt x="84" y="59"/>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Freeform 60">
              <a:extLst>
                <a:ext uri="{FF2B5EF4-FFF2-40B4-BE49-F238E27FC236}">
                  <a16:creationId xmlns:a16="http://schemas.microsoft.com/office/drawing/2014/main" id="{F851A7AC-8BD0-49A5-9D4E-5ED97FF258C6}"/>
                </a:ext>
              </a:extLst>
            </p:cNvPr>
            <p:cNvSpPr>
              <a:spLocks noChangeAspect="1" noEditPoints="1"/>
            </p:cNvSpPr>
            <p:nvPr/>
          </p:nvSpPr>
          <p:spPr bwMode="gray">
            <a:xfrm>
              <a:off x="2711733" y="4799733"/>
              <a:ext cx="852684" cy="969290"/>
            </a:xfrm>
            <a:custGeom>
              <a:avLst/>
              <a:gdLst/>
              <a:ahLst/>
              <a:cxnLst>
                <a:cxn ang="0">
                  <a:pos x="57" y="0"/>
                </a:cxn>
                <a:cxn ang="0">
                  <a:pos x="8" y="0"/>
                </a:cxn>
                <a:cxn ang="0">
                  <a:pos x="0" y="8"/>
                </a:cxn>
                <a:cxn ang="0">
                  <a:pos x="0" y="66"/>
                </a:cxn>
                <a:cxn ang="0">
                  <a:pos x="8" y="74"/>
                </a:cxn>
                <a:cxn ang="0">
                  <a:pos x="57" y="74"/>
                </a:cxn>
                <a:cxn ang="0">
                  <a:pos x="65" y="66"/>
                </a:cxn>
                <a:cxn ang="0">
                  <a:pos x="65" y="8"/>
                </a:cxn>
                <a:cxn ang="0">
                  <a:pos x="57" y="0"/>
                </a:cxn>
                <a:cxn ang="0">
                  <a:pos x="57" y="66"/>
                </a:cxn>
                <a:cxn ang="0">
                  <a:pos x="8" y="66"/>
                </a:cxn>
                <a:cxn ang="0">
                  <a:pos x="8" y="8"/>
                </a:cxn>
                <a:cxn ang="0">
                  <a:pos x="57" y="8"/>
                </a:cxn>
                <a:cxn ang="0">
                  <a:pos x="57" y="66"/>
                </a:cxn>
                <a:cxn ang="0">
                  <a:pos x="37" y="45"/>
                </a:cxn>
                <a:cxn ang="0">
                  <a:pos x="16" y="45"/>
                </a:cxn>
                <a:cxn ang="0">
                  <a:pos x="16" y="49"/>
                </a:cxn>
                <a:cxn ang="0">
                  <a:pos x="37" y="49"/>
                </a:cxn>
                <a:cxn ang="0">
                  <a:pos x="37" y="45"/>
                </a:cxn>
                <a:cxn ang="0">
                  <a:pos x="49" y="29"/>
                </a:cxn>
                <a:cxn ang="0">
                  <a:pos x="33" y="29"/>
                </a:cxn>
                <a:cxn ang="0">
                  <a:pos x="33" y="33"/>
                </a:cxn>
                <a:cxn ang="0">
                  <a:pos x="49" y="33"/>
                </a:cxn>
                <a:cxn ang="0">
                  <a:pos x="49" y="29"/>
                </a:cxn>
                <a:cxn ang="0">
                  <a:pos x="33" y="25"/>
                </a:cxn>
                <a:cxn ang="0">
                  <a:pos x="49" y="25"/>
                </a:cxn>
                <a:cxn ang="0">
                  <a:pos x="49" y="17"/>
                </a:cxn>
                <a:cxn ang="0">
                  <a:pos x="33" y="17"/>
                </a:cxn>
                <a:cxn ang="0">
                  <a:pos x="33" y="25"/>
                </a:cxn>
                <a:cxn ang="0">
                  <a:pos x="29" y="17"/>
                </a:cxn>
                <a:cxn ang="0">
                  <a:pos x="16" y="17"/>
                </a:cxn>
                <a:cxn ang="0">
                  <a:pos x="16" y="33"/>
                </a:cxn>
                <a:cxn ang="0">
                  <a:pos x="29" y="33"/>
                </a:cxn>
                <a:cxn ang="0">
                  <a:pos x="29" y="17"/>
                </a:cxn>
                <a:cxn ang="0">
                  <a:pos x="25" y="37"/>
                </a:cxn>
                <a:cxn ang="0">
                  <a:pos x="16" y="37"/>
                </a:cxn>
                <a:cxn ang="0">
                  <a:pos x="16" y="41"/>
                </a:cxn>
                <a:cxn ang="0">
                  <a:pos x="25" y="41"/>
                </a:cxn>
                <a:cxn ang="0">
                  <a:pos x="25" y="37"/>
                </a:cxn>
                <a:cxn ang="0">
                  <a:pos x="29" y="41"/>
                </a:cxn>
                <a:cxn ang="0">
                  <a:pos x="49" y="41"/>
                </a:cxn>
                <a:cxn ang="0">
                  <a:pos x="49" y="37"/>
                </a:cxn>
                <a:cxn ang="0">
                  <a:pos x="29" y="37"/>
                </a:cxn>
                <a:cxn ang="0">
                  <a:pos x="29" y="41"/>
                </a:cxn>
                <a:cxn ang="0">
                  <a:pos x="49" y="53"/>
                </a:cxn>
                <a:cxn ang="0">
                  <a:pos x="16" y="53"/>
                </a:cxn>
                <a:cxn ang="0">
                  <a:pos x="16" y="58"/>
                </a:cxn>
                <a:cxn ang="0">
                  <a:pos x="49" y="58"/>
                </a:cxn>
                <a:cxn ang="0">
                  <a:pos x="49" y="53"/>
                </a:cxn>
                <a:cxn ang="0">
                  <a:pos x="41" y="49"/>
                </a:cxn>
                <a:cxn ang="0">
                  <a:pos x="49" y="49"/>
                </a:cxn>
                <a:cxn ang="0">
                  <a:pos x="49" y="45"/>
                </a:cxn>
                <a:cxn ang="0">
                  <a:pos x="41" y="45"/>
                </a:cxn>
                <a:cxn ang="0">
                  <a:pos x="41" y="49"/>
                </a:cxn>
              </a:cxnLst>
              <a:rect l="0" t="0" r="r" b="b"/>
              <a:pathLst>
                <a:path w="65" h="74">
                  <a:moveTo>
                    <a:pt x="57" y="0"/>
                  </a:moveTo>
                  <a:cubicBezTo>
                    <a:pt x="8" y="0"/>
                    <a:pt x="8" y="0"/>
                    <a:pt x="8" y="0"/>
                  </a:cubicBezTo>
                  <a:cubicBezTo>
                    <a:pt x="4" y="0"/>
                    <a:pt x="0" y="4"/>
                    <a:pt x="0" y="8"/>
                  </a:cubicBezTo>
                  <a:cubicBezTo>
                    <a:pt x="0" y="66"/>
                    <a:pt x="0" y="66"/>
                    <a:pt x="0" y="66"/>
                  </a:cubicBezTo>
                  <a:cubicBezTo>
                    <a:pt x="0" y="70"/>
                    <a:pt x="4" y="74"/>
                    <a:pt x="8" y="74"/>
                  </a:cubicBezTo>
                  <a:cubicBezTo>
                    <a:pt x="57" y="74"/>
                    <a:pt x="57" y="74"/>
                    <a:pt x="57" y="74"/>
                  </a:cubicBezTo>
                  <a:cubicBezTo>
                    <a:pt x="62" y="74"/>
                    <a:pt x="65" y="70"/>
                    <a:pt x="65" y="66"/>
                  </a:cubicBezTo>
                  <a:cubicBezTo>
                    <a:pt x="65" y="8"/>
                    <a:pt x="65" y="8"/>
                    <a:pt x="65" y="8"/>
                  </a:cubicBezTo>
                  <a:cubicBezTo>
                    <a:pt x="65" y="4"/>
                    <a:pt x="62" y="0"/>
                    <a:pt x="57" y="0"/>
                  </a:cubicBezTo>
                  <a:close/>
                  <a:moveTo>
                    <a:pt x="57" y="66"/>
                  </a:moveTo>
                  <a:cubicBezTo>
                    <a:pt x="8" y="66"/>
                    <a:pt x="8" y="66"/>
                    <a:pt x="8" y="66"/>
                  </a:cubicBezTo>
                  <a:cubicBezTo>
                    <a:pt x="8" y="8"/>
                    <a:pt x="8" y="8"/>
                    <a:pt x="8" y="8"/>
                  </a:cubicBezTo>
                  <a:cubicBezTo>
                    <a:pt x="57" y="8"/>
                    <a:pt x="57" y="8"/>
                    <a:pt x="57" y="8"/>
                  </a:cubicBezTo>
                  <a:lnTo>
                    <a:pt x="57" y="66"/>
                  </a:lnTo>
                  <a:close/>
                  <a:moveTo>
                    <a:pt x="37" y="45"/>
                  </a:moveTo>
                  <a:cubicBezTo>
                    <a:pt x="16" y="45"/>
                    <a:pt x="16" y="45"/>
                    <a:pt x="16" y="45"/>
                  </a:cubicBezTo>
                  <a:cubicBezTo>
                    <a:pt x="16" y="49"/>
                    <a:pt x="16" y="49"/>
                    <a:pt x="16" y="49"/>
                  </a:cubicBezTo>
                  <a:cubicBezTo>
                    <a:pt x="37" y="49"/>
                    <a:pt x="37" y="49"/>
                    <a:pt x="37" y="49"/>
                  </a:cubicBezTo>
                  <a:lnTo>
                    <a:pt x="37" y="45"/>
                  </a:lnTo>
                  <a:close/>
                  <a:moveTo>
                    <a:pt x="49" y="29"/>
                  </a:moveTo>
                  <a:cubicBezTo>
                    <a:pt x="33" y="29"/>
                    <a:pt x="33" y="29"/>
                    <a:pt x="33" y="29"/>
                  </a:cubicBezTo>
                  <a:cubicBezTo>
                    <a:pt x="33" y="33"/>
                    <a:pt x="33" y="33"/>
                    <a:pt x="33" y="33"/>
                  </a:cubicBezTo>
                  <a:cubicBezTo>
                    <a:pt x="49" y="33"/>
                    <a:pt x="49" y="33"/>
                    <a:pt x="49" y="33"/>
                  </a:cubicBezTo>
                  <a:lnTo>
                    <a:pt x="49" y="29"/>
                  </a:lnTo>
                  <a:close/>
                  <a:moveTo>
                    <a:pt x="33" y="25"/>
                  </a:moveTo>
                  <a:cubicBezTo>
                    <a:pt x="49" y="25"/>
                    <a:pt x="49" y="25"/>
                    <a:pt x="49" y="25"/>
                  </a:cubicBezTo>
                  <a:cubicBezTo>
                    <a:pt x="49" y="17"/>
                    <a:pt x="49" y="17"/>
                    <a:pt x="49" y="17"/>
                  </a:cubicBezTo>
                  <a:cubicBezTo>
                    <a:pt x="33" y="17"/>
                    <a:pt x="33" y="17"/>
                    <a:pt x="33" y="17"/>
                  </a:cubicBezTo>
                  <a:lnTo>
                    <a:pt x="33" y="25"/>
                  </a:lnTo>
                  <a:close/>
                  <a:moveTo>
                    <a:pt x="29" y="17"/>
                  </a:moveTo>
                  <a:cubicBezTo>
                    <a:pt x="16" y="17"/>
                    <a:pt x="16" y="17"/>
                    <a:pt x="16" y="17"/>
                  </a:cubicBezTo>
                  <a:cubicBezTo>
                    <a:pt x="16" y="33"/>
                    <a:pt x="16" y="33"/>
                    <a:pt x="16" y="33"/>
                  </a:cubicBezTo>
                  <a:cubicBezTo>
                    <a:pt x="29" y="33"/>
                    <a:pt x="29" y="33"/>
                    <a:pt x="29" y="33"/>
                  </a:cubicBezTo>
                  <a:lnTo>
                    <a:pt x="29" y="17"/>
                  </a:lnTo>
                  <a:close/>
                  <a:moveTo>
                    <a:pt x="25" y="37"/>
                  </a:moveTo>
                  <a:cubicBezTo>
                    <a:pt x="16" y="37"/>
                    <a:pt x="16" y="37"/>
                    <a:pt x="16" y="37"/>
                  </a:cubicBezTo>
                  <a:cubicBezTo>
                    <a:pt x="16" y="41"/>
                    <a:pt x="16" y="41"/>
                    <a:pt x="16" y="41"/>
                  </a:cubicBezTo>
                  <a:cubicBezTo>
                    <a:pt x="25" y="41"/>
                    <a:pt x="25" y="41"/>
                    <a:pt x="25" y="41"/>
                  </a:cubicBezTo>
                  <a:lnTo>
                    <a:pt x="25" y="37"/>
                  </a:lnTo>
                  <a:close/>
                  <a:moveTo>
                    <a:pt x="29" y="41"/>
                  </a:moveTo>
                  <a:cubicBezTo>
                    <a:pt x="49" y="41"/>
                    <a:pt x="49" y="41"/>
                    <a:pt x="49" y="41"/>
                  </a:cubicBezTo>
                  <a:cubicBezTo>
                    <a:pt x="49" y="37"/>
                    <a:pt x="49" y="37"/>
                    <a:pt x="49" y="37"/>
                  </a:cubicBezTo>
                  <a:cubicBezTo>
                    <a:pt x="29" y="37"/>
                    <a:pt x="29" y="37"/>
                    <a:pt x="29" y="37"/>
                  </a:cubicBezTo>
                  <a:lnTo>
                    <a:pt x="29" y="41"/>
                  </a:lnTo>
                  <a:close/>
                  <a:moveTo>
                    <a:pt x="49" y="53"/>
                  </a:moveTo>
                  <a:cubicBezTo>
                    <a:pt x="16" y="53"/>
                    <a:pt x="16" y="53"/>
                    <a:pt x="16" y="53"/>
                  </a:cubicBezTo>
                  <a:cubicBezTo>
                    <a:pt x="16" y="58"/>
                    <a:pt x="16" y="58"/>
                    <a:pt x="16" y="58"/>
                  </a:cubicBezTo>
                  <a:cubicBezTo>
                    <a:pt x="49" y="58"/>
                    <a:pt x="49" y="58"/>
                    <a:pt x="49" y="58"/>
                  </a:cubicBezTo>
                  <a:lnTo>
                    <a:pt x="49" y="53"/>
                  </a:lnTo>
                  <a:close/>
                  <a:moveTo>
                    <a:pt x="41" y="49"/>
                  </a:moveTo>
                  <a:cubicBezTo>
                    <a:pt x="49" y="49"/>
                    <a:pt x="49" y="49"/>
                    <a:pt x="49" y="49"/>
                  </a:cubicBezTo>
                  <a:cubicBezTo>
                    <a:pt x="49" y="45"/>
                    <a:pt x="49" y="45"/>
                    <a:pt x="49" y="45"/>
                  </a:cubicBezTo>
                  <a:cubicBezTo>
                    <a:pt x="41" y="45"/>
                    <a:pt x="41" y="45"/>
                    <a:pt x="41" y="45"/>
                  </a:cubicBezTo>
                  <a:lnTo>
                    <a:pt x="41" y="49"/>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 name="Freeform 21">
              <a:extLst>
                <a:ext uri="{FF2B5EF4-FFF2-40B4-BE49-F238E27FC236}">
                  <a16:creationId xmlns:a16="http://schemas.microsoft.com/office/drawing/2014/main" id="{BE3BC5D5-2D89-4419-A8AD-AE8302B4D9E6}"/>
                </a:ext>
              </a:extLst>
            </p:cNvPr>
            <p:cNvSpPr>
              <a:spLocks noChangeAspect="1" noEditPoints="1"/>
            </p:cNvSpPr>
            <p:nvPr/>
          </p:nvSpPr>
          <p:spPr bwMode="gray">
            <a:xfrm>
              <a:off x="3282989" y="5880963"/>
              <a:ext cx="281428" cy="490275"/>
            </a:xfrm>
            <a:custGeom>
              <a:avLst/>
              <a:gdLst/>
              <a:ahLst/>
              <a:cxnLst>
                <a:cxn ang="0">
                  <a:pos x="13" y="50"/>
                </a:cxn>
                <a:cxn ang="0">
                  <a:pos x="13" y="10"/>
                </a:cxn>
                <a:cxn ang="0">
                  <a:pos x="21" y="1"/>
                </a:cxn>
                <a:cxn ang="0">
                  <a:pos x="21" y="32"/>
                </a:cxn>
                <a:cxn ang="0">
                  <a:pos x="23" y="34"/>
                </a:cxn>
                <a:cxn ang="0">
                  <a:pos x="26" y="32"/>
                </a:cxn>
                <a:cxn ang="0">
                  <a:pos x="26" y="0"/>
                </a:cxn>
                <a:cxn ang="0">
                  <a:pos x="31" y="0"/>
                </a:cxn>
                <a:cxn ang="0">
                  <a:pos x="31" y="31"/>
                </a:cxn>
                <a:cxn ang="0">
                  <a:pos x="33" y="34"/>
                </a:cxn>
                <a:cxn ang="0">
                  <a:pos x="36" y="31"/>
                </a:cxn>
                <a:cxn ang="0">
                  <a:pos x="36" y="1"/>
                </a:cxn>
                <a:cxn ang="0">
                  <a:pos x="44" y="10"/>
                </a:cxn>
                <a:cxn ang="0">
                  <a:pos x="44" y="50"/>
                </a:cxn>
                <a:cxn ang="0">
                  <a:pos x="30" y="61"/>
                </a:cxn>
                <a:cxn ang="0">
                  <a:pos x="27" y="61"/>
                </a:cxn>
                <a:cxn ang="0">
                  <a:pos x="13" y="50"/>
                </a:cxn>
                <a:cxn ang="0">
                  <a:pos x="57" y="50"/>
                </a:cxn>
                <a:cxn ang="0">
                  <a:pos x="55" y="46"/>
                </a:cxn>
                <a:cxn ang="0">
                  <a:pos x="51" y="49"/>
                </a:cxn>
                <a:cxn ang="0">
                  <a:pos x="29" y="65"/>
                </a:cxn>
                <a:cxn ang="0">
                  <a:pos x="29" y="65"/>
                </a:cxn>
                <a:cxn ang="0">
                  <a:pos x="7" y="48"/>
                </a:cxn>
                <a:cxn ang="0">
                  <a:pos x="3" y="46"/>
                </a:cxn>
                <a:cxn ang="0">
                  <a:pos x="0" y="50"/>
                </a:cxn>
                <a:cxn ang="0">
                  <a:pos x="21" y="70"/>
                </a:cxn>
                <a:cxn ang="0">
                  <a:pos x="21" y="71"/>
                </a:cxn>
                <a:cxn ang="0">
                  <a:pos x="21" y="92"/>
                </a:cxn>
                <a:cxn ang="0">
                  <a:pos x="12" y="92"/>
                </a:cxn>
                <a:cxn ang="0">
                  <a:pos x="4" y="96"/>
                </a:cxn>
                <a:cxn ang="0">
                  <a:pos x="12" y="100"/>
                </a:cxn>
                <a:cxn ang="0">
                  <a:pos x="44" y="100"/>
                </a:cxn>
                <a:cxn ang="0">
                  <a:pos x="52" y="96"/>
                </a:cxn>
                <a:cxn ang="0">
                  <a:pos x="44" y="92"/>
                </a:cxn>
                <a:cxn ang="0">
                  <a:pos x="36" y="92"/>
                </a:cxn>
                <a:cxn ang="0">
                  <a:pos x="36" y="71"/>
                </a:cxn>
                <a:cxn ang="0">
                  <a:pos x="35" y="71"/>
                </a:cxn>
                <a:cxn ang="0">
                  <a:pos x="57" y="50"/>
                </a:cxn>
              </a:cxnLst>
              <a:rect l="0" t="0" r="r" b="b"/>
              <a:pathLst>
                <a:path w="57" h="100">
                  <a:moveTo>
                    <a:pt x="13" y="50"/>
                  </a:moveTo>
                  <a:cubicBezTo>
                    <a:pt x="13" y="10"/>
                    <a:pt x="13" y="10"/>
                    <a:pt x="13" y="10"/>
                  </a:cubicBezTo>
                  <a:cubicBezTo>
                    <a:pt x="13" y="6"/>
                    <a:pt x="16" y="3"/>
                    <a:pt x="21" y="1"/>
                  </a:cubicBezTo>
                  <a:cubicBezTo>
                    <a:pt x="21" y="32"/>
                    <a:pt x="21" y="32"/>
                    <a:pt x="21" y="32"/>
                  </a:cubicBezTo>
                  <a:cubicBezTo>
                    <a:pt x="21" y="33"/>
                    <a:pt x="22" y="34"/>
                    <a:pt x="23" y="34"/>
                  </a:cubicBezTo>
                  <a:cubicBezTo>
                    <a:pt x="24" y="34"/>
                    <a:pt x="26" y="33"/>
                    <a:pt x="26" y="32"/>
                  </a:cubicBezTo>
                  <a:cubicBezTo>
                    <a:pt x="26" y="0"/>
                    <a:pt x="26" y="0"/>
                    <a:pt x="26" y="0"/>
                  </a:cubicBezTo>
                  <a:cubicBezTo>
                    <a:pt x="31" y="0"/>
                    <a:pt x="31" y="0"/>
                    <a:pt x="31" y="0"/>
                  </a:cubicBezTo>
                  <a:cubicBezTo>
                    <a:pt x="31" y="31"/>
                    <a:pt x="31" y="31"/>
                    <a:pt x="31" y="31"/>
                  </a:cubicBezTo>
                  <a:cubicBezTo>
                    <a:pt x="31" y="33"/>
                    <a:pt x="32" y="34"/>
                    <a:pt x="33" y="34"/>
                  </a:cubicBezTo>
                  <a:cubicBezTo>
                    <a:pt x="34" y="34"/>
                    <a:pt x="36" y="33"/>
                    <a:pt x="36" y="31"/>
                  </a:cubicBezTo>
                  <a:cubicBezTo>
                    <a:pt x="36" y="1"/>
                    <a:pt x="36" y="1"/>
                    <a:pt x="36" y="1"/>
                  </a:cubicBezTo>
                  <a:cubicBezTo>
                    <a:pt x="40" y="3"/>
                    <a:pt x="44" y="6"/>
                    <a:pt x="44" y="10"/>
                  </a:cubicBezTo>
                  <a:cubicBezTo>
                    <a:pt x="44" y="50"/>
                    <a:pt x="44" y="50"/>
                    <a:pt x="44" y="50"/>
                  </a:cubicBezTo>
                  <a:cubicBezTo>
                    <a:pt x="44" y="55"/>
                    <a:pt x="38" y="60"/>
                    <a:pt x="30" y="61"/>
                  </a:cubicBezTo>
                  <a:cubicBezTo>
                    <a:pt x="27" y="61"/>
                    <a:pt x="27" y="61"/>
                    <a:pt x="27" y="61"/>
                  </a:cubicBezTo>
                  <a:cubicBezTo>
                    <a:pt x="21" y="61"/>
                    <a:pt x="13" y="55"/>
                    <a:pt x="13" y="50"/>
                  </a:cubicBezTo>
                  <a:close/>
                  <a:moveTo>
                    <a:pt x="57" y="50"/>
                  </a:moveTo>
                  <a:cubicBezTo>
                    <a:pt x="57" y="49"/>
                    <a:pt x="56" y="47"/>
                    <a:pt x="55" y="46"/>
                  </a:cubicBezTo>
                  <a:cubicBezTo>
                    <a:pt x="53" y="46"/>
                    <a:pt x="51" y="47"/>
                    <a:pt x="51" y="49"/>
                  </a:cubicBezTo>
                  <a:cubicBezTo>
                    <a:pt x="48" y="58"/>
                    <a:pt x="39" y="65"/>
                    <a:pt x="29" y="65"/>
                  </a:cubicBezTo>
                  <a:cubicBezTo>
                    <a:pt x="29" y="65"/>
                    <a:pt x="29" y="65"/>
                    <a:pt x="29" y="65"/>
                  </a:cubicBezTo>
                  <a:cubicBezTo>
                    <a:pt x="18" y="65"/>
                    <a:pt x="9" y="58"/>
                    <a:pt x="7" y="48"/>
                  </a:cubicBezTo>
                  <a:cubicBezTo>
                    <a:pt x="6" y="47"/>
                    <a:pt x="4" y="46"/>
                    <a:pt x="3" y="46"/>
                  </a:cubicBezTo>
                  <a:cubicBezTo>
                    <a:pt x="1" y="47"/>
                    <a:pt x="0" y="49"/>
                    <a:pt x="0" y="50"/>
                  </a:cubicBezTo>
                  <a:cubicBezTo>
                    <a:pt x="3" y="60"/>
                    <a:pt x="11" y="68"/>
                    <a:pt x="21" y="70"/>
                  </a:cubicBezTo>
                  <a:cubicBezTo>
                    <a:pt x="21" y="70"/>
                    <a:pt x="21" y="71"/>
                    <a:pt x="21" y="71"/>
                  </a:cubicBezTo>
                  <a:cubicBezTo>
                    <a:pt x="21" y="92"/>
                    <a:pt x="21" y="92"/>
                    <a:pt x="21" y="92"/>
                  </a:cubicBezTo>
                  <a:cubicBezTo>
                    <a:pt x="12" y="92"/>
                    <a:pt x="12" y="92"/>
                    <a:pt x="12" y="92"/>
                  </a:cubicBezTo>
                  <a:cubicBezTo>
                    <a:pt x="7" y="92"/>
                    <a:pt x="4" y="93"/>
                    <a:pt x="4" y="96"/>
                  </a:cubicBezTo>
                  <a:cubicBezTo>
                    <a:pt x="4" y="100"/>
                    <a:pt x="7" y="100"/>
                    <a:pt x="12" y="100"/>
                  </a:cubicBezTo>
                  <a:cubicBezTo>
                    <a:pt x="44" y="100"/>
                    <a:pt x="44" y="100"/>
                    <a:pt x="44" y="100"/>
                  </a:cubicBezTo>
                  <a:cubicBezTo>
                    <a:pt x="50" y="100"/>
                    <a:pt x="52" y="98"/>
                    <a:pt x="52" y="96"/>
                  </a:cubicBezTo>
                  <a:cubicBezTo>
                    <a:pt x="52" y="94"/>
                    <a:pt x="51" y="92"/>
                    <a:pt x="44" y="92"/>
                  </a:cubicBezTo>
                  <a:cubicBezTo>
                    <a:pt x="36" y="92"/>
                    <a:pt x="36" y="92"/>
                    <a:pt x="36" y="92"/>
                  </a:cubicBezTo>
                  <a:cubicBezTo>
                    <a:pt x="36" y="71"/>
                    <a:pt x="36" y="71"/>
                    <a:pt x="36" y="71"/>
                  </a:cubicBezTo>
                  <a:cubicBezTo>
                    <a:pt x="36" y="71"/>
                    <a:pt x="36" y="71"/>
                    <a:pt x="35" y="71"/>
                  </a:cubicBezTo>
                  <a:cubicBezTo>
                    <a:pt x="46" y="68"/>
                    <a:pt x="54" y="60"/>
                    <a:pt x="57" y="50"/>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3" name="Freeform 21">
              <a:extLst>
                <a:ext uri="{FF2B5EF4-FFF2-40B4-BE49-F238E27FC236}">
                  <a16:creationId xmlns:a16="http://schemas.microsoft.com/office/drawing/2014/main" id="{710AF82D-7F34-4AE1-9622-EF7A8EC5B66D}"/>
                </a:ext>
              </a:extLst>
            </p:cNvPr>
            <p:cNvSpPr>
              <a:spLocks noChangeAspect="1"/>
            </p:cNvSpPr>
            <p:nvPr/>
          </p:nvSpPr>
          <p:spPr bwMode="gray">
            <a:xfrm>
              <a:off x="4047208" y="5154354"/>
              <a:ext cx="881685" cy="846611"/>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 name="Freeform 25">
              <a:extLst>
                <a:ext uri="{FF2B5EF4-FFF2-40B4-BE49-F238E27FC236}">
                  <a16:creationId xmlns:a16="http://schemas.microsoft.com/office/drawing/2014/main" id="{DF175F45-D0FA-43E1-A0B8-357AE0F724CB}"/>
                </a:ext>
              </a:extLst>
            </p:cNvPr>
            <p:cNvSpPr>
              <a:spLocks noChangeAspect="1" noEditPoints="1"/>
            </p:cNvSpPr>
            <p:nvPr/>
          </p:nvSpPr>
          <p:spPr bwMode="gray">
            <a:xfrm>
              <a:off x="5016299" y="5284378"/>
              <a:ext cx="824957" cy="744986"/>
            </a:xfrm>
            <a:custGeom>
              <a:avLst/>
              <a:gdLst/>
              <a:ahLst/>
              <a:cxnLst>
                <a:cxn ang="0">
                  <a:pos x="74" y="0"/>
                </a:cxn>
                <a:cxn ang="0">
                  <a:pos x="8" y="0"/>
                </a:cxn>
                <a:cxn ang="0">
                  <a:pos x="0" y="8"/>
                </a:cxn>
                <a:cxn ang="0">
                  <a:pos x="0" y="57"/>
                </a:cxn>
                <a:cxn ang="0">
                  <a:pos x="8" y="65"/>
                </a:cxn>
                <a:cxn ang="0">
                  <a:pos x="25" y="65"/>
                </a:cxn>
                <a:cxn ang="0">
                  <a:pos x="25" y="57"/>
                </a:cxn>
                <a:cxn ang="0">
                  <a:pos x="8" y="57"/>
                </a:cxn>
                <a:cxn ang="0">
                  <a:pos x="8" y="19"/>
                </a:cxn>
                <a:cxn ang="0">
                  <a:pos x="74" y="19"/>
                </a:cxn>
                <a:cxn ang="0">
                  <a:pos x="74" y="57"/>
                </a:cxn>
                <a:cxn ang="0">
                  <a:pos x="57" y="57"/>
                </a:cxn>
                <a:cxn ang="0">
                  <a:pos x="57" y="65"/>
                </a:cxn>
                <a:cxn ang="0">
                  <a:pos x="74" y="65"/>
                </a:cxn>
                <a:cxn ang="0">
                  <a:pos x="82" y="57"/>
                </a:cxn>
                <a:cxn ang="0">
                  <a:pos x="82" y="8"/>
                </a:cxn>
                <a:cxn ang="0">
                  <a:pos x="74" y="0"/>
                </a:cxn>
                <a:cxn ang="0">
                  <a:pos x="11" y="13"/>
                </a:cxn>
                <a:cxn ang="0">
                  <a:pos x="8" y="10"/>
                </a:cxn>
                <a:cxn ang="0">
                  <a:pos x="11" y="7"/>
                </a:cxn>
                <a:cxn ang="0">
                  <a:pos x="14" y="10"/>
                </a:cxn>
                <a:cxn ang="0">
                  <a:pos x="11" y="13"/>
                </a:cxn>
                <a:cxn ang="0">
                  <a:pos x="19" y="13"/>
                </a:cxn>
                <a:cxn ang="0">
                  <a:pos x="16" y="10"/>
                </a:cxn>
                <a:cxn ang="0">
                  <a:pos x="19" y="7"/>
                </a:cxn>
                <a:cxn ang="0">
                  <a:pos x="22" y="10"/>
                </a:cxn>
                <a:cxn ang="0">
                  <a:pos x="19" y="13"/>
                </a:cxn>
                <a:cxn ang="0">
                  <a:pos x="74" y="13"/>
                </a:cxn>
                <a:cxn ang="0">
                  <a:pos x="25" y="13"/>
                </a:cxn>
                <a:cxn ang="0">
                  <a:pos x="25" y="8"/>
                </a:cxn>
                <a:cxn ang="0">
                  <a:pos x="74" y="8"/>
                </a:cxn>
                <a:cxn ang="0">
                  <a:pos x="74" y="13"/>
                </a:cxn>
                <a:cxn ang="0">
                  <a:pos x="41" y="29"/>
                </a:cxn>
                <a:cxn ang="0">
                  <a:pos x="21" y="49"/>
                </a:cxn>
                <a:cxn ang="0">
                  <a:pos x="33" y="49"/>
                </a:cxn>
                <a:cxn ang="0">
                  <a:pos x="33" y="74"/>
                </a:cxn>
                <a:cxn ang="0">
                  <a:pos x="48" y="74"/>
                </a:cxn>
                <a:cxn ang="0">
                  <a:pos x="48" y="49"/>
                </a:cxn>
                <a:cxn ang="0">
                  <a:pos x="61" y="49"/>
                </a:cxn>
                <a:cxn ang="0">
                  <a:pos x="41" y="29"/>
                </a:cxn>
              </a:cxnLst>
              <a:rect l="0" t="0" r="r" b="b"/>
              <a:pathLst>
                <a:path w="82" h="74">
                  <a:moveTo>
                    <a:pt x="74" y="0"/>
                  </a:moveTo>
                  <a:cubicBezTo>
                    <a:pt x="8" y="0"/>
                    <a:pt x="8" y="0"/>
                    <a:pt x="8" y="0"/>
                  </a:cubicBezTo>
                  <a:cubicBezTo>
                    <a:pt x="4" y="0"/>
                    <a:pt x="0" y="4"/>
                    <a:pt x="0" y="8"/>
                  </a:cubicBezTo>
                  <a:cubicBezTo>
                    <a:pt x="0" y="57"/>
                    <a:pt x="0" y="57"/>
                    <a:pt x="0" y="57"/>
                  </a:cubicBezTo>
                  <a:cubicBezTo>
                    <a:pt x="0" y="62"/>
                    <a:pt x="4" y="65"/>
                    <a:pt x="8" y="65"/>
                  </a:cubicBezTo>
                  <a:cubicBezTo>
                    <a:pt x="25" y="65"/>
                    <a:pt x="25" y="65"/>
                    <a:pt x="25" y="65"/>
                  </a:cubicBezTo>
                  <a:cubicBezTo>
                    <a:pt x="25" y="57"/>
                    <a:pt x="25" y="57"/>
                    <a:pt x="25" y="57"/>
                  </a:cubicBezTo>
                  <a:cubicBezTo>
                    <a:pt x="8" y="57"/>
                    <a:pt x="8" y="57"/>
                    <a:pt x="8" y="57"/>
                  </a:cubicBezTo>
                  <a:cubicBezTo>
                    <a:pt x="8" y="19"/>
                    <a:pt x="8" y="19"/>
                    <a:pt x="8" y="19"/>
                  </a:cubicBezTo>
                  <a:cubicBezTo>
                    <a:pt x="74" y="19"/>
                    <a:pt x="74" y="19"/>
                    <a:pt x="74" y="19"/>
                  </a:cubicBezTo>
                  <a:cubicBezTo>
                    <a:pt x="74" y="57"/>
                    <a:pt x="74" y="57"/>
                    <a:pt x="74" y="57"/>
                  </a:cubicBezTo>
                  <a:cubicBezTo>
                    <a:pt x="57" y="57"/>
                    <a:pt x="57" y="57"/>
                    <a:pt x="57" y="57"/>
                  </a:cubicBezTo>
                  <a:cubicBezTo>
                    <a:pt x="57" y="65"/>
                    <a:pt x="57" y="65"/>
                    <a:pt x="57" y="65"/>
                  </a:cubicBezTo>
                  <a:cubicBezTo>
                    <a:pt x="74" y="65"/>
                    <a:pt x="74" y="65"/>
                    <a:pt x="74" y="65"/>
                  </a:cubicBezTo>
                  <a:cubicBezTo>
                    <a:pt x="78" y="65"/>
                    <a:pt x="82" y="62"/>
                    <a:pt x="82" y="57"/>
                  </a:cubicBezTo>
                  <a:cubicBezTo>
                    <a:pt x="82" y="8"/>
                    <a:pt x="82" y="8"/>
                    <a:pt x="82" y="8"/>
                  </a:cubicBezTo>
                  <a:cubicBezTo>
                    <a:pt x="82" y="4"/>
                    <a:pt x="78" y="0"/>
                    <a:pt x="74" y="0"/>
                  </a:cubicBezTo>
                  <a:close/>
                  <a:moveTo>
                    <a:pt x="11" y="13"/>
                  </a:moveTo>
                  <a:cubicBezTo>
                    <a:pt x="9" y="13"/>
                    <a:pt x="8" y="12"/>
                    <a:pt x="8" y="10"/>
                  </a:cubicBezTo>
                  <a:cubicBezTo>
                    <a:pt x="8" y="9"/>
                    <a:pt x="9" y="7"/>
                    <a:pt x="11" y="7"/>
                  </a:cubicBezTo>
                  <a:cubicBezTo>
                    <a:pt x="12" y="7"/>
                    <a:pt x="14" y="9"/>
                    <a:pt x="14" y="10"/>
                  </a:cubicBezTo>
                  <a:cubicBezTo>
                    <a:pt x="14" y="12"/>
                    <a:pt x="12" y="13"/>
                    <a:pt x="11" y="13"/>
                  </a:cubicBezTo>
                  <a:close/>
                  <a:moveTo>
                    <a:pt x="19" y="13"/>
                  </a:moveTo>
                  <a:cubicBezTo>
                    <a:pt x="17" y="13"/>
                    <a:pt x="16" y="12"/>
                    <a:pt x="16" y="10"/>
                  </a:cubicBezTo>
                  <a:cubicBezTo>
                    <a:pt x="16" y="9"/>
                    <a:pt x="17" y="7"/>
                    <a:pt x="19" y="7"/>
                  </a:cubicBezTo>
                  <a:cubicBezTo>
                    <a:pt x="21" y="7"/>
                    <a:pt x="22" y="9"/>
                    <a:pt x="22" y="10"/>
                  </a:cubicBezTo>
                  <a:cubicBezTo>
                    <a:pt x="22" y="12"/>
                    <a:pt x="21" y="13"/>
                    <a:pt x="19" y="13"/>
                  </a:cubicBezTo>
                  <a:close/>
                  <a:moveTo>
                    <a:pt x="74" y="13"/>
                  </a:moveTo>
                  <a:cubicBezTo>
                    <a:pt x="25" y="13"/>
                    <a:pt x="25" y="13"/>
                    <a:pt x="25" y="13"/>
                  </a:cubicBezTo>
                  <a:cubicBezTo>
                    <a:pt x="25" y="8"/>
                    <a:pt x="25" y="8"/>
                    <a:pt x="25" y="8"/>
                  </a:cubicBezTo>
                  <a:cubicBezTo>
                    <a:pt x="74" y="8"/>
                    <a:pt x="74" y="8"/>
                    <a:pt x="74" y="8"/>
                  </a:cubicBezTo>
                  <a:lnTo>
                    <a:pt x="74" y="13"/>
                  </a:lnTo>
                  <a:close/>
                  <a:moveTo>
                    <a:pt x="41" y="29"/>
                  </a:moveTo>
                  <a:cubicBezTo>
                    <a:pt x="21" y="49"/>
                    <a:pt x="21" y="49"/>
                    <a:pt x="21" y="49"/>
                  </a:cubicBezTo>
                  <a:cubicBezTo>
                    <a:pt x="33" y="49"/>
                    <a:pt x="33" y="49"/>
                    <a:pt x="33" y="49"/>
                  </a:cubicBezTo>
                  <a:cubicBezTo>
                    <a:pt x="33" y="74"/>
                    <a:pt x="33" y="74"/>
                    <a:pt x="33" y="74"/>
                  </a:cubicBezTo>
                  <a:cubicBezTo>
                    <a:pt x="48" y="74"/>
                    <a:pt x="48" y="74"/>
                    <a:pt x="48" y="74"/>
                  </a:cubicBezTo>
                  <a:cubicBezTo>
                    <a:pt x="48" y="49"/>
                    <a:pt x="48" y="49"/>
                    <a:pt x="48" y="49"/>
                  </a:cubicBezTo>
                  <a:cubicBezTo>
                    <a:pt x="61" y="49"/>
                    <a:pt x="61" y="49"/>
                    <a:pt x="61" y="49"/>
                  </a:cubicBezTo>
                  <a:lnTo>
                    <a:pt x="41" y="29"/>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 name="Freeform 49">
              <a:extLst>
                <a:ext uri="{FF2B5EF4-FFF2-40B4-BE49-F238E27FC236}">
                  <a16:creationId xmlns:a16="http://schemas.microsoft.com/office/drawing/2014/main" id="{E87D16B3-F368-4083-A4A9-F6C497825535}"/>
                </a:ext>
              </a:extLst>
            </p:cNvPr>
            <p:cNvSpPr>
              <a:spLocks noChangeAspect="1"/>
            </p:cNvSpPr>
            <p:nvPr/>
          </p:nvSpPr>
          <p:spPr bwMode="gray">
            <a:xfrm>
              <a:off x="6188436" y="4754230"/>
              <a:ext cx="526868" cy="1597663"/>
            </a:xfrm>
            <a:custGeom>
              <a:avLst/>
              <a:gdLst/>
              <a:ahLst/>
              <a:cxnLst>
                <a:cxn ang="0">
                  <a:pos x="28" y="87"/>
                </a:cxn>
                <a:cxn ang="0">
                  <a:pos x="28" y="32"/>
                </a:cxn>
                <a:cxn ang="0">
                  <a:pos x="35" y="24"/>
                </a:cxn>
                <a:cxn ang="0">
                  <a:pos x="32" y="6"/>
                </a:cxn>
                <a:cxn ang="0">
                  <a:pos x="26" y="21"/>
                </a:cxn>
                <a:cxn ang="0">
                  <a:pos x="12" y="15"/>
                </a:cxn>
                <a:cxn ang="0">
                  <a:pos x="18" y="0"/>
                </a:cxn>
                <a:cxn ang="0">
                  <a:pos x="3" y="10"/>
                </a:cxn>
                <a:cxn ang="0">
                  <a:pos x="12" y="33"/>
                </a:cxn>
                <a:cxn ang="0">
                  <a:pos x="12" y="86"/>
                </a:cxn>
                <a:cxn ang="0">
                  <a:pos x="3" y="94"/>
                </a:cxn>
                <a:cxn ang="0">
                  <a:pos x="6" y="112"/>
                </a:cxn>
                <a:cxn ang="0">
                  <a:pos x="12" y="98"/>
                </a:cxn>
                <a:cxn ang="0">
                  <a:pos x="26" y="104"/>
                </a:cxn>
                <a:cxn ang="0">
                  <a:pos x="20" y="118"/>
                </a:cxn>
                <a:cxn ang="0">
                  <a:pos x="35" y="108"/>
                </a:cxn>
                <a:cxn ang="0">
                  <a:pos x="28" y="87"/>
                </a:cxn>
              </a:cxnLst>
              <a:rect l="0" t="0" r="r" b="b"/>
              <a:pathLst>
                <a:path w="38" h="118">
                  <a:moveTo>
                    <a:pt x="28" y="87"/>
                  </a:moveTo>
                  <a:cubicBezTo>
                    <a:pt x="28" y="32"/>
                    <a:pt x="28" y="32"/>
                    <a:pt x="28" y="32"/>
                  </a:cubicBezTo>
                  <a:cubicBezTo>
                    <a:pt x="31" y="30"/>
                    <a:pt x="33" y="27"/>
                    <a:pt x="35" y="24"/>
                  </a:cubicBezTo>
                  <a:cubicBezTo>
                    <a:pt x="37" y="18"/>
                    <a:pt x="36" y="11"/>
                    <a:pt x="32" y="6"/>
                  </a:cubicBezTo>
                  <a:cubicBezTo>
                    <a:pt x="26" y="21"/>
                    <a:pt x="26" y="21"/>
                    <a:pt x="26" y="21"/>
                  </a:cubicBezTo>
                  <a:cubicBezTo>
                    <a:pt x="12" y="15"/>
                    <a:pt x="12" y="15"/>
                    <a:pt x="12" y="15"/>
                  </a:cubicBezTo>
                  <a:cubicBezTo>
                    <a:pt x="18" y="0"/>
                    <a:pt x="18" y="0"/>
                    <a:pt x="18" y="0"/>
                  </a:cubicBezTo>
                  <a:cubicBezTo>
                    <a:pt x="12" y="0"/>
                    <a:pt x="6" y="4"/>
                    <a:pt x="3" y="10"/>
                  </a:cubicBezTo>
                  <a:cubicBezTo>
                    <a:pt x="0" y="19"/>
                    <a:pt x="4" y="29"/>
                    <a:pt x="12" y="33"/>
                  </a:cubicBezTo>
                  <a:cubicBezTo>
                    <a:pt x="12" y="86"/>
                    <a:pt x="12" y="86"/>
                    <a:pt x="12" y="86"/>
                  </a:cubicBezTo>
                  <a:cubicBezTo>
                    <a:pt x="8" y="87"/>
                    <a:pt x="5" y="90"/>
                    <a:pt x="3" y="94"/>
                  </a:cubicBezTo>
                  <a:cubicBezTo>
                    <a:pt x="1" y="101"/>
                    <a:pt x="2" y="107"/>
                    <a:pt x="6" y="112"/>
                  </a:cubicBezTo>
                  <a:cubicBezTo>
                    <a:pt x="12" y="98"/>
                    <a:pt x="12" y="98"/>
                    <a:pt x="12" y="98"/>
                  </a:cubicBezTo>
                  <a:cubicBezTo>
                    <a:pt x="26" y="104"/>
                    <a:pt x="26" y="104"/>
                    <a:pt x="26" y="104"/>
                  </a:cubicBezTo>
                  <a:cubicBezTo>
                    <a:pt x="20" y="118"/>
                    <a:pt x="20" y="118"/>
                    <a:pt x="20" y="118"/>
                  </a:cubicBezTo>
                  <a:cubicBezTo>
                    <a:pt x="26" y="118"/>
                    <a:pt x="32" y="114"/>
                    <a:pt x="35" y="108"/>
                  </a:cubicBezTo>
                  <a:cubicBezTo>
                    <a:pt x="38" y="100"/>
                    <a:pt x="35" y="91"/>
                    <a:pt x="28" y="87"/>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nvGrpSpPr>
            <p:cNvPr id="16" name="Group 519">
              <a:extLst>
                <a:ext uri="{FF2B5EF4-FFF2-40B4-BE49-F238E27FC236}">
                  <a16:creationId xmlns:a16="http://schemas.microsoft.com/office/drawing/2014/main" id="{313D8B83-849A-4868-A276-79E068DCE233}"/>
                </a:ext>
              </a:extLst>
            </p:cNvPr>
            <p:cNvGrpSpPr>
              <a:grpSpLocks noChangeAspect="1"/>
            </p:cNvGrpSpPr>
            <p:nvPr/>
          </p:nvGrpSpPr>
          <p:grpSpPr bwMode="gray">
            <a:xfrm>
              <a:off x="7067985" y="4885123"/>
              <a:ext cx="1257003" cy="1257003"/>
              <a:chOff x="7858125" y="3643313"/>
              <a:chExt cx="1136650" cy="1136651"/>
            </a:xfrm>
            <a:solidFill>
              <a:srgbClr val="2373C4"/>
            </a:solidFill>
          </p:grpSpPr>
          <p:sp>
            <p:nvSpPr>
              <p:cNvPr id="17" name="Freeform 72">
                <a:extLst>
                  <a:ext uri="{FF2B5EF4-FFF2-40B4-BE49-F238E27FC236}">
                    <a16:creationId xmlns:a16="http://schemas.microsoft.com/office/drawing/2014/main" id="{5F2346FE-8EAD-4C72-8654-94AAEA707E47}"/>
                  </a:ext>
                </a:extLst>
              </p:cNvPr>
              <p:cNvSpPr>
                <a:spLocks/>
              </p:cNvSpPr>
              <p:nvPr/>
            </p:nvSpPr>
            <p:spPr bwMode="gray">
              <a:xfrm>
                <a:off x="7858125" y="3949701"/>
                <a:ext cx="546100" cy="830263"/>
              </a:xfrm>
              <a:custGeom>
                <a:avLst/>
                <a:gdLst/>
                <a:ahLst/>
                <a:cxnLst>
                  <a:cxn ang="0">
                    <a:pos x="48" y="22"/>
                  </a:cxn>
                  <a:cxn ang="0">
                    <a:pos x="29" y="13"/>
                  </a:cxn>
                  <a:cxn ang="0">
                    <a:pos x="29" y="14"/>
                  </a:cxn>
                  <a:cxn ang="0">
                    <a:pos x="29" y="24"/>
                  </a:cxn>
                  <a:cxn ang="0">
                    <a:pos x="27" y="26"/>
                  </a:cxn>
                  <a:cxn ang="0">
                    <a:pos x="20" y="23"/>
                  </a:cxn>
                  <a:cxn ang="0">
                    <a:pos x="18" y="19"/>
                  </a:cxn>
                  <a:cxn ang="0">
                    <a:pos x="18" y="9"/>
                  </a:cxn>
                  <a:cxn ang="0">
                    <a:pos x="18" y="8"/>
                  </a:cxn>
                  <a:cxn ang="0">
                    <a:pos x="1" y="0"/>
                  </a:cxn>
                  <a:cxn ang="0">
                    <a:pos x="1" y="0"/>
                  </a:cxn>
                  <a:cxn ang="0">
                    <a:pos x="0" y="2"/>
                  </a:cxn>
                  <a:cxn ang="0">
                    <a:pos x="0" y="23"/>
                  </a:cxn>
                  <a:cxn ang="0">
                    <a:pos x="0" y="26"/>
                  </a:cxn>
                  <a:cxn ang="0">
                    <a:pos x="0" y="49"/>
                  </a:cxn>
                  <a:cxn ang="0">
                    <a:pos x="1" y="51"/>
                  </a:cxn>
                  <a:cxn ang="0">
                    <a:pos x="48" y="73"/>
                  </a:cxn>
                  <a:cxn ang="0">
                    <a:pos x="48" y="73"/>
                  </a:cxn>
                  <a:cxn ang="0">
                    <a:pos x="48" y="22"/>
                  </a:cxn>
                </a:cxnLst>
                <a:rect l="0" t="0" r="r" b="b"/>
                <a:pathLst>
                  <a:path w="48" h="73">
                    <a:moveTo>
                      <a:pt x="48" y="22"/>
                    </a:moveTo>
                    <a:cubicBezTo>
                      <a:pt x="29" y="13"/>
                      <a:pt x="29" y="13"/>
                      <a:pt x="29" y="13"/>
                    </a:cubicBezTo>
                    <a:cubicBezTo>
                      <a:pt x="29" y="13"/>
                      <a:pt x="29" y="14"/>
                      <a:pt x="29" y="14"/>
                    </a:cubicBezTo>
                    <a:cubicBezTo>
                      <a:pt x="29" y="24"/>
                      <a:pt x="29" y="24"/>
                      <a:pt x="29" y="24"/>
                    </a:cubicBezTo>
                    <a:cubicBezTo>
                      <a:pt x="29" y="26"/>
                      <a:pt x="28" y="26"/>
                      <a:pt x="27" y="26"/>
                    </a:cubicBezTo>
                    <a:cubicBezTo>
                      <a:pt x="20" y="23"/>
                      <a:pt x="20" y="23"/>
                      <a:pt x="20" y="23"/>
                    </a:cubicBezTo>
                    <a:cubicBezTo>
                      <a:pt x="19" y="22"/>
                      <a:pt x="18" y="21"/>
                      <a:pt x="18" y="19"/>
                    </a:cubicBezTo>
                    <a:cubicBezTo>
                      <a:pt x="18" y="9"/>
                      <a:pt x="18" y="9"/>
                      <a:pt x="18" y="9"/>
                    </a:cubicBezTo>
                    <a:cubicBezTo>
                      <a:pt x="18" y="9"/>
                      <a:pt x="18" y="8"/>
                      <a:pt x="18" y="8"/>
                    </a:cubicBezTo>
                    <a:cubicBezTo>
                      <a:pt x="1" y="0"/>
                      <a:pt x="1" y="0"/>
                      <a:pt x="1" y="0"/>
                    </a:cubicBezTo>
                    <a:cubicBezTo>
                      <a:pt x="1" y="0"/>
                      <a:pt x="1" y="0"/>
                      <a:pt x="1" y="0"/>
                    </a:cubicBezTo>
                    <a:cubicBezTo>
                      <a:pt x="0" y="0"/>
                      <a:pt x="0" y="1"/>
                      <a:pt x="0" y="2"/>
                    </a:cubicBezTo>
                    <a:cubicBezTo>
                      <a:pt x="0" y="23"/>
                      <a:pt x="0" y="23"/>
                      <a:pt x="0" y="23"/>
                    </a:cubicBezTo>
                    <a:cubicBezTo>
                      <a:pt x="0" y="24"/>
                      <a:pt x="0" y="26"/>
                      <a:pt x="0" y="26"/>
                    </a:cubicBezTo>
                    <a:cubicBezTo>
                      <a:pt x="0" y="49"/>
                      <a:pt x="0" y="49"/>
                      <a:pt x="0" y="49"/>
                    </a:cubicBezTo>
                    <a:cubicBezTo>
                      <a:pt x="0" y="50"/>
                      <a:pt x="1" y="51"/>
                      <a:pt x="1" y="51"/>
                    </a:cubicBezTo>
                    <a:cubicBezTo>
                      <a:pt x="48" y="73"/>
                      <a:pt x="48" y="73"/>
                      <a:pt x="48" y="73"/>
                    </a:cubicBezTo>
                    <a:cubicBezTo>
                      <a:pt x="48" y="73"/>
                      <a:pt x="48" y="73"/>
                      <a:pt x="48" y="73"/>
                    </a:cubicBezTo>
                    <a:lnTo>
                      <a:pt x="48" y="2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 name="Freeform 73">
                <a:extLst>
                  <a:ext uri="{FF2B5EF4-FFF2-40B4-BE49-F238E27FC236}">
                    <a16:creationId xmlns:a16="http://schemas.microsoft.com/office/drawing/2014/main" id="{CC5D5FA4-EFBB-427C-93EB-23D9DF991297}"/>
                  </a:ext>
                </a:extLst>
              </p:cNvPr>
              <p:cNvSpPr>
                <a:spLocks/>
              </p:cNvSpPr>
              <p:nvPr/>
            </p:nvSpPr>
            <p:spPr bwMode="gray">
              <a:xfrm>
                <a:off x="8210550" y="3802063"/>
                <a:ext cx="773113" cy="363538"/>
              </a:xfrm>
              <a:custGeom>
                <a:avLst/>
                <a:gdLst/>
                <a:ahLst/>
                <a:cxnLst>
                  <a:cxn ang="0">
                    <a:pos x="1" y="22"/>
                  </a:cxn>
                  <a:cxn ang="0">
                    <a:pos x="0" y="23"/>
                  </a:cxn>
                  <a:cxn ang="0">
                    <a:pos x="19" y="32"/>
                  </a:cxn>
                  <a:cxn ang="0">
                    <a:pos x="67" y="10"/>
                  </a:cxn>
                  <a:cxn ang="0">
                    <a:pos x="67" y="10"/>
                  </a:cxn>
                  <a:cxn ang="0">
                    <a:pos x="67" y="8"/>
                  </a:cxn>
                  <a:cxn ang="0">
                    <a:pos x="50" y="0"/>
                  </a:cxn>
                  <a:cxn ang="0">
                    <a:pos x="1" y="22"/>
                  </a:cxn>
                </a:cxnLst>
                <a:rect l="0" t="0" r="r" b="b"/>
                <a:pathLst>
                  <a:path w="68" h="32">
                    <a:moveTo>
                      <a:pt x="1" y="22"/>
                    </a:moveTo>
                    <a:cubicBezTo>
                      <a:pt x="0" y="23"/>
                      <a:pt x="0" y="23"/>
                      <a:pt x="0" y="23"/>
                    </a:cubicBezTo>
                    <a:cubicBezTo>
                      <a:pt x="19" y="32"/>
                      <a:pt x="19" y="32"/>
                      <a:pt x="19" y="32"/>
                    </a:cubicBezTo>
                    <a:cubicBezTo>
                      <a:pt x="67" y="10"/>
                      <a:pt x="67" y="10"/>
                      <a:pt x="67" y="10"/>
                    </a:cubicBezTo>
                    <a:cubicBezTo>
                      <a:pt x="67" y="10"/>
                      <a:pt x="67" y="10"/>
                      <a:pt x="67" y="10"/>
                    </a:cubicBezTo>
                    <a:cubicBezTo>
                      <a:pt x="68" y="9"/>
                      <a:pt x="68" y="8"/>
                      <a:pt x="67" y="8"/>
                    </a:cubicBezTo>
                    <a:cubicBezTo>
                      <a:pt x="50" y="0"/>
                      <a:pt x="50" y="0"/>
                      <a:pt x="50" y="0"/>
                    </a:cubicBezTo>
                    <a:lnTo>
                      <a:pt x="1" y="2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 name="Freeform 74">
                <a:extLst>
                  <a:ext uri="{FF2B5EF4-FFF2-40B4-BE49-F238E27FC236}">
                    <a16:creationId xmlns:a16="http://schemas.microsoft.com/office/drawing/2014/main" id="{974D443F-F717-448C-9C57-E5089B9E9DB1}"/>
                  </a:ext>
                </a:extLst>
              </p:cNvPr>
              <p:cNvSpPr>
                <a:spLocks/>
              </p:cNvSpPr>
              <p:nvPr/>
            </p:nvSpPr>
            <p:spPr bwMode="gray">
              <a:xfrm>
                <a:off x="8743950" y="4268788"/>
                <a:ext cx="68263" cy="136525"/>
              </a:xfrm>
              <a:custGeom>
                <a:avLst/>
                <a:gdLst/>
                <a:ahLst/>
                <a:cxnLst>
                  <a:cxn ang="0">
                    <a:pos x="2" y="6"/>
                  </a:cxn>
                  <a:cxn ang="0">
                    <a:pos x="2" y="12"/>
                  </a:cxn>
                  <a:cxn ang="0">
                    <a:pos x="4" y="12"/>
                  </a:cxn>
                  <a:cxn ang="0">
                    <a:pos x="4" y="5"/>
                  </a:cxn>
                  <a:cxn ang="0">
                    <a:pos x="5" y="4"/>
                  </a:cxn>
                  <a:cxn ang="0">
                    <a:pos x="6" y="4"/>
                  </a:cxn>
                  <a:cxn ang="0">
                    <a:pos x="3" y="0"/>
                  </a:cxn>
                  <a:cxn ang="0">
                    <a:pos x="3" y="0"/>
                  </a:cxn>
                  <a:cxn ang="0">
                    <a:pos x="0" y="6"/>
                  </a:cxn>
                  <a:cxn ang="0">
                    <a:pos x="0" y="7"/>
                  </a:cxn>
                  <a:cxn ang="0">
                    <a:pos x="2" y="6"/>
                  </a:cxn>
                </a:cxnLst>
                <a:rect l="0" t="0" r="r" b="b"/>
                <a:pathLst>
                  <a:path w="6" h="12">
                    <a:moveTo>
                      <a:pt x="2" y="6"/>
                    </a:moveTo>
                    <a:cubicBezTo>
                      <a:pt x="2" y="12"/>
                      <a:pt x="2" y="12"/>
                      <a:pt x="2" y="12"/>
                    </a:cubicBezTo>
                    <a:cubicBezTo>
                      <a:pt x="4" y="12"/>
                      <a:pt x="4" y="12"/>
                      <a:pt x="4" y="12"/>
                    </a:cubicBezTo>
                    <a:cubicBezTo>
                      <a:pt x="4" y="5"/>
                      <a:pt x="4" y="5"/>
                      <a:pt x="4" y="5"/>
                    </a:cubicBezTo>
                    <a:cubicBezTo>
                      <a:pt x="5" y="4"/>
                      <a:pt x="5" y="4"/>
                      <a:pt x="5" y="4"/>
                    </a:cubicBezTo>
                    <a:cubicBezTo>
                      <a:pt x="6" y="4"/>
                      <a:pt x="6" y="4"/>
                      <a:pt x="6" y="4"/>
                    </a:cubicBezTo>
                    <a:cubicBezTo>
                      <a:pt x="3" y="0"/>
                      <a:pt x="3" y="0"/>
                      <a:pt x="3" y="0"/>
                    </a:cubicBezTo>
                    <a:cubicBezTo>
                      <a:pt x="3" y="0"/>
                      <a:pt x="3" y="0"/>
                      <a:pt x="3" y="0"/>
                    </a:cubicBezTo>
                    <a:cubicBezTo>
                      <a:pt x="0" y="6"/>
                      <a:pt x="0" y="6"/>
                      <a:pt x="0" y="6"/>
                    </a:cubicBezTo>
                    <a:cubicBezTo>
                      <a:pt x="0" y="6"/>
                      <a:pt x="0" y="7"/>
                      <a:pt x="0" y="7"/>
                    </a:cubicBezTo>
                    <a:lnTo>
                      <a:pt x="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 name="Freeform 75">
                <a:extLst>
                  <a:ext uri="{FF2B5EF4-FFF2-40B4-BE49-F238E27FC236}">
                    <a16:creationId xmlns:a16="http://schemas.microsoft.com/office/drawing/2014/main" id="{E07004BA-9AFC-4BFF-BF54-28DAB301E509}"/>
                  </a:ext>
                </a:extLst>
              </p:cNvPr>
              <p:cNvSpPr>
                <a:spLocks/>
              </p:cNvSpPr>
              <p:nvPr/>
            </p:nvSpPr>
            <p:spPr bwMode="gray">
              <a:xfrm>
                <a:off x="7869238" y="3643313"/>
                <a:ext cx="795338" cy="363538"/>
              </a:xfrm>
              <a:custGeom>
                <a:avLst/>
                <a:gdLst/>
                <a:ahLst/>
                <a:cxnLst>
                  <a:cxn ang="0">
                    <a:pos x="1" y="23"/>
                  </a:cxn>
                  <a:cxn ang="0">
                    <a:pos x="19" y="32"/>
                  </a:cxn>
                  <a:cxn ang="0">
                    <a:pos x="20" y="32"/>
                  </a:cxn>
                  <a:cxn ang="0">
                    <a:pos x="69" y="10"/>
                  </a:cxn>
                  <a:cxn ang="0">
                    <a:pos x="70" y="9"/>
                  </a:cxn>
                  <a:cxn ang="0">
                    <a:pos x="50" y="1"/>
                  </a:cxn>
                  <a:cxn ang="0">
                    <a:pos x="48" y="1"/>
                  </a:cxn>
                  <a:cxn ang="0">
                    <a:pos x="1" y="22"/>
                  </a:cxn>
                  <a:cxn ang="0">
                    <a:pos x="1" y="23"/>
                  </a:cxn>
                </a:cxnLst>
                <a:rect l="0" t="0" r="r" b="b"/>
                <a:pathLst>
                  <a:path w="70" h="32">
                    <a:moveTo>
                      <a:pt x="1" y="23"/>
                    </a:moveTo>
                    <a:cubicBezTo>
                      <a:pt x="19" y="32"/>
                      <a:pt x="19" y="32"/>
                      <a:pt x="19" y="32"/>
                    </a:cubicBezTo>
                    <a:cubicBezTo>
                      <a:pt x="20" y="32"/>
                      <a:pt x="20" y="32"/>
                      <a:pt x="20" y="32"/>
                    </a:cubicBezTo>
                    <a:cubicBezTo>
                      <a:pt x="69" y="10"/>
                      <a:pt x="69" y="10"/>
                      <a:pt x="69" y="10"/>
                    </a:cubicBezTo>
                    <a:cubicBezTo>
                      <a:pt x="69" y="10"/>
                      <a:pt x="69" y="9"/>
                      <a:pt x="70" y="9"/>
                    </a:cubicBezTo>
                    <a:cubicBezTo>
                      <a:pt x="50" y="1"/>
                      <a:pt x="50" y="1"/>
                      <a:pt x="50" y="1"/>
                    </a:cubicBezTo>
                    <a:cubicBezTo>
                      <a:pt x="50" y="0"/>
                      <a:pt x="48" y="0"/>
                      <a:pt x="48" y="1"/>
                    </a:cubicBezTo>
                    <a:cubicBezTo>
                      <a:pt x="1" y="22"/>
                      <a:pt x="1" y="22"/>
                      <a:pt x="1" y="22"/>
                    </a:cubicBezTo>
                    <a:cubicBezTo>
                      <a:pt x="0" y="22"/>
                      <a:pt x="1" y="23"/>
                      <a:pt x="1"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 name="Freeform 76">
                <a:extLst>
                  <a:ext uri="{FF2B5EF4-FFF2-40B4-BE49-F238E27FC236}">
                    <a16:creationId xmlns:a16="http://schemas.microsoft.com/office/drawing/2014/main" id="{C239A683-AD9A-4547-A25C-C36A369E8D9B}"/>
                  </a:ext>
                </a:extLst>
              </p:cNvPr>
              <p:cNvSpPr>
                <a:spLocks/>
              </p:cNvSpPr>
              <p:nvPr/>
            </p:nvSpPr>
            <p:spPr bwMode="gray">
              <a:xfrm>
                <a:off x="8653463" y="4314826"/>
                <a:ext cx="68263" cy="134938"/>
              </a:xfrm>
              <a:custGeom>
                <a:avLst/>
                <a:gdLst/>
                <a:ahLst/>
                <a:cxnLst>
                  <a:cxn ang="0">
                    <a:pos x="2" y="5"/>
                  </a:cxn>
                  <a:cxn ang="0">
                    <a:pos x="2" y="12"/>
                  </a:cxn>
                  <a:cxn ang="0">
                    <a:pos x="4" y="11"/>
                  </a:cxn>
                  <a:cxn ang="0">
                    <a:pos x="4" y="4"/>
                  </a:cxn>
                  <a:cxn ang="0">
                    <a:pos x="6" y="4"/>
                  </a:cxn>
                  <a:cxn ang="0">
                    <a:pos x="6" y="3"/>
                  </a:cxn>
                  <a:cxn ang="0">
                    <a:pos x="3" y="0"/>
                  </a:cxn>
                  <a:cxn ang="0">
                    <a:pos x="3" y="0"/>
                  </a:cxn>
                  <a:cxn ang="0">
                    <a:pos x="0" y="6"/>
                  </a:cxn>
                  <a:cxn ang="0">
                    <a:pos x="0" y="6"/>
                  </a:cxn>
                  <a:cxn ang="0">
                    <a:pos x="2" y="5"/>
                  </a:cxn>
                </a:cxnLst>
                <a:rect l="0" t="0" r="r" b="b"/>
                <a:pathLst>
                  <a:path w="6" h="12">
                    <a:moveTo>
                      <a:pt x="2" y="5"/>
                    </a:moveTo>
                    <a:cubicBezTo>
                      <a:pt x="2" y="12"/>
                      <a:pt x="2" y="12"/>
                      <a:pt x="2" y="12"/>
                    </a:cubicBezTo>
                    <a:cubicBezTo>
                      <a:pt x="4" y="11"/>
                      <a:pt x="4" y="11"/>
                      <a:pt x="4" y="11"/>
                    </a:cubicBezTo>
                    <a:cubicBezTo>
                      <a:pt x="4" y="4"/>
                      <a:pt x="4" y="4"/>
                      <a:pt x="4" y="4"/>
                    </a:cubicBezTo>
                    <a:cubicBezTo>
                      <a:pt x="6" y="4"/>
                      <a:pt x="6" y="4"/>
                      <a:pt x="6" y="4"/>
                    </a:cubicBezTo>
                    <a:cubicBezTo>
                      <a:pt x="6" y="4"/>
                      <a:pt x="6" y="3"/>
                      <a:pt x="6" y="3"/>
                    </a:cubicBezTo>
                    <a:cubicBezTo>
                      <a:pt x="3" y="0"/>
                      <a:pt x="3" y="0"/>
                      <a:pt x="3" y="0"/>
                    </a:cubicBezTo>
                    <a:cubicBezTo>
                      <a:pt x="3" y="0"/>
                      <a:pt x="3" y="0"/>
                      <a:pt x="3" y="0"/>
                    </a:cubicBezTo>
                    <a:cubicBezTo>
                      <a:pt x="0" y="6"/>
                      <a:pt x="0" y="6"/>
                      <a:pt x="0" y="6"/>
                    </a:cubicBezTo>
                    <a:cubicBezTo>
                      <a:pt x="0" y="6"/>
                      <a:pt x="0" y="6"/>
                      <a:pt x="0" y="6"/>
                    </a:cubicBezTo>
                    <a:lnTo>
                      <a:pt x="2" y="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 name="Freeform 77">
                <a:extLst>
                  <a:ext uri="{FF2B5EF4-FFF2-40B4-BE49-F238E27FC236}">
                    <a16:creationId xmlns:a16="http://schemas.microsoft.com/office/drawing/2014/main" id="{F53211CA-46FE-421D-B638-44345DCEE574}"/>
                  </a:ext>
                </a:extLst>
              </p:cNvPr>
              <p:cNvSpPr>
                <a:spLocks noEditPoints="1"/>
              </p:cNvSpPr>
              <p:nvPr/>
            </p:nvSpPr>
            <p:spPr bwMode="gray">
              <a:xfrm>
                <a:off x="8448675" y="3949701"/>
                <a:ext cx="546100" cy="830263"/>
              </a:xfrm>
              <a:custGeom>
                <a:avLst/>
                <a:gdLst/>
                <a:ahLst/>
                <a:cxnLst>
                  <a:cxn ang="0">
                    <a:pos x="48" y="2"/>
                  </a:cxn>
                  <a:cxn ang="0">
                    <a:pos x="48" y="0"/>
                  </a:cxn>
                  <a:cxn ang="0">
                    <a:pos x="48" y="0"/>
                  </a:cxn>
                  <a:cxn ang="0">
                    <a:pos x="0" y="22"/>
                  </a:cxn>
                  <a:cxn ang="0">
                    <a:pos x="0" y="73"/>
                  </a:cxn>
                  <a:cxn ang="0">
                    <a:pos x="0" y="73"/>
                  </a:cxn>
                  <a:cxn ang="0">
                    <a:pos x="47" y="51"/>
                  </a:cxn>
                  <a:cxn ang="0">
                    <a:pos x="48" y="49"/>
                  </a:cxn>
                  <a:cxn ang="0">
                    <a:pos x="48" y="26"/>
                  </a:cxn>
                  <a:cxn ang="0">
                    <a:pos x="48" y="23"/>
                  </a:cxn>
                  <a:cxn ang="0">
                    <a:pos x="48" y="2"/>
                  </a:cxn>
                  <a:cxn ang="0">
                    <a:pos x="36" y="45"/>
                  </a:cxn>
                  <a:cxn ang="0">
                    <a:pos x="14" y="54"/>
                  </a:cxn>
                  <a:cxn ang="0">
                    <a:pos x="13" y="54"/>
                  </a:cxn>
                  <a:cxn ang="0">
                    <a:pos x="13" y="32"/>
                  </a:cxn>
                  <a:cxn ang="0">
                    <a:pos x="14" y="30"/>
                  </a:cxn>
                  <a:cxn ang="0">
                    <a:pos x="36" y="20"/>
                  </a:cxn>
                  <a:cxn ang="0">
                    <a:pos x="37" y="21"/>
                  </a:cxn>
                  <a:cxn ang="0">
                    <a:pos x="37" y="43"/>
                  </a:cxn>
                  <a:cxn ang="0">
                    <a:pos x="36" y="45"/>
                  </a:cxn>
                </a:cxnLst>
                <a:rect l="0" t="0" r="r" b="b"/>
                <a:pathLst>
                  <a:path w="48" h="73">
                    <a:moveTo>
                      <a:pt x="48" y="2"/>
                    </a:moveTo>
                    <a:cubicBezTo>
                      <a:pt x="48" y="1"/>
                      <a:pt x="48" y="0"/>
                      <a:pt x="48" y="0"/>
                    </a:cubicBezTo>
                    <a:cubicBezTo>
                      <a:pt x="48" y="0"/>
                      <a:pt x="48" y="0"/>
                      <a:pt x="48" y="0"/>
                    </a:cubicBezTo>
                    <a:cubicBezTo>
                      <a:pt x="0" y="22"/>
                      <a:pt x="0" y="22"/>
                      <a:pt x="0" y="22"/>
                    </a:cubicBezTo>
                    <a:cubicBezTo>
                      <a:pt x="0" y="73"/>
                      <a:pt x="0" y="73"/>
                      <a:pt x="0" y="73"/>
                    </a:cubicBezTo>
                    <a:cubicBezTo>
                      <a:pt x="0" y="73"/>
                      <a:pt x="0" y="73"/>
                      <a:pt x="0" y="73"/>
                    </a:cubicBezTo>
                    <a:cubicBezTo>
                      <a:pt x="47" y="51"/>
                      <a:pt x="47" y="51"/>
                      <a:pt x="47" y="51"/>
                    </a:cubicBezTo>
                    <a:cubicBezTo>
                      <a:pt x="48" y="51"/>
                      <a:pt x="48" y="50"/>
                      <a:pt x="48" y="49"/>
                    </a:cubicBezTo>
                    <a:cubicBezTo>
                      <a:pt x="48" y="26"/>
                      <a:pt x="48" y="26"/>
                      <a:pt x="48" y="26"/>
                    </a:cubicBezTo>
                    <a:cubicBezTo>
                      <a:pt x="48" y="26"/>
                      <a:pt x="48" y="24"/>
                      <a:pt x="48" y="23"/>
                    </a:cubicBezTo>
                    <a:lnTo>
                      <a:pt x="48" y="2"/>
                    </a:lnTo>
                    <a:close/>
                    <a:moveTo>
                      <a:pt x="36" y="45"/>
                    </a:moveTo>
                    <a:cubicBezTo>
                      <a:pt x="14" y="54"/>
                      <a:pt x="14" y="54"/>
                      <a:pt x="14" y="54"/>
                    </a:cubicBezTo>
                    <a:cubicBezTo>
                      <a:pt x="14" y="55"/>
                      <a:pt x="13" y="54"/>
                      <a:pt x="13" y="54"/>
                    </a:cubicBezTo>
                    <a:cubicBezTo>
                      <a:pt x="13" y="32"/>
                      <a:pt x="13" y="32"/>
                      <a:pt x="13" y="32"/>
                    </a:cubicBezTo>
                    <a:cubicBezTo>
                      <a:pt x="13" y="31"/>
                      <a:pt x="14" y="30"/>
                      <a:pt x="14" y="30"/>
                    </a:cubicBezTo>
                    <a:cubicBezTo>
                      <a:pt x="36" y="20"/>
                      <a:pt x="36" y="20"/>
                      <a:pt x="36" y="20"/>
                    </a:cubicBezTo>
                    <a:cubicBezTo>
                      <a:pt x="36" y="20"/>
                      <a:pt x="37" y="20"/>
                      <a:pt x="37" y="21"/>
                    </a:cubicBezTo>
                    <a:cubicBezTo>
                      <a:pt x="37" y="43"/>
                      <a:pt x="37" y="43"/>
                      <a:pt x="37" y="43"/>
                    </a:cubicBezTo>
                    <a:cubicBezTo>
                      <a:pt x="37" y="44"/>
                      <a:pt x="36" y="45"/>
                      <a:pt x="36" y="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 name="Freeform 78">
                <a:extLst>
                  <a:ext uri="{FF2B5EF4-FFF2-40B4-BE49-F238E27FC236}">
                    <a16:creationId xmlns:a16="http://schemas.microsoft.com/office/drawing/2014/main" id="{FF1E7933-D04C-4BAD-B429-CAFD1CF222FD}"/>
                  </a:ext>
                </a:extLst>
              </p:cNvPr>
              <p:cNvSpPr>
                <a:spLocks/>
              </p:cNvSpPr>
              <p:nvPr/>
            </p:nvSpPr>
            <p:spPr bwMode="gray">
              <a:xfrm>
                <a:off x="8642350" y="4405313"/>
                <a:ext cx="182563" cy="101600"/>
              </a:xfrm>
              <a:custGeom>
                <a:avLst/>
                <a:gdLst/>
                <a:ahLst/>
                <a:cxnLst>
                  <a:cxn ang="0">
                    <a:pos x="16" y="0"/>
                  </a:cxn>
                  <a:cxn ang="0">
                    <a:pos x="0" y="7"/>
                  </a:cxn>
                  <a:cxn ang="0">
                    <a:pos x="0" y="7"/>
                  </a:cxn>
                  <a:cxn ang="0">
                    <a:pos x="0" y="9"/>
                  </a:cxn>
                  <a:cxn ang="0">
                    <a:pos x="0" y="9"/>
                  </a:cxn>
                  <a:cxn ang="0">
                    <a:pos x="16" y="2"/>
                  </a:cxn>
                  <a:cxn ang="0">
                    <a:pos x="16" y="2"/>
                  </a:cxn>
                  <a:cxn ang="0">
                    <a:pos x="16" y="0"/>
                  </a:cxn>
                  <a:cxn ang="0">
                    <a:pos x="16" y="0"/>
                  </a:cxn>
                </a:cxnLst>
                <a:rect l="0" t="0" r="r" b="b"/>
                <a:pathLst>
                  <a:path w="16" h="9">
                    <a:moveTo>
                      <a:pt x="16" y="0"/>
                    </a:moveTo>
                    <a:cubicBezTo>
                      <a:pt x="0" y="7"/>
                      <a:pt x="0" y="7"/>
                      <a:pt x="0" y="7"/>
                    </a:cubicBezTo>
                    <a:cubicBezTo>
                      <a:pt x="0" y="7"/>
                      <a:pt x="0" y="7"/>
                      <a:pt x="0" y="7"/>
                    </a:cubicBezTo>
                    <a:cubicBezTo>
                      <a:pt x="0" y="9"/>
                      <a:pt x="0" y="9"/>
                      <a:pt x="0" y="9"/>
                    </a:cubicBezTo>
                    <a:cubicBezTo>
                      <a:pt x="0" y="9"/>
                      <a:pt x="0" y="9"/>
                      <a:pt x="0" y="9"/>
                    </a:cubicBezTo>
                    <a:cubicBezTo>
                      <a:pt x="16" y="2"/>
                      <a:pt x="16" y="2"/>
                      <a:pt x="16" y="2"/>
                    </a:cubicBezTo>
                    <a:cubicBezTo>
                      <a:pt x="16" y="2"/>
                      <a:pt x="16" y="2"/>
                      <a:pt x="16" y="2"/>
                    </a:cubicBezTo>
                    <a:cubicBezTo>
                      <a:pt x="16" y="0"/>
                      <a:pt x="16" y="0"/>
                      <a:pt x="16" y="0"/>
                    </a:cubicBezTo>
                    <a:cubicBezTo>
                      <a:pt x="16" y="0"/>
                      <a:pt x="16"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grpSp>
    </p:spTree>
    <p:extLst>
      <p:ext uri="{BB962C8B-B14F-4D97-AF65-F5344CB8AC3E}">
        <p14:creationId xmlns:p14="http://schemas.microsoft.com/office/powerpoint/2010/main" val="664627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A75D-ECE8-4AA6-B2CA-D0234FED3676}"/>
              </a:ext>
            </a:extLst>
          </p:cNvPr>
          <p:cNvSpPr>
            <a:spLocks noGrp="1"/>
          </p:cNvSpPr>
          <p:nvPr>
            <p:ph type="title"/>
          </p:nvPr>
        </p:nvSpPr>
        <p:spPr>
          <a:xfrm>
            <a:off x="442841" y="447567"/>
            <a:ext cx="3269810" cy="782467"/>
          </a:xfrm>
        </p:spPr>
        <p:txBody>
          <a:bodyPr/>
          <a:lstStyle/>
          <a:p>
            <a:r>
              <a:rPr lang="en-US"/>
              <a:t>Indirect identification</a:t>
            </a:r>
            <a:endParaRPr lang="nl-NL"/>
          </a:p>
        </p:txBody>
      </p:sp>
      <p:sp>
        <p:nvSpPr>
          <p:cNvPr id="4" name="Slide Number Placeholder 3">
            <a:extLst>
              <a:ext uri="{FF2B5EF4-FFF2-40B4-BE49-F238E27FC236}">
                <a16:creationId xmlns:a16="http://schemas.microsoft.com/office/drawing/2014/main" id="{A1D2A678-2DB8-49E6-9320-7613F033C4B5}"/>
              </a:ext>
            </a:extLst>
          </p:cNvPr>
          <p:cNvSpPr>
            <a:spLocks noGrp="1"/>
          </p:cNvSpPr>
          <p:nvPr>
            <p:ph type="sldNum" sz="quarter" idx="16"/>
          </p:nvPr>
        </p:nvSpPr>
        <p:spPr/>
        <p:txBody>
          <a:bodyPr/>
          <a:lstStyle/>
          <a:p>
            <a:pPr algn="l"/>
            <a:fld id="{840C1E0B-154D-844F-9C3C-CB8827A7EAB0}" type="slidenum">
              <a:rPr lang="nl-NL" smtClean="0"/>
              <a:pPr algn="l"/>
              <a:t>42</a:t>
            </a:fld>
            <a:r>
              <a:rPr lang="nl-NL"/>
              <a:t> </a:t>
            </a:r>
          </a:p>
        </p:txBody>
      </p:sp>
      <p:pic>
        <p:nvPicPr>
          <p:cNvPr id="5" name="Picture 4">
            <a:extLst>
              <a:ext uri="{FF2B5EF4-FFF2-40B4-BE49-F238E27FC236}">
                <a16:creationId xmlns:a16="http://schemas.microsoft.com/office/drawing/2014/main" id="{22763F6A-0499-4961-BBBD-56081F11E1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6184"/>
          <a:stretch/>
        </p:blipFill>
        <p:spPr>
          <a:xfrm>
            <a:off x="1727457" y="1642081"/>
            <a:ext cx="9899514" cy="3780000"/>
          </a:xfrm>
          <a:prstGeom prst="rect">
            <a:avLst/>
          </a:prstGeom>
        </p:spPr>
      </p:pic>
    </p:spTree>
    <p:extLst>
      <p:ext uri="{BB962C8B-B14F-4D97-AF65-F5344CB8AC3E}">
        <p14:creationId xmlns:p14="http://schemas.microsoft.com/office/powerpoint/2010/main" val="2156119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6900-6EF5-4D16-86AD-84B100D530B9}"/>
              </a:ext>
            </a:extLst>
          </p:cNvPr>
          <p:cNvSpPr>
            <a:spLocks noGrp="1"/>
          </p:cNvSpPr>
          <p:nvPr>
            <p:ph type="title"/>
          </p:nvPr>
        </p:nvSpPr>
        <p:spPr>
          <a:xfrm>
            <a:off x="450850" y="451166"/>
            <a:ext cx="2183807" cy="782467"/>
          </a:xfrm>
        </p:spPr>
        <p:txBody>
          <a:bodyPr/>
          <a:lstStyle/>
          <a:p>
            <a:r>
              <a:rPr lang="en-US" dirty="0"/>
              <a:t>Let’s practice</a:t>
            </a:r>
            <a:endParaRPr lang="nl-NL" dirty="0"/>
          </a:p>
        </p:txBody>
      </p:sp>
      <p:sp>
        <p:nvSpPr>
          <p:cNvPr id="3" name="Text Placeholder 2">
            <a:extLst>
              <a:ext uri="{FF2B5EF4-FFF2-40B4-BE49-F238E27FC236}">
                <a16:creationId xmlns:a16="http://schemas.microsoft.com/office/drawing/2014/main" id="{82F71711-A354-407A-B2E1-CCFFBAE40DDD}"/>
              </a:ext>
            </a:extLst>
          </p:cNvPr>
          <p:cNvSpPr>
            <a:spLocks noGrp="1"/>
          </p:cNvSpPr>
          <p:nvPr>
            <p:ph type="body" sz="quarter" idx="13"/>
          </p:nvPr>
        </p:nvSpPr>
        <p:spPr/>
        <p:txBody>
          <a:bodyPr vert="horz" lIns="0" tIns="0" rIns="0" bIns="0" rtlCol="0" anchor="t">
            <a:noAutofit/>
          </a:bodyPr>
          <a:lstStyle/>
          <a:p>
            <a:pPr lvl="1"/>
            <a:r>
              <a:rPr lang="nl-NL">
                <a:latin typeface="DINPro"/>
              </a:rPr>
              <a:t>Code: </a:t>
            </a:r>
            <a:r>
              <a:rPr lang="nl-NL">
                <a:latin typeface="DINPro"/>
                <a:cs typeface="Calibri"/>
              </a:rPr>
              <a:t>5122 7414</a:t>
            </a:r>
            <a:endParaRPr lang="nl-NL" dirty="0"/>
          </a:p>
          <a:p>
            <a:pPr lvl="1"/>
            <a:r>
              <a:rPr lang="nl-NL">
                <a:latin typeface="DINPro"/>
              </a:rPr>
              <a:t>Link: </a:t>
            </a:r>
            <a:r>
              <a:rPr lang="en-GB">
                <a:latin typeface="DINPro"/>
                <a:cs typeface="Calibri"/>
                <a:hlinkClick r:id="rId2"/>
              </a:rPr>
              <a:t>https://www.menti.com/als25cmcbey7</a:t>
            </a:r>
            <a:endParaRPr lang="nl-NL" dirty="0"/>
          </a:p>
          <a:p>
            <a:endParaRPr lang="nl-NL" dirty="0"/>
          </a:p>
        </p:txBody>
      </p:sp>
      <p:sp>
        <p:nvSpPr>
          <p:cNvPr id="4" name="Slide Number Placeholder 3">
            <a:extLst>
              <a:ext uri="{FF2B5EF4-FFF2-40B4-BE49-F238E27FC236}">
                <a16:creationId xmlns:a16="http://schemas.microsoft.com/office/drawing/2014/main" id="{1D0A99BC-200A-4694-A39B-BE023EFEA0BE}"/>
              </a:ext>
            </a:extLst>
          </p:cNvPr>
          <p:cNvSpPr>
            <a:spLocks noGrp="1"/>
          </p:cNvSpPr>
          <p:nvPr>
            <p:ph type="sldNum" sz="quarter" idx="15"/>
          </p:nvPr>
        </p:nvSpPr>
        <p:spPr/>
        <p:txBody>
          <a:bodyPr/>
          <a:lstStyle/>
          <a:p>
            <a:pPr algn="l"/>
            <a:fld id="{840C1E0B-154D-844F-9C3C-CB8827A7EAB0}" type="slidenum">
              <a:rPr lang="nl-NL" smtClean="0"/>
              <a:pPr algn="l"/>
              <a:t>43</a:t>
            </a:fld>
            <a:r>
              <a:rPr lang="nl-NL"/>
              <a:t> </a:t>
            </a:r>
          </a:p>
        </p:txBody>
      </p:sp>
      <p:pic>
        <p:nvPicPr>
          <p:cNvPr id="6" name="Picture 5" descr="Qr code&#10;&#10;Description automatically generated">
            <a:extLst>
              <a:ext uri="{FF2B5EF4-FFF2-40B4-BE49-F238E27FC236}">
                <a16:creationId xmlns:a16="http://schemas.microsoft.com/office/drawing/2014/main" id="{F3D44338-C021-4D6A-B348-3744C4BB0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3494" y="1095375"/>
            <a:ext cx="2880000" cy="2880000"/>
          </a:xfrm>
          <a:prstGeom prst="rect">
            <a:avLst/>
          </a:prstGeom>
        </p:spPr>
      </p:pic>
    </p:spTree>
    <p:extLst>
      <p:ext uri="{BB962C8B-B14F-4D97-AF65-F5344CB8AC3E}">
        <p14:creationId xmlns:p14="http://schemas.microsoft.com/office/powerpoint/2010/main" val="155910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9C7E-2A84-4D21-92B9-8C00ED6BF4BA}"/>
              </a:ext>
            </a:extLst>
          </p:cNvPr>
          <p:cNvSpPr>
            <a:spLocks noGrp="1"/>
          </p:cNvSpPr>
          <p:nvPr>
            <p:ph type="title"/>
          </p:nvPr>
        </p:nvSpPr>
        <p:spPr>
          <a:xfrm>
            <a:off x="450850" y="451166"/>
            <a:ext cx="2385465" cy="782467"/>
          </a:xfrm>
        </p:spPr>
        <p:txBody>
          <a:bodyPr/>
          <a:lstStyle/>
          <a:p>
            <a:r>
              <a:rPr lang="en-US"/>
              <a:t>Personal data?</a:t>
            </a:r>
            <a:endParaRPr lang="nl-NL"/>
          </a:p>
        </p:txBody>
      </p:sp>
      <p:sp>
        <p:nvSpPr>
          <p:cNvPr id="4" name="Slide Number Placeholder 3">
            <a:extLst>
              <a:ext uri="{FF2B5EF4-FFF2-40B4-BE49-F238E27FC236}">
                <a16:creationId xmlns:a16="http://schemas.microsoft.com/office/drawing/2014/main" id="{B5A5D923-EC2D-496B-BC2A-2A15CA3283FF}"/>
              </a:ext>
            </a:extLst>
          </p:cNvPr>
          <p:cNvSpPr>
            <a:spLocks noGrp="1"/>
          </p:cNvSpPr>
          <p:nvPr>
            <p:ph type="sldNum" sz="quarter" idx="15"/>
          </p:nvPr>
        </p:nvSpPr>
        <p:spPr/>
        <p:txBody>
          <a:bodyPr/>
          <a:lstStyle/>
          <a:p>
            <a:pPr algn="l"/>
            <a:fld id="{840C1E0B-154D-844F-9C3C-CB8827A7EAB0}" type="slidenum">
              <a:rPr lang="nl-NL" smtClean="0"/>
              <a:pPr algn="l"/>
              <a:t>44</a:t>
            </a:fld>
            <a:r>
              <a:rPr lang="nl-NL"/>
              <a:t> </a:t>
            </a:r>
          </a:p>
        </p:txBody>
      </p:sp>
      <p:sp>
        <p:nvSpPr>
          <p:cNvPr id="7" name="TextBox 6">
            <a:extLst>
              <a:ext uri="{FF2B5EF4-FFF2-40B4-BE49-F238E27FC236}">
                <a16:creationId xmlns:a16="http://schemas.microsoft.com/office/drawing/2014/main" id="{2D45338D-128F-4B7C-8FF0-FE5C921D68DA}"/>
              </a:ext>
            </a:extLst>
          </p:cNvPr>
          <p:cNvSpPr txBox="1"/>
          <p:nvPr/>
        </p:nvSpPr>
        <p:spPr>
          <a:xfrm>
            <a:off x="2238375" y="2128931"/>
            <a:ext cx="7886700" cy="571500"/>
          </a:xfrm>
          <a:prstGeom prst="rect">
            <a:avLst/>
          </a:prstGeom>
          <a:noFill/>
          <a:ln>
            <a:solidFill>
              <a:schemeClr val="tx2"/>
            </a:solidFill>
          </a:ln>
          <a:effectLst>
            <a:outerShdw blurRad="254000" dist="127000" dir="2700000" algn="ctr" rotWithShape="0">
              <a:schemeClr val="tx1">
                <a:alpha val="5000"/>
              </a:schemeClr>
            </a:outerShdw>
          </a:effectLst>
        </p:spPr>
        <p:txBody>
          <a:bodyPr wrap="square" lIns="180000" tIns="180000" rIns="180000" bIns="180000" rtlCol="0" anchor="ctr" anchorCtr="0">
            <a:noAutofit/>
          </a:bodyPr>
          <a:lstStyle/>
          <a:p>
            <a:pPr algn="l"/>
            <a:r>
              <a:rPr lang="en-US" sz="2400">
                <a:latin typeface="Calibri" panose="020F0502020204030204" pitchFamily="34" charset="0"/>
                <a:cs typeface="Calibri" panose="020F0502020204030204" pitchFamily="34" charset="0"/>
              </a:rPr>
              <a:t>M. </a:t>
            </a:r>
            <a:r>
              <a:rPr lang="en-US" sz="2400" err="1">
                <a:latin typeface="Calibri" panose="020F0502020204030204" pitchFamily="34" charset="0"/>
                <a:cs typeface="Calibri" panose="020F0502020204030204" pitchFamily="34" charset="0"/>
              </a:rPr>
              <a:t>Haverkamp</a:t>
            </a:r>
            <a:r>
              <a:rPr lang="en-US" sz="2400">
                <a:latin typeface="Calibri" panose="020F0502020204030204" pitchFamily="34" charset="0"/>
                <a:cs typeface="Calibri" panose="020F0502020204030204" pitchFamily="34" charset="0"/>
              </a:rPr>
              <a:t> was a violin builder in </a:t>
            </a:r>
            <a:r>
              <a:rPr lang="en-US" sz="2400" err="1">
                <a:latin typeface="Calibri" panose="020F0502020204030204" pitchFamily="34" charset="0"/>
                <a:cs typeface="Calibri" panose="020F0502020204030204" pitchFamily="34" charset="0"/>
              </a:rPr>
              <a:t>Zierikzee</a:t>
            </a:r>
            <a:r>
              <a:rPr lang="en-US" sz="2400">
                <a:latin typeface="Calibri" panose="020F0502020204030204" pitchFamily="34" charset="0"/>
                <a:cs typeface="Calibri" panose="020F0502020204030204" pitchFamily="34" charset="0"/>
              </a:rPr>
              <a:t> until 1868</a:t>
            </a:r>
            <a:endParaRPr lang="nl-NL" sz="2400">
              <a:solidFill>
                <a:srgbClr val="005CA9"/>
              </a:solidFill>
            </a:endParaRPr>
          </a:p>
        </p:txBody>
      </p:sp>
      <p:sp>
        <p:nvSpPr>
          <p:cNvPr id="8" name="TextBox 7">
            <a:extLst>
              <a:ext uri="{FF2B5EF4-FFF2-40B4-BE49-F238E27FC236}">
                <a16:creationId xmlns:a16="http://schemas.microsoft.com/office/drawing/2014/main" id="{46A22AF8-34A0-476F-83C5-6969AEBBE031}"/>
              </a:ext>
            </a:extLst>
          </p:cNvPr>
          <p:cNvSpPr txBox="1"/>
          <p:nvPr/>
        </p:nvSpPr>
        <p:spPr>
          <a:xfrm>
            <a:off x="2238375" y="1380885"/>
            <a:ext cx="3848100" cy="571500"/>
          </a:xfrm>
          <a:prstGeom prst="rect">
            <a:avLst/>
          </a:prstGeom>
          <a:noFill/>
          <a:ln>
            <a:solidFill>
              <a:schemeClr val="tx2"/>
            </a:solidFill>
          </a:ln>
          <a:effectLst>
            <a:outerShdw blurRad="254000" dist="127000" dir="2700000" algn="ctr" rotWithShape="0">
              <a:schemeClr val="tx1">
                <a:alpha val="5000"/>
              </a:schemeClr>
            </a:outerShdw>
          </a:effectLst>
        </p:spPr>
        <p:txBody>
          <a:bodyPr wrap="square" lIns="180000" tIns="180000" rIns="180000" bIns="180000" rtlCol="0" anchor="ctr" anchorCtr="0">
            <a:noAutofit/>
          </a:bodyPr>
          <a:lstStyle/>
          <a:p>
            <a:pPr algn="l"/>
            <a:r>
              <a:rPr lang="en-US" sz="2400">
                <a:latin typeface="Calibri" panose="020F0502020204030204" pitchFamily="34" charset="0"/>
                <a:cs typeface="Calibri" panose="020F0502020204030204" pitchFamily="34" charset="0"/>
              </a:rPr>
              <a:t>B. Janssen likes soccer</a:t>
            </a:r>
            <a:endParaRPr lang="nl-NL" sz="2400">
              <a:solidFill>
                <a:srgbClr val="005CA9"/>
              </a:solidFill>
            </a:endParaRPr>
          </a:p>
        </p:txBody>
      </p:sp>
      <p:sp>
        <p:nvSpPr>
          <p:cNvPr id="9" name="TextBox 8">
            <a:extLst>
              <a:ext uri="{FF2B5EF4-FFF2-40B4-BE49-F238E27FC236}">
                <a16:creationId xmlns:a16="http://schemas.microsoft.com/office/drawing/2014/main" id="{486771C0-BEE6-440D-8FEF-F320F40D8862}"/>
              </a:ext>
            </a:extLst>
          </p:cNvPr>
          <p:cNvSpPr txBox="1"/>
          <p:nvPr/>
        </p:nvSpPr>
        <p:spPr>
          <a:xfrm>
            <a:off x="2238375" y="2854517"/>
            <a:ext cx="3848100" cy="571500"/>
          </a:xfrm>
          <a:prstGeom prst="rect">
            <a:avLst/>
          </a:prstGeom>
          <a:noFill/>
          <a:ln>
            <a:solidFill>
              <a:schemeClr val="tx2"/>
            </a:solidFill>
          </a:ln>
          <a:effectLst>
            <a:outerShdw blurRad="254000" dist="127000" dir="2700000" algn="ctr" rotWithShape="0">
              <a:schemeClr val="tx1">
                <a:alpha val="5000"/>
              </a:schemeClr>
            </a:outerShdw>
          </a:effectLst>
        </p:spPr>
        <p:txBody>
          <a:bodyPr wrap="square" lIns="180000" tIns="180000" rIns="180000" bIns="180000" rtlCol="0" anchor="ctr" anchorCtr="0">
            <a:noAutofit/>
          </a:bodyPr>
          <a:lstStyle/>
          <a:p>
            <a:pPr algn="l"/>
            <a:r>
              <a:rPr lang="en-US" sz="2400" dirty="0" err="1">
                <a:latin typeface="Calibri" panose="020F0502020204030204" pitchFamily="34" charset="0"/>
                <a:cs typeface="Calibri" panose="020F0502020204030204" pitchFamily="34" charset="0"/>
              </a:rPr>
              <a:t>VUnetID</a:t>
            </a:r>
            <a:r>
              <a:rPr lang="en-US" sz="2400" dirty="0">
                <a:latin typeface="Calibri" panose="020F0502020204030204" pitchFamily="34" charset="0"/>
                <a:cs typeface="Calibri" panose="020F0502020204030204" pitchFamily="34" charset="0"/>
              </a:rPr>
              <a:t> abc200</a:t>
            </a:r>
            <a:endParaRPr lang="nl-NL" sz="2400" dirty="0">
              <a:solidFill>
                <a:srgbClr val="005CA9"/>
              </a:solidFill>
            </a:endParaRPr>
          </a:p>
        </p:txBody>
      </p:sp>
      <p:graphicFrame>
        <p:nvGraphicFramePr>
          <p:cNvPr id="10" name="Tabel 2">
            <a:extLst>
              <a:ext uri="{FF2B5EF4-FFF2-40B4-BE49-F238E27FC236}">
                <a16:creationId xmlns:a16="http://schemas.microsoft.com/office/drawing/2014/main" id="{6479831F-3056-4E28-B24C-C584A31D4211}"/>
              </a:ext>
            </a:extLst>
          </p:cNvPr>
          <p:cNvGraphicFramePr>
            <a:graphicFrameLocks noGrp="1"/>
          </p:cNvGraphicFramePr>
          <p:nvPr/>
        </p:nvGraphicFramePr>
        <p:xfrm>
          <a:off x="2238375" y="4604901"/>
          <a:ext cx="6082270" cy="1737360"/>
        </p:xfrm>
        <a:graphic>
          <a:graphicData uri="http://schemas.openxmlformats.org/drawingml/2006/table">
            <a:tbl>
              <a:tblPr firstRow="1" bandRow="1">
                <a:tableStyleId>{5940675A-B579-460E-94D1-54222C63F5DA}</a:tableStyleId>
              </a:tblPr>
              <a:tblGrid>
                <a:gridCol w="1216454">
                  <a:extLst>
                    <a:ext uri="{9D8B030D-6E8A-4147-A177-3AD203B41FA5}">
                      <a16:colId xmlns:a16="http://schemas.microsoft.com/office/drawing/2014/main" val="2659754540"/>
                    </a:ext>
                  </a:extLst>
                </a:gridCol>
                <a:gridCol w="1216454">
                  <a:extLst>
                    <a:ext uri="{9D8B030D-6E8A-4147-A177-3AD203B41FA5}">
                      <a16:colId xmlns:a16="http://schemas.microsoft.com/office/drawing/2014/main" val="3866422376"/>
                    </a:ext>
                  </a:extLst>
                </a:gridCol>
                <a:gridCol w="1216454">
                  <a:extLst>
                    <a:ext uri="{9D8B030D-6E8A-4147-A177-3AD203B41FA5}">
                      <a16:colId xmlns:a16="http://schemas.microsoft.com/office/drawing/2014/main" val="2857521184"/>
                    </a:ext>
                  </a:extLst>
                </a:gridCol>
                <a:gridCol w="1216454">
                  <a:extLst>
                    <a:ext uri="{9D8B030D-6E8A-4147-A177-3AD203B41FA5}">
                      <a16:colId xmlns:a16="http://schemas.microsoft.com/office/drawing/2014/main" val="3686131094"/>
                    </a:ext>
                  </a:extLst>
                </a:gridCol>
                <a:gridCol w="1216454">
                  <a:extLst>
                    <a:ext uri="{9D8B030D-6E8A-4147-A177-3AD203B41FA5}">
                      <a16:colId xmlns:a16="http://schemas.microsoft.com/office/drawing/2014/main" val="174573547"/>
                    </a:ext>
                  </a:extLst>
                </a:gridCol>
              </a:tblGrid>
              <a:tr h="531304">
                <a:tc>
                  <a:txBody>
                    <a:bodyPr/>
                    <a:lstStyle/>
                    <a:p>
                      <a:r>
                        <a:rPr lang="en-US" sz="1200" noProof="0">
                          <a:latin typeface="Calibri" panose="020F0502020204030204" pitchFamily="34" charset="0"/>
                          <a:cs typeface="Calibri" panose="020F0502020204030204" pitchFamily="34" charset="0"/>
                        </a:rPr>
                        <a:t>Drug</a:t>
                      </a:r>
                      <a:r>
                        <a:rPr lang="en-US" sz="1200" baseline="0" noProof="0">
                          <a:latin typeface="Calibri" panose="020F0502020204030204" pitchFamily="34" charset="0"/>
                          <a:cs typeface="Calibri" panose="020F0502020204030204" pitchFamily="34" charset="0"/>
                        </a:rPr>
                        <a:t> use</a:t>
                      </a:r>
                    </a:p>
                    <a:p>
                      <a:r>
                        <a:rPr lang="en-US" sz="1200" baseline="0" noProof="0">
                          <a:latin typeface="Calibri" panose="020F0502020204030204" pitchFamily="34" charset="0"/>
                          <a:cs typeface="Calibri" panose="020F0502020204030204" pitchFamily="34" charset="0"/>
                        </a:rPr>
                        <a:t>Age</a:t>
                      </a:r>
                      <a:endParaRPr lang="en-US" sz="1200" noProof="0">
                        <a:latin typeface="Calibri" panose="020F0502020204030204" pitchFamily="34" charset="0"/>
                        <a:cs typeface="Calibri" panose="020F0502020204030204" pitchFamily="34" charset="0"/>
                      </a:endParaRPr>
                    </a:p>
                  </a:txBody>
                  <a:tcPr/>
                </a:tc>
                <a:tc>
                  <a:txBody>
                    <a:bodyPr/>
                    <a:lstStyle/>
                    <a:p>
                      <a:r>
                        <a:rPr lang="en-US" sz="1200" noProof="0">
                          <a:latin typeface="Calibri" panose="020F0502020204030204" pitchFamily="34" charset="0"/>
                          <a:cs typeface="Calibri" panose="020F0502020204030204" pitchFamily="34" charset="0"/>
                        </a:rPr>
                        <a:t>None</a:t>
                      </a:r>
                    </a:p>
                  </a:txBody>
                  <a:tcPr/>
                </a:tc>
                <a:tc>
                  <a:txBody>
                    <a:bodyPr/>
                    <a:lstStyle/>
                    <a:p>
                      <a:r>
                        <a:rPr lang="en-US" sz="1200" noProof="0">
                          <a:latin typeface="Calibri" panose="020F0502020204030204" pitchFamily="34" charset="0"/>
                          <a:cs typeface="Calibri" panose="020F0502020204030204" pitchFamily="34" charset="0"/>
                        </a:rPr>
                        <a:t>Softdrugs</a:t>
                      </a:r>
                      <a:r>
                        <a:rPr lang="en-US" sz="1200" baseline="0" noProof="0">
                          <a:latin typeface="Calibri" panose="020F0502020204030204" pitchFamily="34" charset="0"/>
                          <a:cs typeface="Calibri" panose="020F0502020204030204" pitchFamily="34" charset="0"/>
                        </a:rPr>
                        <a:t> only</a:t>
                      </a:r>
                      <a:endParaRPr lang="en-US" sz="1200" noProof="0">
                        <a:latin typeface="Calibri" panose="020F0502020204030204" pitchFamily="34" charset="0"/>
                        <a:cs typeface="Calibri" panose="020F0502020204030204" pitchFamily="34" charset="0"/>
                      </a:endParaRPr>
                    </a:p>
                  </a:txBody>
                  <a:tcPr/>
                </a:tc>
                <a:tc>
                  <a:txBody>
                    <a:bodyPr/>
                    <a:lstStyle/>
                    <a:p>
                      <a:r>
                        <a:rPr lang="en-US" sz="1200" noProof="0">
                          <a:latin typeface="Calibri" panose="020F0502020204030204" pitchFamily="34" charset="0"/>
                          <a:cs typeface="Calibri" panose="020F0502020204030204" pitchFamily="34" charset="0"/>
                        </a:rPr>
                        <a:t>Harddrugs</a:t>
                      </a:r>
                      <a:r>
                        <a:rPr lang="en-US" sz="1200" baseline="0" noProof="0">
                          <a:latin typeface="Calibri" panose="020F0502020204030204" pitchFamily="34" charset="0"/>
                          <a:cs typeface="Calibri" panose="020F0502020204030204" pitchFamily="34" charset="0"/>
                        </a:rPr>
                        <a:t> (possibly also softdrugs)</a:t>
                      </a:r>
                      <a:endParaRPr lang="en-US" sz="1200" noProof="0">
                        <a:latin typeface="Calibri" panose="020F0502020204030204" pitchFamily="34" charset="0"/>
                        <a:cs typeface="Calibri" panose="020F0502020204030204" pitchFamily="34" charset="0"/>
                      </a:endParaRPr>
                    </a:p>
                  </a:txBody>
                  <a:tcPr/>
                </a:tc>
                <a:tc>
                  <a:txBody>
                    <a:bodyPr/>
                    <a:lstStyle/>
                    <a:p>
                      <a:r>
                        <a:rPr lang="en-US" sz="1200" noProof="0">
                          <a:latin typeface="Calibri" panose="020F0502020204030204" pitchFamily="34" charset="0"/>
                          <a:cs typeface="Calibri" panose="020F0502020204030204" pitchFamily="34" charset="0"/>
                        </a:rPr>
                        <a:t>Total</a:t>
                      </a:r>
                    </a:p>
                  </a:txBody>
                  <a:tcPr/>
                </a:tc>
                <a:extLst>
                  <a:ext uri="{0D108BD9-81ED-4DB2-BD59-A6C34878D82A}">
                    <a16:rowId xmlns:a16="http://schemas.microsoft.com/office/drawing/2014/main" val="2941722939"/>
                  </a:ext>
                </a:extLst>
              </a:tr>
              <a:tr h="227702">
                <a:tc>
                  <a:txBody>
                    <a:bodyPr/>
                    <a:lstStyle/>
                    <a:p>
                      <a:r>
                        <a:rPr lang="en-US" sz="1200" noProof="0">
                          <a:latin typeface="Calibri" panose="020F0502020204030204" pitchFamily="34" charset="0"/>
                          <a:cs typeface="Calibri" panose="020F0502020204030204" pitchFamily="34" charset="0"/>
                        </a:rPr>
                        <a:t>&lt; 15 years</a:t>
                      </a:r>
                    </a:p>
                  </a:txBody>
                  <a:tcPr/>
                </a:tc>
                <a:tc>
                  <a:txBody>
                    <a:bodyPr/>
                    <a:lstStyle/>
                    <a:p>
                      <a:r>
                        <a:rPr lang="en-US" sz="1200" noProof="0">
                          <a:latin typeface="Calibri" panose="020F0502020204030204" pitchFamily="34" charset="0"/>
                          <a:cs typeface="Calibri" panose="020F0502020204030204" pitchFamily="34" charset="0"/>
                        </a:rPr>
                        <a:t>78</a:t>
                      </a:r>
                    </a:p>
                  </a:txBody>
                  <a:tcPr/>
                </a:tc>
                <a:tc>
                  <a:txBody>
                    <a:bodyPr/>
                    <a:lstStyle/>
                    <a:p>
                      <a:r>
                        <a:rPr lang="en-US" sz="1200" noProof="0">
                          <a:latin typeface="Calibri" panose="020F0502020204030204" pitchFamily="34" charset="0"/>
                          <a:cs typeface="Calibri" panose="020F0502020204030204" pitchFamily="34" charset="0"/>
                        </a:rPr>
                        <a:t>12</a:t>
                      </a:r>
                    </a:p>
                  </a:txBody>
                  <a:tcPr/>
                </a:tc>
                <a:tc>
                  <a:txBody>
                    <a:bodyPr/>
                    <a:lstStyle/>
                    <a:p>
                      <a:r>
                        <a:rPr lang="en-US" sz="1200" noProof="0">
                          <a:latin typeface="Calibri" panose="020F0502020204030204" pitchFamily="34" charset="0"/>
                          <a:cs typeface="Calibri" panose="020F0502020204030204" pitchFamily="34" charset="0"/>
                        </a:rPr>
                        <a:t>13</a:t>
                      </a:r>
                    </a:p>
                  </a:txBody>
                  <a:tcPr/>
                </a:tc>
                <a:tc>
                  <a:txBody>
                    <a:bodyPr/>
                    <a:lstStyle/>
                    <a:p>
                      <a:r>
                        <a:rPr lang="en-US" sz="1200" noProof="0">
                          <a:latin typeface="Calibri" panose="020F0502020204030204" pitchFamily="34" charset="0"/>
                          <a:cs typeface="Calibri" panose="020F0502020204030204" pitchFamily="34" charset="0"/>
                        </a:rPr>
                        <a:t>103</a:t>
                      </a:r>
                    </a:p>
                  </a:txBody>
                  <a:tcPr/>
                </a:tc>
                <a:extLst>
                  <a:ext uri="{0D108BD9-81ED-4DB2-BD59-A6C34878D82A}">
                    <a16:rowId xmlns:a16="http://schemas.microsoft.com/office/drawing/2014/main" val="1841429598"/>
                  </a:ext>
                </a:extLst>
              </a:tr>
              <a:tr h="227702">
                <a:tc>
                  <a:txBody>
                    <a:bodyPr/>
                    <a:lstStyle/>
                    <a:p>
                      <a:r>
                        <a:rPr lang="en-US" sz="1200" noProof="0">
                          <a:latin typeface="Calibri" panose="020F0502020204030204" pitchFamily="34" charset="0"/>
                          <a:cs typeface="Calibri" panose="020F0502020204030204" pitchFamily="34" charset="0"/>
                        </a:rPr>
                        <a:t>15 – 17 years</a:t>
                      </a:r>
                    </a:p>
                  </a:txBody>
                  <a:tcPr/>
                </a:tc>
                <a:tc>
                  <a:txBody>
                    <a:bodyPr/>
                    <a:lstStyle/>
                    <a:p>
                      <a:r>
                        <a:rPr lang="en-US" sz="1200" noProof="0">
                          <a:latin typeface="Calibri" panose="020F0502020204030204" pitchFamily="34" charset="0"/>
                          <a:cs typeface="Calibri" panose="020F0502020204030204" pitchFamily="34" charset="0"/>
                        </a:rPr>
                        <a:t>2</a:t>
                      </a:r>
                    </a:p>
                  </a:txBody>
                  <a:tcPr/>
                </a:tc>
                <a:tc>
                  <a:txBody>
                    <a:bodyPr/>
                    <a:lstStyle/>
                    <a:p>
                      <a:r>
                        <a:rPr lang="en-US" sz="1200" noProof="0">
                          <a:latin typeface="Calibri" panose="020F0502020204030204" pitchFamily="34" charset="0"/>
                          <a:cs typeface="Calibri" panose="020F0502020204030204" pitchFamily="34" charset="0"/>
                        </a:rPr>
                        <a:t>367</a:t>
                      </a:r>
                    </a:p>
                  </a:txBody>
                  <a:tcPr/>
                </a:tc>
                <a:tc>
                  <a:txBody>
                    <a:bodyPr/>
                    <a:lstStyle/>
                    <a:p>
                      <a:r>
                        <a:rPr lang="en-US" sz="1200" noProof="0">
                          <a:latin typeface="Calibri" panose="020F0502020204030204" pitchFamily="34" charset="0"/>
                          <a:cs typeface="Calibri" panose="020F0502020204030204" pitchFamily="34" charset="0"/>
                        </a:rPr>
                        <a:t>12</a:t>
                      </a:r>
                    </a:p>
                  </a:txBody>
                  <a:tcPr/>
                </a:tc>
                <a:tc>
                  <a:txBody>
                    <a:bodyPr/>
                    <a:lstStyle/>
                    <a:p>
                      <a:r>
                        <a:rPr lang="en-US" sz="1200" noProof="0">
                          <a:latin typeface="Calibri" panose="020F0502020204030204" pitchFamily="34" charset="0"/>
                          <a:cs typeface="Calibri" panose="020F0502020204030204" pitchFamily="34" charset="0"/>
                        </a:rPr>
                        <a:t>381</a:t>
                      </a:r>
                    </a:p>
                  </a:txBody>
                  <a:tcPr/>
                </a:tc>
                <a:extLst>
                  <a:ext uri="{0D108BD9-81ED-4DB2-BD59-A6C34878D82A}">
                    <a16:rowId xmlns:a16="http://schemas.microsoft.com/office/drawing/2014/main" val="1057466711"/>
                  </a:ext>
                </a:extLst>
              </a:tr>
              <a:tr h="227702">
                <a:tc>
                  <a:txBody>
                    <a:bodyPr/>
                    <a:lstStyle/>
                    <a:p>
                      <a:r>
                        <a:rPr lang="en-US" sz="1200" noProof="0">
                          <a:latin typeface="Calibri" panose="020F0502020204030204" pitchFamily="34" charset="0"/>
                          <a:cs typeface="Calibri" panose="020F0502020204030204" pitchFamily="34" charset="0"/>
                        </a:rPr>
                        <a:t>18 –</a:t>
                      </a:r>
                      <a:r>
                        <a:rPr lang="en-US" sz="1200" baseline="0" noProof="0">
                          <a:latin typeface="Calibri" panose="020F0502020204030204" pitchFamily="34" charset="0"/>
                          <a:cs typeface="Calibri" panose="020F0502020204030204" pitchFamily="34" charset="0"/>
                        </a:rPr>
                        <a:t> 21 years</a:t>
                      </a:r>
                      <a:endParaRPr lang="en-US" sz="1200" noProof="0">
                        <a:latin typeface="Calibri" panose="020F0502020204030204" pitchFamily="34" charset="0"/>
                        <a:cs typeface="Calibri" panose="020F0502020204030204" pitchFamily="34" charset="0"/>
                      </a:endParaRPr>
                    </a:p>
                  </a:txBody>
                  <a:tcPr/>
                </a:tc>
                <a:tc>
                  <a:txBody>
                    <a:bodyPr/>
                    <a:lstStyle/>
                    <a:p>
                      <a:r>
                        <a:rPr lang="en-US" sz="1200" noProof="0">
                          <a:latin typeface="Calibri" panose="020F0502020204030204" pitchFamily="34" charset="0"/>
                          <a:cs typeface="Calibri" panose="020F0502020204030204" pitchFamily="34" charset="0"/>
                        </a:rPr>
                        <a:t>-</a:t>
                      </a:r>
                    </a:p>
                  </a:txBody>
                  <a:tcPr/>
                </a:tc>
                <a:tc>
                  <a:txBody>
                    <a:bodyPr/>
                    <a:lstStyle/>
                    <a:p>
                      <a:r>
                        <a:rPr lang="en-US" sz="1200" noProof="0">
                          <a:latin typeface="Calibri" panose="020F0502020204030204" pitchFamily="34" charset="0"/>
                          <a:cs typeface="Calibri" panose="020F0502020204030204" pitchFamily="34" charset="0"/>
                        </a:rPr>
                        <a:t>28</a:t>
                      </a:r>
                    </a:p>
                  </a:txBody>
                  <a:tcPr/>
                </a:tc>
                <a:tc>
                  <a:txBody>
                    <a:bodyPr/>
                    <a:lstStyle/>
                    <a:p>
                      <a:r>
                        <a:rPr lang="en-US" sz="1200" noProof="0">
                          <a:latin typeface="Calibri" panose="020F0502020204030204" pitchFamily="34" charset="0"/>
                          <a:cs typeface="Calibri" panose="020F0502020204030204" pitchFamily="34" charset="0"/>
                        </a:rPr>
                        <a:t>389</a:t>
                      </a:r>
                    </a:p>
                  </a:txBody>
                  <a:tcPr/>
                </a:tc>
                <a:tc>
                  <a:txBody>
                    <a:bodyPr/>
                    <a:lstStyle/>
                    <a:p>
                      <a:r>
                        <a:rPr lang="en-US" sz="1200" noProof="0">
                          <a:latin typeface="Calibri" panose="020F0502020204030204" pitchFamily="34" charset="0"/>
                          <a:cs typeface="Calibri" panose="020F0502020204030204" pitchFamily="34" charset="0"/>
                        </a:rPr>
                        <a:t>417</a:t>
                      </a:r>
                    </a:p>
                  </a:txBody>
                  <a:tcPr/>
                </a:tc>
                <a:extLst>
                  <a:ext uri="{0D108BD9-81ED-4DB2-BD59-A6C34878D82A}">
                    <a16:rowId xmlns:a16="http://schemas.microsoft.com/office/drawing/2014/main" val="2091365717"/>
                  </a:ext>
                </a:extLst>
              </a:tr>
              <a:tr h="227702">
                <a:tc>
                  <a:txBody>
                    <a:bodyPr/>
                    <a:lstStyle/>
                    <a:p>
                      <a:r>
                        <a:rPr lang="en-US" sz="1200" noProof="0">
                          <a:latin typeface="Calibri" panose="020F0502020204030204" pitchFamily="34" charset="0"/>
                          <a:cs typeface="Calibri" panose="020F0502020204030204" pitchFamily="34" charset="0"/>
                        </a:rPr>
                        <a:t>Total</a:t>
                      </a:r>
                    </a:p>
                  </a:txBody>
                  <a:tcPr/>
                </a:tc>
                <a:tc>
                  <a:txBody>
                    <a:bodyPr/>
                    <a:lstStyle/>
                    <a:p>
                      <a:r>
                        <a:rPr lang="en-US" sz="1200" noProof="0">
                          <a:latin typeface="Calibri" panose="020F0502020204030204" pitchFamily="34" charset="0"/>
                          <a:cs typeface="Calibri" panose="020F0502020204030204" pitchFamily="34" charset="0"/>
                        </a:rPr>
                        <a:t>80</a:t>
                      </a:r>
                    </a:p>
                  </a:txBody>
                  <a:tcPr/>
                </a:tc>
                <a:tc>
                  <a:txBody>
                    <a:bodyPr/>
                    <a:lstStyle/>
                    <a:p>
                      <a:r>
                        <a:rPr lang="en-US" sz="1200" noProof="0">
                          <a:latin typeface="Calibri" panose="020F0502020204030204" pitchFamily="34" charset="0"/>
                          <a:cs typeface="Calibri" panose="020F0502020204030204" pitchFamily="34" charset="0"/>
                        </a:rPr>
                        <a:t>407</a:t>
                      </a:r>
                    </a:p>
                  </a:txBody>
                  <a:tcPr/>
                </a:tc>
                <a:tc>
                  <a:txBody>
                    <a:bodyPr/>
                    <a:lstStyle/>
                    <a:p>
                      <a:r>
                        <a:rPr lang="en-US" sz="1200" noProof="0">
                          <a:latin typeface="Calibri" panose="020F0502020204030204" pitchFamily="34" charset="0"/>
                          <a:cs typeface="Calibri" panose="020F0502020204030204" pitchFamily="34" charset="0"/>
                        </a:rPr>
                        <a:t>414</a:t>
                      </a:r>
                    </a:p>
                  </a:txBody>
                  <a:tcPr/>
                </a:tc>
                <a:tc>
                  <a:txBody>
                    <a:bodyPr/>
                    <a:lstStyle/>
                    <a:p>
                      <a:r>
                        <a:rPr lang="en-US" sz="1200" noProof="0">
                          <a:latin typeface="Calibri" panose="020F0502020204030204" pitchFamily="34" charset="0"/>
                          <a:cs typeface="Calibri" panose="020F0502020204030204" pitchFamily="34" charset="0"/>
                        </a:rPr>
                        <a:t>901</a:t>
                      </a:r>
                    </a:p>
                  </a:txBody>
                  <a:tcPr/>
                </a:tc>
                <a:extLst>
                  <a:ext uri="{0D108BD9-81ED-4DB2-BD59-A6C34878D82A}">
                    <a16:rowId xmlns:a16="http://schemas.microsoft.com/office/drawing/2014/main" val="3202439445"/>
                  </a:ext>
                </a:extLst>
              </a:tr>
            </a:tbl>
          </a:graphicData>
        </a:graphic>
      </p:graphicFrame>
      <p:sp>
        <p:nvSpPr>
          <p:cNvPr id="12" name="TextBox 11">
            <a:extLst>
              <a:ext uri="{FF2B5EF4-FFF2-40B4-BE49-F238E27FC236}">
                <a16:creationId xmlns:a16="http://schemas.microsoft.com/office/drawing/2014/main" id="{1D751CD5-58B8-45E4-97F7-10E0D6B2EC2E}"/>
              </a:ext>
            </a:extLst>
          </p:cNvPr>
          <p:cNvSpPr txBox="1"/>
          <p:nvPr/>
        </p:nvSpPr>
        <p:spPr>
          <a:xfrm>
            <a:off x="2224645" y="4228809"/>
            <a:ext cx="6096000" cy="369332"/>
          </a:xfrm>
          <a:prstGeom prst="rect">
            <a:avLst/>
          </a:prstGeom>
          <a:noFill/>
          <a:effectLst>
            <a:outerShdw blurRad="254000" dist="127000" dir="2700000" algn="ctr" rotWithShape="0">
              <a:schemeClr val="tx1">
                <a:alpha val="5000"/>
              </a:schemeClr>
            </a:outerShdw>
          </a:effectLst>
        </p:spPr>
        <p:txBody>
          <a:bodyPr wrap="square" lIns="0">
            <a:spAutoFit/>
          </a:bodyPr>
          <a:lstStyle/>
          <a:p>
            <a:pPr marL="179388" lvl="2">
              <a:buClr>
                <a:srgbClr val="C00000"/>
              </a:buClr>
              <a:tabLst>
                <a:tab pos="1079500" algn="l"/>
              </a:tabLst>
              <a:defRPr/>
            </a:pPr>
            <a:r>
              <a:rPr lang="en-US" sz="1800">
                <a:latin typeface="Calibri" panose="020F0502020204030204" pitchFamily="34" charset="0"/>
                <a:cs typeface="Calibri" panose="020F0502020204030204" pitchFamily="34" charset="0"/>
              </a:rPr>
              <a:t>Table 3: residents of town A by age and drug use</a:t>
            </a:r>
          </a:p>
        </p:txBody>
      </p:sp>
      <p:sp>
        <p:nvSpPr>
          <p:cNvPr id="11" name="TextBox 10">
            <a:extLst>
              <a:ext uri="{FF2B5EF4-FFF2-40B4-BE49-F238E27FC236}">
                <a16:creationId xmlns:a16="http://schemas.microsoft.com/office/drawing/2014/main" id="{6EA5B895-E8A1-44EF-A9C3-3B499A7F2EA3}"/>
              </a:ext>
            </a:extLst>
          </p:cNvPr>
          <p:cNvSpPr txBox="1"/>
          <p:nvPr/>
        </p:nvSpPr>
        <p:spPr>
          <a:xfrm>
            <a:off x="2238375" y="3584653"/>
            <a:ext cx="7886700" cy="571500"/>
          </a:xfrm>
          <a:prstGeom prst="rect">
            <a:avLst/>
          </a:prstGeom>
          <a:noFill/>
          <a:ln>
            <a:solidFill>
              <a:schemeClr val="tx2"/>
            </a:solidFill>
          </a:ln>
          <a:effectLst>
            <a:outerShdw blurRad="254000" dist="127000" dir="2700000" algn="ctr" rotWithShape="0">
              <a:schemeClr val="tx1">
                <a:alpha val="5000"/>
              </a:schemeClr>
            </a:outerShdw>
          </a:effectLst>
        </p:spPr>
        <p:txBody>
          <a:bodyPr wrap="square" lIns="180000" tIns="180000" rIns="180000" bIns="180000" rtlCol="0" anchor="ctr" anchorCtr="0">
            <a:noAutofit/>
          </a:bodyPr>
          <a:lstStyle/>
          <a:p>
            <a:r>
              <a:rPr lang="en-US" sz="2400" dirty="0">
                <a:latin typeface="Calibri" panose="020F0502020204030204" pitchFamily="34" charset="0"/>
                <a:cs typeface="Calibri" panose="020F0502020204030204" pitchFamily="34" charset="0"/>
              </a:rPr>
              <a:t>Madonna is the most beautiful, says Michael Jackson</a:t>
            </a:r>
            <a:endParaRPr lang="nl-NL" sz="2400" dirty="0">
              <a:solidFill>
                <a:srgbClr val="005CA9"/>
              </a:solidFill>
            </a:endParaRPr>
          </a:p>
        </p:txBody>
      </p:sp>
    </p:spTree>
    <p:extLst>
      <p:ext uri="{BB962C8B-B14F-4D97-AF65-F5344CB8AC3E}">
        <p14:creationId xmlns:p14="http://schemas.microsoft.com/office/powerpoint/2010/main" val="3919390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BB91-4768-4779-886B-DF3947FAF52F}"/>
              </a:ext>
            </a:extLst>
          </p:cNvPr>
          <p:cNvSpPr>
            <a:spLocks noGrp="1"/>
          </p:cNvSpPr>
          <p:nvPr>
            <p:ph type="title"/>
          </p:nvPr>
        </p:nvSpPr>
        <p:spPr>
          <a:xfrm>
            <a:off x="450850" y="451166"/>
            <a:ext cx="3948252" cy="782467"/>
          </a:xfrm>
        </p:spPr>
        <p:txBody>
          <a:bodyPr/>
          <a:lstStyle/>
          <a:p>
            <a:r>
              <a:rPr lang="en-US" dirty="0"/>
              <a:t>What are the main rules?</a:t>
            </a:r>
            <a:endParaRPr lang="nl-NL" dirty="0"/>
          </a:p>
        </p:txBody>
      </p:sp>
      <p:sp>
        <p:nvSpPr>
          <p:cNvPr id="3" name="Text Placeholder 2">
            <a:extLst>
              <a:ext uri="{FF2B5EF4-FFF2-40B4-BE49-F238E27FC236}">
                <a16:creationId xmlns:a16="http://schemas.microsoft.com/office/drawing/2014/main" id="{B9F67B68-6F14-4071-8EDE-38C97D5B467D}"/>
              </a:ext>
            </a:extLst>
          </p:cNvPr>
          <p:cNvSpPr>
            <a:spLocks noGrp="1"/>
          </p:cNvSpPr>
          <p:nvPr>
            <p:ph type="body" sz="quarter" idx="13"/>
          </p:nvPr>
        </p:nvSpPr>
        <p:spPr>
          <a:xfrm>
            <a:off x="1685925" y="1685925"/>
            <a:ext cx="6553200" cy="2324100"/>
          </a:xfrm>
        </p:spPr>
        <p:txBody>
          <a:bodyPr/>
          <a:lstStyle/>
          <a:p>
            <a:pPr lvl="2"/>
            <a:r>
              <a:rPr lang="en-US" dirty="0"/>
              <a:t>Lawfulness, fairness and transparency</a:t>
            </a:r>
          </a:p>
          <a:p>
            <a:pPr lvl="2"/>
            <a:r>
              <a:rPr lang="en-US" dirty="0"/>
              <a:t>Purpose limitation</a:t>
            </a:r>
          </a:p>
          <a:p>
            <a:pPr lvl="2"/>
            <a:r>
              <a:rPr lang="en-US" dirty="0"/>
              <a:t>Data minimization</a:t>
            </a:r>
          </a:p>
          <a:p>
            <a:pPr lvl="2"/>
            <a:r>
              <a:rPr lang="en-US" dirty="0"/>
              <a:t>Accuracy</a:t>
            </a:r>
          </a:p>
          <a:p>
            <a:pPr lvl="2"/>
            <a:r>
              <a:rPr lang="en-US" dirty="0"/>
              <a:t>Storage limitation</a:t>
            </a:r>
          </a:p>
          <a:p>
            <a:pPr lvl="2"/>
            <a:r>
              <a:rPr lang="en-US" dirty="0"/>
              <a:t>Integrity and confidentiality &gt; security</a:t>
            </a:r>
            <a:endParaRPr lang="nl-NL" dirty="0"/>
          </a:p>
        </p:txBody>
      </p:sp>
      <p:sp>
        <p:nvSpPr>
          <p:cNvPr id="4" name="Slide Number Placeholder 3">
            <a:extLst>
              <a:ext uri="{FF2B5EF4-FFF2-40B4-BE49-F238E27FC236}">
                <a16:creationId xmlns:a16="http://schemas.microsoft.com/office/drawing/2014/main" id="{AFFDD76E-FE06-4E67-8F99-E4553A9279AB}"/>
              </a:ext>
            </a:extLst>
          </p:cNvPr>
          <p:cNvSpPr>
            <a:spLocks noGrp="1"/>
          </p:cNvSpPr>
          <p:nvPr>
            <p:ph type="sldNum" sz="quarter" idx="15"/>
          </p:nvPr>
        </p:nvSpPr>
        <p:spPr/>
        <p:txBody>
          <a:bodyPr/>
          <a:lstStyle/>
          <a:p>
            <a:pPr algn="l"/>
            <a:fld id="{840C1E0B-154D-844F-9C3C-CB8827A7EAB0}" type="slidenum">
              <a:rPr lang="nl-NL" smtClean="0"/>
              <a:pPr algn="l"/>
              <a:t>45</a:t>
            </a:fld>
            <a:r>
              <a:rPr lang="nl-NL"/>
              <a:t> </a:t>
            </a:r>
          </a:p>
        </p:txBody>
      </p:sp>
      <p:grpSp>
        <p:nvGrpSpPr>
          <p:cNvPr id="13" name="Group 12">
            <a:extLst>
              <a:ext uri="{FF2B5EF4-FFF2-40B4-BE49-F238E27FC236}">
                <a16:creationId xmlns:a16="http://schemas.microsoft.com/office/drawing/2014/main" id="{D612E8DC-E576-4C9A-8289-DA6C6DC8201B}"/>
              </a:ext>
            </a:extLst>
          </p:cNvPr>
          <p:cNvGrpSpPr/>
          <p:nvPr/>
        </p:nvGrpSpPr>
        <p:grpSpPr>
          <a:xfrm>
            <a:off x="3368343" y="4797329"/>
            <a:ext cx="5456901" cy="1160671"/>
            <a:chOff x="3721896" y="4851635"/>
            <a:chExt cx="5456901" cy="1160671"/>
          </a:xfrm>
        </p:grpSpPr>
        <p:sp>
          <p:nvSpPr>
            <p:cNvPr id="5" name="Freeform 55">
              <a:extLst>
                <a:ext uri="{FF2B5EF4-FFF2-40B4-BE49-F238E27FC236}">
                  <a16:creationId xmlns:a16="http://schemas.microsoft.com/office/drawing/2014/main" id="{0ECEC46B-2B83-4522-BDF6-48A6AB604E2C}"/>
                </a:ext>
              </a:extLst>
            </p:cNvPr>
            <p:cNvSpPr>
              <a:spLocks noChangeAspect="1"/>
            </p:cNvSpPr>
            <p:nvPr/>
          </p:nvSpPr>
          <p:spPr bwMode="gray">
            <a:xfrm>
              <a:off x="3721896" y="4851635"/>
              <a:ext cx="449821" cy="1126676"/>
            </a:xfrm>
            <a:custGeom>
              <a:avLst/>
              <a:gdLst/>
              <a:ahLst/>
              <a:cxnLst>
                <a:cxn ang="0">
                  <a:pos x="25" y="0"/>
                </a:cxn>
                <a:cxn ang="0">
                  <a:pos x="3" y="0"/>
                </a:cxn>
                <a:cxn ang="0">
                  <a:pos x="0" y="4"/>
                </a:cxn>
                <a:cxn ang="0">
                  <a:pos x="0" y="74"/>
                </a:cxn>
                <a:cxn ang="0">
                  <a:pos x="15" y="59"/>
                </a:cxn>
                <a:cxn ang="0">
                  <a:pos x="29" y="74"/>
                </a:cxn>
                <a:cxn ang="0">
                  <a:pos x="29" y="4"/>
                </a:cxn>
                <a:cxn ang="0">
                  <a:pos x="25" y="0"/>
                </a:cxn>
              </a:cxnLst>
              <a:rect l="0" t="0" r="r" b="b"/>
              <a:pathLst>
                <a:path w="29" h="74">
                  <a:moveTo>
                    <a:pt x="25" y="0"/>
                  </a:moveTo>
                  <a:cubicBezTo>
                    <a:pt x="3" y="0"/>
                    <a:pt x="3" y="0"/>
                    <a:pt x="3" y="0"/>
                  </a:cubicBezTo>
                  <a:cubicBezTo>
                    <a:pt x="1" y="0"/>
                    <a:pt x="0" y="2"/>
                    <a:pt x="0" y="4"/>
                  </a:cubicBezTo>
                  <a:cubicBezTo>
                    <a:pt x="0" y="74"/>
                    <a:pt x="0" y="74"/>
                    <a:pt x="0" y="74"/>
                  </a:cubicBezTo>
                  <a:cubicBezTo>
                    <a:pt x="15" y="59"/>
                    <a:pt x="15" y="59"/>
                    <a:pt x="15" y="59"/>
                  </a:cubicBezTo>
                  <a:cubicBezTo>
                    <a:pt x="29" y="74"/>
                    <a:pt x="29" y="74"/>
                    <a:pt x="29" y="74"/>
                  </a:cubicBezTo>
                  <a:cubicBezTo>
                    <a:pt x="29" y="4"/>
                    <a:pt x="29" y="4"/>
                    <a:pt x="29" y="4"/>
                  </a:cubicBezTo>
                  <a:cubicBezTo>
                    <a:pt x="29" y="2"/>
                    <a:pt x="28" y="0"/>
                    <a:pt x="25" y="0"/>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6" name="Freeform 49">
              <a:extLst>
                <a:ext uri="{FF2B5EF4-FFF2-40B4-BE49-F238E27FC236}">
                  <a16:creationId xmlns:a16="http://schemas.microsoft.com/office/drawing/2014/main" id="{35882E85-3B56-4723-B99A-B3E4FAABACE1}"/>
                </a:ext>
              </a:extLst>
            </p:cNvPr>
            <p:cNvSpPr>
              <a:spLocks noChangeAspect="1" noEditPoints="1"/>
            </p:cNvSpPr>
            <p:nvPr/>
          </p:nvSpPr>
          <p:spPr bwMode="gray">
            <a:xfrm>
              <a:off x="4401601" y="5287876"/>
              <a:ext cx="1001345" cy="699919"/>
            </a:xfrm>
            <a:custGeom>
              <a:avLst/>
              <a:gdLst/>
              <a:ahLst/>
              <a:cxnLst>
                <a:cxn ang="0">
                  <a:pos x="0" y="8"/>
                </a:cxn>
                <a:cxn ang="0">
                  <a:pos x="0" y="49"/>
                </a:cxn>
                <a:cxn ang="0">
                  <a:pos x="8" y="57"/>
                </a:cxn>
                <a:cxn ang="0">
                  <a:pos x="74" y="57"/>
                </a:cxn>
                <a:cxn ang="0">
                  <a:pos x="82" y="49"/>
                </a:cxn>
                <a:cxn ang="0">
                  <a:pos x="82" y="8"/>
                </a:cxn>
                <a:cxn ang="0">
                  <a:pos x="74" y="0"/>
                </a:cxn>
                <a:cxn ang="0">
                  <a:pos x="8" y="0"/>
                </a:cxn>
                <a:cxn ang="0">
                  <a:pos x="0" y="8"/>
                </a:cxn>
                <a:cxn ang="0">
                  <a:pos x="74" y="8"/>
                </a:cxn>
                <a:cxn ang="0">
                  <a:pos x="74" y="49"/>
                </a:cxn>
                <a:cxn ang="0">
                  <a:pos x="8" y="49"/>
                </a:cxn>
                <a:cxn ang="0">
                  <a:pos x="8" y="8"/>
                </a:cxn>
                <a:cxn ang="0">
                  <a:pos x="74" y="8"/>
                </a:cxn>
              </a:cxnLst>
              <a:rect l="0" t="0" r="r" b="b"/>
              <a:pathLst>
                <a:path w="82" h="57">
                  <a:moveTo>
                    <a:pt x="0" y="8"/>
                  </a:moveTo>
                  <a:cubicBezTo>
                    <a:pt x="0" y="49"/>
                    <a:pt x="0" y="49"/>
                    <a:pt x="0" y="49"/>
                  </a:cubicBezTo>
                  <a:cubicBezTo>
                    <a:pt x="0" y="54"/>
                    <a:pt x="4" y="57"/>
                    <a:pt x="8" y="57"/>
                  </a:cubicBezTo>
                  <a:cubicBezTo>
                    <a:pt x="74" y="57"/>
                    <a:pt x="74" y="57"/>
                    <a:pt x="74" y="57"/>
                  </a:cubicBezTo>
                  <a:cubicBezTo>
                    <a:pt x="78" y="57"/>
                    <a:pt x="82" y="54"/>
                    <a:pt x="82" y="49"/>
                  </a:cubicBezTo>
                  <a:cubicBezTo>
                    <a:pt x="82" y="8"/>
                    <a:pt x="82" y="8"/>
                    <a:pt x="82" y="8"/>
                  </a:cubicBezTo>
                  <a:cubicBezTo>
                    <a:pt x="82" y="4"/>
                    <a:pt x="78" y="0"/>
                    <a:pt x="74" y="0"/>
                  </a:cubicBezTo>
                  <a:cubicBezTo>
                    <a:pt x="8" y="0"/>
                    <a:pt x="8" y="0"/>
                    <a:pt x="8" y="0"/>
                  </a:cubicBezTo>
                  <a:cubicBezTo>
                    <a:pt x="4" y="0"/>
                    <a:pt x="0" y="4"/>
                    <a:pt x="0" y="8"/>
                  </a:cubicBezTo>
                  <a:close/>
                  <a:moveTo>
                    <a:pt x="74" y="8"/>
                  </a:moveTo>
                  <a:cubicBezTo>
                    <a:pt x="74" y="49"/>
                    <a:pt x="74" y="49"/>
                    <a:pt x="74" y="49"/>
                  </a:cubicBezTo>
                  <a:cubicBezTo>
                    <a:pt x="8" y="49"/>
                    <a:pt x="8" y="49"/>
                    <a:pt x="8" y="49"/>
                  </a:cubicBezTo>
                  <a:cubicBezTo>
                    <a:pt x="8" y="8"/>
                    <a:pt x="8" y="8"/>
                    <a:pt x="8" y="8"/>
                  </a:cubicBezTo>
                  <a:lnTo>
                    <a:pt x="74" y="8"/>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7" name="Freeform 59">
              <a:extLst>
                <a:ext uri="{FF2B5EF4-FFF2-40B4-BE49-F238E27FC236}">
                  <a16:creationId xmlns:a16="http://schemas.microsoft.com/office/drawing/2014/main" id="{71A0CDCD-6712-4456-BE82-5BBC3B3397BA}"/>
                </a:ext>
              </a:extLst>
            </p:cNvPr>
            <p:cNvSpPr>
              <a:spLocks noChangeAspect="1" noEditPoints="1"/>
            </p:cNvSpPr>
            <p:nvPr/>
          </p:nvSpPr>
          <p:spPr bwMode="gray">
            <a:xfrm>
              <a:off x="5572819" y="5184325"/>
              <a:ext cx="827981" cy="827981"/>
            </a:xfrm>
            <a:custGeom>
              <a:avLst/>
              <a:gdLst/>
              <a:ahLst/>
              <a:cxnLst>
                <a:cxn ang="0">
                  <a:pos x="36" y="0"/>
                </a:cxn>
                <a:cxn ang="0">
                  <a:pos x="0" y="35"/>
                </a:cxn>
                <a:cxn ang="0">
                  <a:pos x="36" y="71"/>
                </a:cxn>
                <a:cxn ang="0">
                  <a:pos x="71" y="35"/>
                </a:cxn>
                <a:cxn ang="0">
                  <a:pos x="36" y="0"/>
                </a:cxn>
                <a:cxn ang="0">
                  <a:pos x="38" y="64"/>
                </a:cxn>
                <a:cxn ang="0">
                  <a:pos x="38" y="48"/>
                </a:cxn>
                <a:cxn ang="0">
                  <a:pos x="33" y="48"/>
                </a:cxn>
                <a:cxn ang="0">
                  <a:pos x="33" y="64"/>
                </a:cxn>
                <a:cxn ang="0">
                  <a:pos x="7" y="38"/>
                </a:cxn>
                <a:cxn ang="0">
                  <a:pos x="23" y="38"/>
                </a:cxn>
                <a:cxn ang="0">
                  <a:pos x="23" y="33"/>
                </a:cxn>
                <a:cxn ang="0">
                  <a:pos x="7" y="33"/>
                </a:cxn>
                <a:cxn ang="0">
                  <a:pos x="33" y="7"/>
                </a:cxn>
                <a:cxn ang="0">
                  <a:pos x="33" y="23"/>
                </a:cxn>
                <a:cxn ang="0">
                  <a:pos x="38" y="23"/>
                </a:cxn>
                <a:cxn ang="0">
                  <a:pos x="38" y="7"/>
                </a:cxn>
                <a:cxn ang="0">
                  <a:pos x="64" y="33"/>
                </a:cxn>
                <a:cxn ang="0">
                  <a:pos x="48" y="33"/>
                </a:cxn>
                <a:cxn ang="0">
                  <a:pos x="48" y="38"/>
                </a:cxn>
                <a:cxn ang="0">
                  <a:pos x="64" y="38"/>
                </a:cxn>
                <a:cxn ang="0">
                  <a:pos x="38" y="64"/>
                </a:cxn>
              </a:cxnLst>
              <a:rect l="0" t="0" r="r" b="b"/>
              <a:pathLst>
                <a:path w="71" h="71">
                  <a:moveTo>
                    <a:pt x="36" y="0"/>
                  </a:moveTo>
                  <a:cubicBezTo>
                    <a:pt x="16" y="0"/>
                    <a:pt x="0" y="16"/>
                    <a:pt x="0" y="35"/>
                  </a:cubicBezTo>
                  <a:cubicBezTo>
                    <a:pt x="0" y="55"/>
                    <a:pt x="16" y="71"/>
                    <a:pt x="36" y="71"/>
                  </a:cubicBezTo>
                  <a:cubicBezTo>
                    <a:pt x="55" y="71"/>
                    <a:pt x="71" y="55"/>
                    <a:pt x="71" y="35"/>
                  </a:cubicBezTo>
                  <a:cubicBezTo>
                    <a:pt x="71" y="16"/>
                    <a:pt x="55" y="0"/>
                    <a:pt x="36" y="0"/>
                  </a:cubicBezTo>
                  <a:close/>
                  <a:moveTo>
                    <a:pt x="38" y="64"/>
                  </a:moveTo>
                  <a:cubicBezTo>
                    <a:pt x="38" y="48"/>
                    <a:pt x="38" y="48"/>
                    <a:pt x="38" y="48"/>
                  </a:cubicBezTo>
                  <a:cubicBezTo>
                    <a:pt x="33" y="48"/>
                    <a:pt x="33" y="48"/>
                    <a:pt x="33" y="48"/>
                  </a:cubicBezTo>
                  <a:cubicBezTo>
                    <a:pt x="33" y="64"/>
                    <a:pt x="33" y="64"/>
                    <a:pt x="33" y="64"/>
                  </a:cubicBezTo>
                  <a:cubicBezTo>
                    <a:pt x="19" y="63"/>
                    <a:pt x="8" y="52"/>
                    <a:pt x="7" y="38"/>
                  </a:cubicBezTo>
                  <a:cubicBezTo>
                    <a:pt x="23" y="38"/>
                    <a:pt x="23" y="38"/>
                    <a:pt x="23" y="38"/>
                  </a:cubicBezTo>
                  <a:cubicBezTo>
                    <a:pt x="23" y="33"/>
                    <a:pt x="23" y="33"/>
                    <a:pt x="23" y="33"/>
                  </a:cubicBezTo>
                  <a:cubicBezTo>
                    <a:pt x="7" y="33"/>
                    <a:pt x="7" y="33"/>
                    <a:pt x="7" y="33"/>
                  </a:cubicBezTo>
                  <a:cubicBezTo>
                    <a:pt x="8" y="19"/>
                    <a:pt x="19" y="8"/>
                    <a:pt x="33" y="7"/>
                  </a:cubicBezTo>
                  <a:cubicBezTo>
                    <a:pt x="33" y="23"/>
                    <a:pt x="33" y="23"/>
                    <a:pt x="33" y="23"/>
                  </a:cubicBezTo>
                  <a:cubicBezTo>
                    <a:pt x="38" y="23"/>
                    <a:pt x="38" y="23"/>
                    <a:pt x="38" y="23"/>
                  </a:cubicBezTo>
                  <a:cubicBezTo>
                    <a:pt x="38" y="7"/>
                    <a:pt x="38" y="7"/>
                    <a:pt x="38" y="7"/>
                  </a:cubicBezTo>
                  <a:cubicBezTo>
                    <a:pt x="52" y="8"/>
                    <a:pt x="63" y="19"/>
                    <a:pt x="64" y="33"/>
                  </a:cubicBezTo>
                  <a:cubicBezTo>
                    <a:pt x="48" y="33"/>
                    <a:pt x="48" y="33"/>
                    <a:pt x="48" y="33"/>
                  </a:cubicBezTo>
                  <a:cubicBezTo>
                    <a:pt x="48" y="38"/>
                    <a:pt x="48" y="38"/>
                    <a:pt x="48" y="38"/>
                  </a:cubicBezTo>
                  <a:cubicBezTo>
                    <a:pt x="64" y="38"/>
                    <a:pt x="64" y="38"/>
                    <a:pt x="64" y="38"/>
                  </a:cubicBezTo>
                  <a:cubicBezTo>
                    <a:pt x="63" y="52"/>
                    <a:pt x="52" y="63"/>
                    <a:pt x="38" y="64"/>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8" name="Freeform 29">
              <a:extLst>
                <a:ext uri="{FF2B5EF4-FFF2-40B4-BE49-F238E27FC236}">
                  <a16:creationId xmlns:a16="http://schemas.microsoft.com/office/drawing/2014/main" id="{E832BC5F-F17D-4950-9E3E-4D6574A9DA01}"/>
                </a:ext>
              </a:extLst>
            </p:cNvPr>
            <p:cNvSpPr>
              <a:spLocks noChangeAspect="1" noEditPoints="1"/>
            </p:cNvSpPr>
            <p:nvPr/>
          </p:nvSpPr>
          <p:spPr bwMode="gray">
            <a:xfrm>
              <a:off x="6600826" y="5111143"/>
              <a:ext cx="738086" cy="846857"/>
            </a:xfrm>
            <a:custGeom>
              <a:avLst/>
              <a:gdLst/>
              <a:ahLst/>
              <a:cxnLst>
                <a:cxn ang="0">
                  <a:pos x="48" y="28"/>
                </a:cxn>
                <a:cxn ang="0">
                  <a:pos x="54" y="3"/>
                </a:cxn>
                <a:cxn ang="0">
                  <a:pos x="35" y="21"/>
                </a:cxn>
                <a:cxn ang="0">
                  <a:pos x="17" y="37"/>
                </a:cxn>
                <a:cxn ang="0">
                  <a:pos x="17" y="65"/>
                </a:cxn>
                <a:cxn ang="0">
                  <a:pos x="52" y="76"/>
                </a:cxn>
                <a:cxn ang="0">
                  <a:pos x="66" y="35"/>
                </a:cxn>
                <a:cxn ang="0">
                  <a:pos x="48" y="28"/>
                </a:cxn>
                <a:cxn ang="0">
                  <a:pos x="12" y="29"/>
                </a:cxn>
                <a:cxn ang="0">
                  <a:pos x="0" y="41"/>
                </a:cxn>
                <a:cxn ang="0">
                  <a:pos x="0" y="61"/>
                </a:cxn>
                <a:cxn ang="0">
                  <a:pos x="12" y="74"/>
                </a:cxn>
                <a:cxn ang="0">
                  <a:pos x="8" y="64"/>
                </a:cxn>
                <a:cxn ang="0">
                  <a:pos x="8" y="38"/>
                </a:cxn>
                <a:cxn ang="0">
                  <a:pos x="12" y="29"/>
                </a:cxn>
              </a:cxnLst>
              <a:rect l="0" t="0" r="r" b="b"/>
              <a:pathLst>
                <a:path w="66" h="76">
                  <a:moveTo>
                    <a:pt x="48" y="28"/>
                  </a:moveTo>
                  <a:cubicBezTo>
                    <a:pt x="47" y="27"/>
                    <a:pt x="62" y="13"/>
                    <a:pt x="54" y="3"/>
                  </a:cubicBezTo>
                  <a:cubicBezTo>
                    <a:pt x="51" y="0"/>
                    <a:pt x="45" y="15"/>
                    <a:pt x="35" y="21"/>
                  </a:cubicBezTo>
                  <a:cubicBezTo>
                    <a:pt x="29" y="25"/>
                    <a:pt x="17" y="33"/>
                    <a:pt x="17" y="37"/>
                  </a:cubicBezTo>
                  <a:cubicBezTo>
                    <a:pt x="17" y="65"/>
                    <a:pt x="17" y="65"/>
                    <a:pt x="17" y="65"/>
                  </a:cubicBezTo>
                  <a:cubicBezTo>
                    <a:pt x="17" y="70"/>
                    <a:pt x="37" y="76"/>
                    <a:pt x="52" y="76"/>
                  </a:cubicBezTo>
                  <a:cubicBezTo>
                    <a:pt x="58" y="76"/>
                    <a:pt x="66" y="41"/>
                    <a:pt x="66" y="35"/>
                  </a:cubicBezTo>
                  <a:cubicBezTo>
                    <a:pt x="66" y="30"/>
                    <a:pt x="48" y="30"/>
                    <a:pt x="48" y="28"/>
                  </a:cubicBezTo>
                  <a:close/>
                  <a:moveTo>
                    <a:pt x="12" y="29"/>
                  </a:moveTo>
                  <a:cubicBezTo>
                    <a:pt x="10" y="29"/>
                    <a:pt x="0" y="30"/>
                    <a:pt x="0" y="41"/>
                  </a:cubicBezTo>
                  <a:cubicBezTo>
                    <a:pt x="0" y="61"/>
                    <a:pt x="0" y="61"/>
                    <a:pt x="0" y="61"/>
                  </a:cubicBezTo>
                  <a:cubicBezTo>
                    <a:pt x="0" y="72"/>
                    <a:pt x="10" y="74"/>
                    <a:pt x="12" y="74"/>
                  </a:cubicBezTo>
                  <a:cubicBezTo>
                    <a:pt x="15" y="74"/>
                    <a:pt x="8" y="71"/>
                    <a:pt x="8" y="64"/>
                  </a:cubicBezTo>
                  <a:cubicBezTo>
                    <a:pt x="8" y="38"/>
                    <a:pt x="8" y="38"/>
                    <a:pt x="8" y="38"/>
                  </a:cubicBezTo>
                  <a:cubicBezTo>
                    <a:pt x="8" y="31"/>
                    <a:pt x="15" y="29"/>
                    <a:pt x="12" y="29"/>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9" name="Freeform 62">
              <a:extLst>
                <a:ext uri="{FF2B5EF4-FFF2-40B4-BE49-F238E27FC236}">
                  <a16:creationId xmlns:a16="http://schemas.microsoft.com/office/drawing/2014/main" id="{0B40D010-46A5-42EC-B263-6ECB4998E895}"/>
                </a:ext>
              </a:extLst>
            </p:cNvPr>
            <p:cNvSpPr>
              <a:spLocks noChangeAspect="1" noEditPoints="1"/>
            </p:cNvSpPr>
            <p:nvPr/>
          </p:nvSpPr>
          <p:spPr bwMode="gray">
            <a:xfrm>
              <a:off x="7488584" y="5220313"/>
              <a:ext cx="877626" cy="750760"/>
            </a:xfrm>
            <a:custGeom>
              <a:avLst/>
              <a:gdLst/>
              <a:ahLst/>
              <a:cxnLst>
                <a:cxn ang="0">
                  <a:pos x="79" y="48"/>
                </a:cxn>
                <a:cxn ang="0">
                  <a:pos x="66" y="39"/>
                </a:cxn>
                <a:cxn ang="0">
                  <a:pos x="58" y="39"/>
                </a:cxn>
                <a:cxn ang="0">
                  <a:pos x="72" y="49"/>
                </a:cxn>
                <a:cxn ang="0">
                  <a:pos x="58" y="49"/>
                </a:cxn>
                <a:cxn ang="0">
                  <a:pos x="57" y="50"/>
                </a:cxn>
                <a:cxn ang="0">
                  <a:pos x="53" y="59"/>
                </a:cxn>
                <a:cxn ang="0">
                  <a:pos x="29" y="59"/>
                </a:cxn>
                <a:cxn ang="0">
                  <a:pos x="25" y="50"/>
                </a:cxn>
                <a:cxn ang="0">
                  <a:pos x="24" y="49"/>
                </a:cxn>
                <a:cxn ang="0">
                  <a:pos x="10" y="49"/>
                </a:cxn>
                <a:cxn ang="0">
                  <a:pos x="24" y="39"/>
                </a:cxn>
                <a:cxn ang="0">
                  <a:pos x="16" y="39"/>
                </a:cxn>
                <a:cxn ang="0">
                  <a:pos x="3" y="48"/>
                </a:cxn>
                <a:cxn ang="0">
                  <a:pos x="0" y="54"/>
                </a:cxn>
                <a:cxn ang="0">
                  <a:pos x="2" y="66"/>
                </a:cxn>
                <a:cxn ang="0">
                  <a:pos x="8" y="70"/>
                </a:cxn>
                <a:cxn ang="0">
                  <a:pos x="74" y="70"/>
                </a:cxn>
                <a:cxn ang="0">
                  <a:pos x="79" y="66"/>
                </a:cxn>
                <a:cxn ang="0">
                  <a:pos x="82" y="54"/>
                </a:cxn>
                <a:cxn ang="0">
                  <a:pos x="79" y="48"/>
                </a:cxn>
                <a:cxn ang="0">
                  <a:pos x="62" y="21"/>
                </a:cxn>
                <a:cxn ang="0">
                  <a:pos x="49" y="21"/>
                </a:cxn>
                <a:cxn ang="0">
                  <a:pos x="49" y="0"/>
                </a:cxn>
                <a:cxn ang="0">
                  <a:pos x="33" y="0"/>
                </a:cxn>
                <a:cxn ang="0">
                  <a:pos x="33" y="21"/>
                </a:cxn>
                <a:cxn ang="0">
                  <a:pos x="20" y="21"/>
                </a:cxn>
                <a:cxn ang="0">
                  <a:pos x="41" y="41"/>
                </a:cxn>
                <a:cxn ang="0">
                  <a:pos x="62" y="21"/>
                </a:cxn>
              </a:cxnLst>
              <a:rect l="0" t="0" r="r" b="b"/>
              <a:pathLst>
                <a:path w="82" h="70">
                  <a:moveTo>
                    <a:pt x="79" y="48"/>
                  </a:moveTo>
                  <a:cubicBezTo>
                    <a:pt x="66" y="39"/>
                    <a:pt x="66" y="39"/>
                    <a:pt x="66" y="39"/>
                  </a:cubicBezTo>
                  <a:cubicBezTo>
                    <a:pt x="58" y="39"/>
                    <a:pt x="58" y="39"/>
                    <a:pt x="58" y="39"/>
                  </a:cubicBezTo>
                  <a:cubicBezTo>
                    <a:pt x="72" y="49"/>
                    <a:pt x="72" y="49"/>
                    <a:pt x="72" y="49"/>
                  </a:cubicBezTo>
                  <a:cubicBezTo>
                    <a:pt x="58" y="49"/>
                    <a:pt x="58" y="49"/>
                    <a:pt x="58" y="49"/>
                  </a:cubicBezTo>
                  <a:cubicBezTo>
                    <a:pt x="57" y="49"/>
                    <a:pt x="57" y="50"/>
                    <a:pt x="57" y="50"/>
                  </a:cubicBezTo>
                  <a:cubicBezTo>
                    <a:pt x="53" y="59"/>
                    <a:pt x="53" y="59"/>
                    <a:pt x="53" y="59"/>
                  </a:cubicBezTo>
                  <a:cubicBezTo>
                    <a:pt x="29" y="59"/>
                    <a:pt x="29" y="59"/>
                    <a:pt x="29" y="59"/>
                  </a:cubicBezTo>
                  <a:cubicBezTo>
                    <a:pt x="25" y="50"/>
                    <a:pt x="25" y="50"/>
                    <a:pt x="25" y="50"/>
                  </a:cubicBezTo>
                  <a:cubicBezTo>
                    <a:pt x="25" y="50"/>
                    <a:pt x="25" y="49"/>
                    <a:pt x="24" y="49"/>
                  </a:cubicBezTo>
                  <a:cubicBezTo>
                    <a:pt x="10" y="49"/>
                    <a:pt x="10" y="49"/>
                    <a:pt x="10" y="49"/>
                  </a:cubicBezTo>
                  <a:cubicBezTo>
                    <a:pt x="24" y="39"/>
                    <a:pt x="24" y="39"/>
                    <a:pt x="24" y="39"/>
                  </a:cubicBezTo>
                  <a:cubicBezTo>
                    <a:pt x="16" y="39"/>
                    <a:pt x="16" y="39"/>
                    <a:pt x="16" y="39"/>
                  </a:cubicBezTo>
                  <a:cubicBezTo>
                    <a:pt x="3" y="48"/>
                    <a:pt x="3" y="48"/>
                    <a:pt x="3" y="48"/>
                  </a:cubicBezTo>
                  <a:cubicBezTo>
                    <a:pt x="1" y="49"/>
                    <a:pt x="0" y="51"/>
                    <a:pt x="0" y="54"/>
                  </a:cubicBezTo>
                  <a:cubicBezTo>
                    <a:pt x="2" y="66"/>
                    <a:pt x="2" y="66"/>
                    <a:pt x="2" y="66"/>
                  </a:cubicBezTo>
                  <a:cubicBezTo>
                    <a:pt x="3" y="68"/>
                    <a:pt x="5" y="70"/>
                    <a:pt x="8" y="70"/>
                  </a:cubicBezTo>
                  <a:cubicBezTo>
                    <a:pt x="74" y="70"/>
                    <a:pt x="74" y="70"/>
                    <a:pt x="74" y="70"/>
                  </a:cubicBezTo>
                  <a:cubicBezTo>
                    <a:pt x="77" y="70"/>
                    <a:pt x="79" y="68"/>
                    <a:pt x="79" y="66"/>
                  </a:cubicBezTo>
                  <a:cubicBezTo>
                    <a:pt x="82" y="54"/>
                    <a:pt x="82" y="54"/>
                    <a:pt x="82" y="54"/>
                  </a:cubicBezTo>
                  <a:cubicBezTo>
                    <a:pt x="82" y="51"/>
                    <a:pt x="81" y="49"/>
                    <a:pt x="79" y="48"/>
                  </a:cubicBezTo>
                  <a:close/>
                  <a:moveTo>
                    <a:pt x="62" y="21"/>
                  </a:moveTo>
                  <a:cubicBezTo>
                    <a:pt x="49" y="21"/>
                    <a:pt x="49" y="21"/>
                    <a:pt x="49" y="21"/>
                  </a:cubicBezTo>
                  <a:cubicBezTo>
                    <a:pt x="49" y="0"/>
                    <a:pt x="49" y="0"/>
                    <a:pt x="49" y="0"/>
                  </a:cubicBezTo>
                  <a:cubicBezTo>
                    <a:pt x="33" y="0"/>
                    <a:pt x="33" y="0"/>
                    <a:pt x="33" y="0"/>
                  </a:cubicBezTo>
                  <a:cubicBezTo>
                    <a:pt x="33" y="21"/>
                    <a:pt x="33" y="21"/>
                    <a:pt x="33" y="21"/>
                  </a:cubicBezTo>
                  <a:cubicBezTo>
                    <a:pt x="20" y="21"/>
                    <a:pt x="20" y="21"/>
                    <a:pt x="20" y="21"/>
                  </a:cubicBezTo>
                  <a:cubicBezTo>
                    <a:pt x="41" y="41"/>
                    <a:pt x="41" y="41"/>
                    <a:pt x="41" y="41"/>
                  </a:cubicBezTo>
                  <a:lnTo>
                    <a:pt x="62" y="21"/>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grpSp>
          <p:nvGrpSpPr>
            <p:cNvPr id="10" name="Group 503">
              <a:extLst>
                <a:ext uri="{FF2B5EF4-FFF2-40B4-BE49-F238E27FC236}">
                  <a16:creationId xmlns:a16="http://schemas.microsoft.com/office/drawing/2014/main" id="{C2685E14-AFCB-495D-B265-4ED348D71E87}"/>
                </a:ext>
              </a:extLst>
            </p:cNvPr>
            <p:cNvGrpSpPr>
              <a:grpSpLocks noChangeAspect="1"/>
            </p:cNvGrpSpPr>
            <p:nvPr/>
          </p:nvGrpSpPr>
          <p:grpSpPr bwMode="gray">
            <a:xfrm>
              <a:off x="8576600" y="4991243"/>
              <a:ext cx="602197" cy="966756"/>
              <a:chOff x="4217988" y="2000250"/>
              <a:chExt cx="708025" cy="1136650"/>
            </a:xfrm>
            <a:solidFill>
              <a:srgbClr val="2373C4"/>
            </a:solidFill>
          </p:grpSpPr>
          <p:sp>
            <p:nvSpPr>
              <p:cNvPr id="11" name="Freeform 25">
                <a:extLst>
                  <a:ext uri="{FF2B5EF4-FFF2-40B4-BE49-F238E27FC236}">
                    <a16:creationId xmlns:a16="http://schemas.microsoft.com/office/drawing/2014/main" id="{FAE6D8DB-D299-4E2E-B636-B41499D8F86A}"/>
                  </a:ext>
                </a:extLst>
              </p:cNvPr>
              <p:cNvSpPr>
                <a:spLocks noChangeAspect="1" noEditPoints="1"/>
              </p:cNvSpPr>
              <p:nvPr/>
            </p:nvSpPr>
            <p:spPr bwMode="gray">
              <a:xfrm>
                <a:off x="4217988" y="2489200"/>
                <a:ext cx="708025" cy="647700"/>
              </a:xfrm>
              <a:custGeom>
                <a:avLst/>
                <a:gdLst/>
                <a:ahLst/>
                <a:cxnLst>
                  <a:cxn ang="0">
                    <a:pos x="62" y="3"/>
                  </a:cxn>
                  <a:cxn ang="0">
                    <a:pos x="60" y="0"/>
                  </a:cxn>
                  <a:cxn ang="0">
                    <a:pos x="2" y="0"/>
                  </a:cxn>
                  <a:cxn ang="0">
                    <a:pos x="0" y="3"/>
                  </a:cxn>
                  <a:cxn ang="0">
                    <a:pos x="0" y="26"/>
                  </a:cxn>
                  <a:cxn ang="0">
                    <a:pos x="31" y="57"/>
                  </a:cxn>
                  <a:cxn ang="0">
                    <a:pos x="62" y="26"/>
                  </a:cxn>
                  <a:cxn ang="0">
                    <a:pos x="62" y="3"/>
                  </a:cxn>
                  <a:cxn ang="0">
                    <a:pos x="36" y="45"/>
                  </a:cxn>
                  <a:cxn ang="0">
                    <a:pos x="26" y="45"/>
                  </a:cxn>
                  <a:cxn ang="0">
                    <a:pos x="28" y="27"/>
                  </a:cxn>
                  <a:cxn ang="0">
                    <a:pos x="24" y="21"/>
                  </a:cxn>
                  <a:cxn ang="0">
                    <a:pos x="31" y="14"/>
                  </a:cxn>
                  <a:cxn ang="0">
                    <a:pos x="38" y="21"/>
                  </a:cxn>
                  <a:cxn ang="0">
                    <a:pos x="34" y="27"/>
                  </a:cxn>
                  <a:cxn ang="0">
                    <a:pos x="36" y="45"/>
                  </a:cxn>
                </a:cxnLst>
                <a:rect l="0" t="0" r="r" b="b"/>
                <a:pathLst>
                  <a:path w="62" h="57">
                    <a:moveTo>
                      <a:pt x="62" y="3"/>
                    </a:moveTo>
                    <a:cubicBezTo>
                      <a:pt x="62" y="2"/>
                      <a:pt x="61" y="1"/>
                      <a:pt x="60" y="0"/>
                    </a:cubicBezTo>
                    <a:cubicBezTo>
                      <a:pt x="2" y="0"/>
                      <a:pt x="2" y="0"/>
                      <a:pt x="2" y="0"/>
                    </a:cubicBezTo>
                    <a:cubicBezTo>
                      <a:pt x="1" y="1"/>
                      <a:pt x="0" y="2"/>
                      <a:pt x="0" y="3"/>
                    </a:cubicBezTo>
                    <a:cubicBezTo>
                      <a:pt x="0" y="26"/>
                      <a:pt x="0" y="26"/>
                      <a:pt x="0" y="26"/>
                    </a:cubicBezTo>
                    <a:cubicBezTo>
                      <a:pt x="0" y="43"/>
                      <a:pt x="14" y="57"/>
                      <a:pt x="31" y="57"/>
                    </a:cubicBezTo>
                    <a:cubicBezTo>
                      <a:pt x="48" y="57"/>
                      <a:pt x="62" y="43"/>
                      <a:pt x="62" y="26"/>
                    </a:cubicBezTo>
                    <a:lnTo>
                      <a:pt x="62" y="3"/>
                    </a:lnTo>
                    <a:close/>
                    <a:moveTo>
                      <a:pt x="36" y="45"/>
                    </a:moveTo>
                    <a:cubicBezTo>
                      <a:pt x="26" y="45"/>
                      <a:pt x="26" y="45"/>
                      <a:pt x="26" y="45"/>
                    </a:cubicBezTo>
                    <a:cubicBezTo>
                      <a:pt x="28" y="27"/>
                      <a:pt x="28" y="27"/>
                      <a:pt x="28" y="27"/>
                    </a:cubicBezTo>
                    <a:cubicBezTo>
                      <a:pt x="25" y="26"/>
                      <a:pt x="24" y="24"/>
                      <a:pt x="24" y="21"/>
                    </a:cubicBezTo>
                    <a:cubicBezTo>
                      <a:pt x="24" y="17"/>
                      <a:pt x="27" y="14"/>
                      <a:pt x="31" y="14"/>
                    </a:cubicBezTo>
                    <a:cubicBezTo>
                      <a:pt x="35" y="14"/>
                      <a:pt x="38" y="17"/>
                      <a:pt x="38" y="21"/>
                    </a:cubicBezTo>
                    <a:cubicBezTo>
                      <a:pt x="38" y="24"/>
                      <a:pt x="37" y="26"/>
                      <a:pt x="34" y="27"/>
                    </a:cubicBezTo>
                    <a:lnTo>
                      <a:pt x="36" y="4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2" name="Freeform 26">
                <a:extLst>
                  <a:ext uri="{FF2B5EF4-FFF2-40B4-BE49-F238E27FC236}">
                    <a16:creationId xmlns:a16="http://schemas.microsoft.com/office/drawing/2014/main" id="{4E11394B-3DB4-4AD7-A1F9-8B6711AFB129}"/>
                  </a:ext>
                </a:extLst>
              </p:cNvPr>
              <p:cNvSpPr>
                <a:spLocks noChangeAspect="1"/>
              </p:cNvSpPr>
              <p:nvPr/>
            </p:nvSpPr>
            <p:spPr bwMode="gray">
              <a:xfrm>
                <a:off x="4286251" y="2000250"/>
                <a:ext cx="571500" cy="454025"/>
              </a:xfrm>
              <a:custGeom>
                <a:avLst/>
                <a:gdLst/>
                <a:ahLst/>
                <a:cxnLst>
                  <a:cxn ang="0">
                    <a:pos x="11" y="25"/>
                  </a:cxn>
                  <a:cxn ang="0">
                    <a:pos x="25" y="11"/>
                  </a:cxn>
                  <a:cxn ang="0">
                    <a:pos x="39" y="25"/>
                  </a:cxn>
                  <a:cxn ang="0">
                    <a:pos x="39" y="40"/>
                  </a:cxn>
                  <a:cxn ang="0">
                    <a:pos x="50" y="40"/>
                  </a:cxn>
                  <a:cxn ang="0">
                    <a:pos x="50" y="25"/>
                  </a:cxn>
                  <a:cxn ang="0">
                    <a:pos x="25" y="0"/>
                  </a:cxn>
                  <a:cxn ang="0">
                    <a:pos x="0" y="25"/>
                  </a:cxn>
                  <a:cxn ang="0">
                    <a:pos x="0" y="40"/>
                  </a:cxn>
                  <a:cxn ang="0">
                    <a:pos x="11" y="40"/>
                  </a:cxn>
                  <a:cxn ang="0">
                    <a:pos x="11" y="25"/>
                  </a:cxn>
                </a:cxnLst>
                <a:rect l="0" t="0" r="r" b="b"/>
                <a:pathLst>
                  <a:path w="50" h="40">
                    <a:moveTo>
                      <a:pt x="11" y="25"/>
                    </a:moveTo>
                    <a:cubicBezTo>
                      <a:pt x="11" y="17"/>
                      <a:pt x="17" y="11"/>
                      <a:pt x="25" y="11"/>
                    </a:cubicBezTo>
                    <a:cubicBezTo>
                      <a:pt x="33" y="11"/>
                      <a:pt x="39" y="17"/>
                      <a:pt x="39" y="25"/>
                    </a:cubicBezTo>
                    <a:cubicBezTo>
                      <a:pt x="39" y="40"/>
                      <a:pt x="39" y="40"/>
                      <a:pt x="39" y="40"/>
                    </a:cubicBezTo>
                    <a:cubicBezTo>
                      <a:pt x="50" y="40"/>
                      <a:pt x="50" y="40"/>
                      <a:pt x="50" y="40"/>
                    </a:cubicBezTo>
                    <a:cubicBezTo>
                      <a:pt x="50" y="25"/>
                      <a:pt x="50" y="25"/>
                      <a:pt x="50" y="25"/>
                    </a:cubicBezTo>
                    <a:cubicBezTo>
                      <a:pt x="50" y="11"/>
                      <a:pt x="39" y="0"/>
                      <a:pt x="25" y="0"/>
                    </a:cubicBezTo>
                    <a:cubicBezTo>
                      <a:pt x="11" y="0"/>
                      <a:pt x="0" y="11"/>
                      <a:pt x="0" y="25"/>
                    </a:cubicBezTo>
                    <a:cubicBezTo>
                      <a:pt x="0" y="40"/>
                      <a:pt x="0" y="40"/>
                      <a:pt x="0" y="40"/>
                    </a:cubicBezTo>
                    <a:cubicBezTo>
                      <a:pt x="11" y="40"/>
                      <a:pt x="11" y="40"/>
                      <a:pt x="11" y="40"/>
                    </a:cubicBezTo>
                    <a:lnTo>
                      <a:pt x="11" y="2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grpSp>
      </p:grpSp>
    </p:spTree>
    <p:extLst>
      <p:ext uri="{BB962C8B-B14F-4D97-AF65-F5344CB8AC3E}">
        <p14:creationId xmlns:p14="http://schemas.microsoft.com/office/powerpoint/2010/main" val="2989684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A9B7-EAE5-42F1-ADF4-2599A6651690}"/>
              </a:ext>
            </a:extLst>
          </p:cNvPr>
          <p:cNvSpPr>
            <a:spLocks noGrp="1"/>
          </p:cNvSpPr>
          <p:nvPr>
            <p:ph type="title"/>
          </p:nvPr>
        </p:nvSpPr>
        <p:spPr>
          <a:xfrm>
            <a:off x="450850" y="430391"/>
            <a:ext cx="10663250" cy="824017"/>
          </a:xfrm>
        </p:spPr>
        <p:txBody>
          <a:bodyPr/>
          <a:lstStyle/>
          <a:p>
            <a:r>
              <a:rPr lang="en-GB" sz="2800" dirty="0"/>
              <a:t>Legal ground scientific research: Consent or legitimate interest</a:t>
            </a:r>
            <a:endParaRPr lang="nl-NL" dirty="0"/>
          </a:p>
        </p:txBody>
      </p:sp>
      <p:sp>
        <p:nvSpPr>
          <p:cNvPr id="3" name="Text Placeholder 2">
            <a:extLst>
              <a:ext uri="{FF2B5EF4-FFF2-40B4-BE49-F238E27FC236}">
                <a16:creationId xmlns:a16="http://schemas.microsoft.com/office/drawing/2014/main" id="{093BCAFE-9619-4135-9184-ED2FAC20293C}"/>
              </a:ext>
            </a:extLst>
          </p:cNvPr>
          <p:cNvSpPr>
            <a:spLocks noGrp="1"/>
          </p:cNvSpPr>
          <p:nvPr>
            <p:ph type="body" sz="quarter" idx="13"/>
          </p:nvPr>
        </p:nvSpPr>
        <p:spPr>
          <a:xfrm>
            <a:off x="1685924" y="1685924"/>
            <a:ext cx="9972675" cy="4600575"/>
          </a:xfrm>
        </p:spPr>
        <p:txBody>
          <a:bodyPr/>
          <a:lstStyle/>
          <a:p>
            <a:pPr marL="457200" indent="-457200">
              <a:buAutoNum type="alphaUcPeriod"/>
            </a:pPr>
            <a:r>
              <a:rPr lang="en-GB" dirty="0"/>
              <a:t>Unambiguous consent of the data subject</a:t>
            </a:r>
          </a:p>
          <a:p>
            <a:pPr lvl="1"/>
            <a:r>
              <a:rPr lang="nl-NL" dirty="0"/>
              <a:t>	</a:t>
            </a:r>
            <a:r>
              <a:rPr lang="nl-NL" u="sng" dirty="0" err="1"/>
              <a:t>Conditions</a:t>
            </a:r>
            <a:r>
              <a:rPr lang="nl-NL" dirty="0"/>
              <a:t> </a:t>
            </a:r>
          </a:p>
          <a:p>
            <a:pPr lvl="1"/>
            <a:r>
              <a:rPr lang="nl-NL" dirty="0"/>
              <a:t>	1. free</a:t>
            </a:r>
          </a:p>
          <a:p>
            <a:pPr lvl="1"/>
            <a:r>
              <a:rPr lang="nl-NL" dirty="0"/>
              <a:t>	2. prior</a:t>
            </a:r>
          </a:p>
          <a:p>
            <a:pPr lvl="1"/>
            <a:r>
              <a:rPr lang="nl-NL" dirty="0"/>
              <a:t>	3. </a:t>
            </a:r>
            <a:r>
              <a:rPr lang="nl-NL" dirty="0" err="1"/>
              <a:t>informed</a:t>
            </a:r>
            <a:endParaRPr lang="nl-NL" dirty="0"/>
          </a:p>
          <a:p>
            <a:pPr lvl="1"/>
            <a:r>
              <a:rPr lang="en-US" dirty="0"/>
              <a:t>	</a:t>
            </a:r>
          </a:p>
          <a:p>
            <a:pPr lvl="1"/>
            <a:r>
              <a:rPr lang="en-US" dirty="0"/>
              <a:t>	</a:t>
            </a:r>
            <a:r>
              <a:rPr lang="en-US" u="sng" dirty="0"/>
              <a:t>Children</a:t>
            </a:r>
          </a:p>
          <a:p>
            <a:pPr lvl="1"/>
            <a:r>
              <a:rPr lang="en-US" dirty="0"/>
              <a:t>	For children up to 16 years: consent of parents/</a:t>
            </a:r>
            <a:r>
              <a:rPr lang="en-US" dirty="0" err="1"/>
              <a:t>carers</a:t>
            </a:r>
            <a:r>
              <a:rPr lang="en-US" dirty="0"/>
              <a:t> (Netherlands).</a:t>
            </a:r>
          </a:p>
          <a:p>
            <a:pPr lvl="1"/>
            <a:endParaRPr lang="en-US" dirty="0"/>
          </a:p>
          <a:p>
            <a:pPr marL="457200" indent="-457200">
              <a:buFont typeface="+mj-lt"/>
              <a:buAutoNum type="alphaUcPeriod"/>
            </a:pPr>
            <a:r>
              <a:rPr lang="en-GB" dirty="0"/>
              <a:t>Necessary for representing a justified interest, unless this is outweighed by the privacy interests of the data subject</a:t>
            </a:r>
          </a:p>
          <a:p>
            <a:pPr lvl="1"/>
            <a:r>
              <a:rPr lang="en-US" dirty="0"/>
              <a:t>	Balance between:</a:t>
            </a:r>
          </a:p>
          <a:p>
            <a:pPr lvl="1"/>
            <a:r>
              <a:rPr lang="en-US" dirty="0"/>
              <a:t>	1. necessary, legitimate interest</a:t>
            </a:r>
          </a:p>
          <a:p>
            <a:pPr lvl="1"/>
            <a:r>
              <a:rPr lang="en-US" dirty="0"/>
              <a:t>	2. privacy of data subjects</a:t>
            </a:r>
            <a:endParaRPr lang="nl-NL" dirty="0"/>
          </a:p>
        </p:txBody>
      </p:sp>
      <p:sp>
        <p:nvSpPr>
          <p:cNvPr id="4" name="Slide Number Placeholder 3">
            <a:extLst>
              <a:ext uri="{FF2B5EF4-FFF2-40B4-BE49-F238E27FC236}">
                <a16:creationId xmlns:a16="http://schemas.microsoft.com/office/drawing/2014/main" id="{1E0753A9-08FD-490C-8313-37F29655F841}"/>
              </a:ext>
            </a:extLst>
          </p:cNvPr>
          <p:cNvSpPr>
            <a:spLocks noGrp="1"/>
          </p:cNvSpPr>
          <p:nvPr>
            <p:ph type="sldNum" sz="quarter" idx="15"/>
          </p:nvPr>
        </p:nvSpPr>
        <p:spPr/>
        <p:txBody>
          <a:bodyPr/>
          <a:lstStyle/>
          <a:p>
            <a:pPr algn="l"/>
            <a:fld id="{840C1E0B-154D-844F-9C3C-CB8827A7EAB0}" type="slidenum">
              <a:rPr lang="nl-NL" smtClean="0"/>
              <a:pPr algn="l"/>
              <a:t>46</a:t>
            </a:fld>
            <a:r>
              <a:rPr lang="nl-NL"/>
              <a:t> </a:t>
            </a:r>
          </a:p>
        </p:txBody>
      </p:sp>
      <p:sp>
        <p:nvSpPr>
          <p:cNvPr id="5" name="Freeform 29">
            <a:extLst>
              <a:ext uri="{FF2B5EF4-FFF2-40B4-BE49-F238E27FC236}">
                <a16:creationId xmlns:a16="http://schemas.microsoft.com/office/drawing/2014/main" id="{1FA88DBC-ADE5-45DF-8F42-8442491102C8}"/>
              </a:ext>
            </a:extLst>
          </p:cNvPr>
          <p:cNvSpPr>
            <a:spLocks noChangeAspect="1" noEditPoints="1"/>
          </p:cNvSpPr>
          <p:nvPr/>
        </p:nvSpPr>
        <p:spPr bwMode="gray">
          <a:xfrm>
            <a:off x="7963694" y="2605095"/>
            <a:ext cx="690274" cy="792000"/>
          </a:xfrm>
          <a:custGeom>
            <a:avLst/>
            <a:gdLst/>
            <a:ahLst/>
            <a:cxnLst>
              <a:cxn ang="0">
                <a:pos x="48" y="28"/>
              </a:cxn>
              <a:cxn ang="0">
                <a:pos x="54" y="3"/>
              </a:cxn>
              <a:cxn ang="0">
                <a:pos x="35" y="21"/>
              </a:cxn>
              <a:cxn ang="0">
                <a:pos x="17" y="37"/>
              </a:cxn>
              <a:cxn ang="0">
                <a:pos x="17" y="65"/>
              </a:cxn>
              <a:cxn ang="0">
                <a:pos x="52" y="76"/>
              </a:cxn>
              <a:cxn ang="0">
                <a:pos x="66" y="35"/>
              </a:cxn>
              <a:cxn ang="0">
                <a:pos x="48" y="28"/>
              </a:cxn>
              <a:cxn ang="0">
                <a:pos x="12" y="29"/>
              </a:cxn>
              <a:cxn ang="0">
                <a:pos x="0" y="41"/>
              </a:cxn>
              <a:cxn ang="0">
                <a:pos x="0" y="61"/>
              </a:cxn>
              <a:cxn ang="0">
                <a:pos x="12" y="74"/>
              </a:cxn>
              <a:cxn ang="0">
                <a:pos x="8" y="64"/>
              </a:cxn>
              <a:cxn ang="0">
                <a:pos x="8" y="38"/>
              </a:cxn>
              <a:cxn ang="0">
                <a:pos x="12" y="29"/>
              </a:cxn>
            </a:cxnLst>
            <a:rect l="0" t="0" r="r" b="b"/>
            <a:pathLst>
              <a:path w="66" h="76">
                <a:moveTo>
                  <a:pt x="48" y="28"/>
                </a:moveTo>
                <a:cubicBezTo>
                  <a:pt x="47" y="27"/>
                  <a:pt x="62" y="13"/>
                  <a:pt x="54" y="3"/>
                </a:cubicBezTo>
                <a:cubicBezTo>
                  <a:pt x="51" y="0"/>
                  <a:pt x="45" y="15"/>
                  <a:pt x="35" y="21"/>
                </a:cubicBezTo>
                <a:cubicBezTo>
                  <a:pt x="29" y="25"/>
                  <a:pt x="17" y="33"/>
                  <a:pt x="17" y="37"/>
                </a:cubicBezTo>
                <a:cubicBezTo>
                  <a:pt x="17" y="65"/>
                  <a:pt x="17" y="65"/>
                  <a:pt x="17" y="65"/>
                </a:cubicBezTo>
                <a:cubicBezTo>
                  <a:pt x="17" y="70"/>
                  <a:pt x="37" y="76"/>
                  <a:pt x="52" y="76"/>
                </a:cubicBezTo>
                <a:cubicBezTo>
                  <a:pt x="58" y="76"/>
                  <a:pt x="66" y="41"/>
                  <a:pt x="66" y="35"/>
                </a:cubicBezTo>
                <a:cubicBezTo>
                  <a:pt x="66" y="30"/>
                  <a:pt x="48" y="30"/>
                  <a:pt x="48" y="28"/>
                </a:cubicBezTo>
                <a:close/>
                <a:moveTo>
                  <a:pt x="12" y="29"/>
                </a:moveTo>
                <a:cubicBezTo>
                  <a:pt x="10" y="29"/>
                  <a:pt x="0" y="30"/>
                  <a:pt x="0" y="41"/>
                </a:cubicBezTo>
                <a:cubicBezTo>
                  <a:pt x="0" y="61"/>
                  <a:pt x="0" y="61"/>
                  <a:pt x="0" y="61"/>
                </a:cubicBezTo>
                <a:cubicBezTo>
                  <a:pt x="0" y="72"/>
                  <a:pt x="10" y="74"/>
                  <a:pt x="12" y="74"/>
                </a:cubicBezTo>
                <a:cubicBezTo>
                  <a:pt x="15" y="74"/>
                  <a:pt x="8" y="71"/>
                  <a:pt x="8" y="64"/>
                </a:cubicBezTo>
                <a:cubicBezTo>
                  <a:pt x="8" y="38"/>
                  <a:pt x="8" y="38"/>
                  <a:pt x="8" y="38"/>
                </a:cubicBezTo>
                <a:cubicBezTo>
                  <a:pt x="8" y="31"/>
                  <a:pt x="15" y="29"/>
                  <a:pt x="12" y="29"/>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6" name="Freeform 35">
            <a:extLst>
              <a:ext uri="{FF2B5EF4-FFF2-40B4-BE49-F238E27FC236}">
                <a16:creationId xmlns:a16="http://schemas.microsoft.com/office/drawing/2014/main" id="{7E4F99D2-291D-4F5E-965B-3BF993B3D951}"/>
              </a:ext>
            </a:extLst>
          </p:cNvPr>
          <p:cNvSpPr>
            <a:spLocks noChangeAspect="1" noEditPoints="1"/>
          </p:cNvSpPr>
          <p:nvPr/>
        </p:nvSpPr>
        <p:spPr bwMode="gray">
          <a:xfrm>
            <a:off x="7784819" y="5312175"/>
            <a:ext cx="1048024" cy="972000"/>
          </a:xfrm>
          <a:custGeom>
            <a:avLst/>
            <a:gdLst/>
            <a:ahLst/>
            <a:cxnLst>
              <a:cxn ang="0">
                <a:pos x="18" y="34"/>
              </a:cxn>
              <a:cxn ang="0">
                <a:pos x="41" y="10"/>
              </a:cxn>
              <a:cxn ang="0">
                <a:pos x="56" y="25"/>
              </a:cxn>
              <a:cxn ang="0">
                <a:pos x="34" y="49"/>
              </a:cxn>
              <a:cxn ang="0">
                <a:pos x="18" y="34"/>
              </a:cxn>
              <a:cxn ang="0">
                <a:pos x="59" y="23"/>
              </a:cxn>
              <a:cxn ang="0">
                <a:pos x="63" y="22"/>
              </a:cxn>
              <a:cxn ang="0">
                <a:pos x="65" y="21"/>
              </a:cxn>
              <a:cxn ang="0">
                <a:pos x="65" y="17"/>
              </a:cxn>
              <a:cxn ang="0">
                <a:pos x="48" y="1"/>
              </a:cxn>
              <a:cxn ang="0">
                <a:pos x="44" y="1"/>
              </a:cxn>
              <a:cxn ang="0">
                <a:pos x="43" y="3"/>
              </a:cxn>
              <a:cxn ang="0">
                <a:pos x="43" y="7"/>
              </a:cxn>
              <a:cxn ang="0">
                <a:pos x="59" y="23"/>
              </a:cxn>
              <a:cxn ang="0">
                <a:pos x="26" y="58"/>
              </a:cxn>
              <a:cxn ang="0">
                <a:pos x="30" y="58"/>
              </a:cxn>
              <a:cxn ang="0">
                <a:pos x="32" y="56"/>
              </a:cxn>
              <a:cxn ang="0">
                <a:pos x="32" y="52"/>
              </a:cxn>
              <a:cxn ang="0">
                <a:pos x="15" y="36"/>
              </a:cxn>
              <a:cxn ang="0">
                <a:pos x="11" y="36"/>
              </a:cxn>
              <a:cxn ang="0">
                <a:pos x="10" y="38"/>
              </a:cxn>
              <a:cxn ang="0">
                <a:pos x="10" y="42"/>
              </a:cxn>
              <a:cxn ang="0">
                <a:pos x="26" y="58"/>
              </a:cxn>
              <a:cxn ang="0">
                <a:pos x="44" y="43"/>
              </a:cxn>
              <a:cxn ang="0">
                <a:pos x="98" y="93"/>
              </a:cxn>
              <a:cxn ang="0">
                <a:pos x="105" y="95"/>
              </a:cxn>
              <a:cxn ang="0">
                <a:pos x="107" y="92"/>
              </a:cxn>
              <a:cxn ang="0">
                <a:pos x="105" y="86"/>
              </a:cxn>
              <a:cxn ang="0">
                <a:pos x="51" y="35"/>
              </a:cxn>
              <a:cxn ang="0">
                <a:pos x="44" y="43"/>
              </a:cxn>
              <a:cxn ang="0">
                <a:pos x="63" y="93"/>
              </a:cxn>
              <a:cxn ang="0">
                <a:pos x="61" y="92"/>
              </a:cxn>
              <a:cxn ang="0">
                <a:pos x="1" y="92"/>
              </a:cxn>
              <a:cxn ang="0">
                <a:pos x="0" y="93"/>
              </a:cxn>
              <a:cxn ang="0">
                <a:pos x="0" y="98"/>
              </a:cxn>
              <a:cxn ang="0">
                <a:pos x="1" y="100"/>
              </a:cxn>
              <a:cxn ang="0">
                <a:pos x="61" y="100"/>
              </a:cxn>
              <a:cxn ang="0">
                <a:pos x="63" y="98"/>
              </a:cxn>
              <a:cxn ang="0">
                <a:pos x="63" y="93"/>
              </a:cxn>
              <a:cxn ang="0">
                <a:pos x="14" y="82"/>
              </a:cxn>
              <a:cxn ang="0">
                <a:pos x="49" y="82"/>
              </a:cxn>
              <a:cxn ang="0">
                <a:pos x="53" y="85"/>
              </a:cxn>
              <a:cxn ang="0">
                <a:pos x="53" y="89"/>
              </a:cxn>
              <a:cxn ang="0">
                <a:pos x="9" y="89"/>
              </a:cxn>
              <a:cxn ang="0">
                <a:pos x="9" y="85"/>
              </a:cxn>
              <a:cxn ang="0">
                <a:pos x="14" y="82"/>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p>
        </p:txBody>
      </p:sp>
    </p:spTree>
    <p:extLst>
      <p:ext uri="{BB962C8B-B14F-4D97-AF65-F5344CB8AC3E}">
        <p14:creationId xmlns:p14="http://schemas.microsoft.com/office/powerpoint/2010/main" val="4247933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4294-24EA-4BE1-9374-BB72171E6109}"/>
              </a:ext>
            </a:extLst>
          </p:cNvPr>
          <p:cNvSpPr>
            <a:spLocks noGrp="1"/>
          </p:cNvSpPr>
          <p:nvPr>
            <p:ph type="title"/>
          </p:nvPr>
        </p:nvSpPr>
        <p:spPr>
          <a:xfrm>
            <a:off x="450850" y="451166"/>
            <a:ext cx="3589449" cy="782467"/>
          </a:xfrm>
        </p:spPr>
        <p:txBody>
          <a:bodyPr/>
          <a:lstStyle/>
          <a:p>
            <a:r>
              <a:rPr lang="en-US" dirty="0"/>
              <a:t>Types of personal data</a:t>
            </a:r>
            <a:endParaRPr lang="nl-NL" dirty="0"/>
          </a:p>
        </p:txBody>
      </p:sp>
      <p:sp>
        <p:nvSpPr>
          <p:cNvPr id="3" name="Text Placeholder 2">
            <a:extLst>
              <a:ext uri="{FF2B5EF4-FFF2-40B4-BE49-F238E27FC236}">
                <a16:creationId xmlns:a16="http://schemas.microsoft.com/office/drawing/2014/main" id="{F7BD1D6D-4CD5-4234-9DCD-062112D82515}"/>
              </a:ext>
            </a:extLst>
          </p:cNvPr>
          <p:cNvSpPr>
            <a:spLocks noGrp="1"/>
          </p:cNvSpPr>
          <p:nvPr>
            <p:ph type="body" sz="quarter" idx="13"/>
          </p:nvPr>
        </p:nvSpPr>
        <p:spPr>
          <a:xfrm>
            <a:off x="1685924" y="1685925"/>
            <a:ext cx="7820025" cy="4273550"/>
          </a:xfrm>
        </p:spPr>
        <p:txBody>
          <a:bodyPr/>
          <a:lstStyle/>
          <a:p>
            <a:pPr lvl="1"/>
            <a:r>
              <a:rPr lang="en-US" dirty="0"/>
              <a:t>Normal:</a:t>
            </a:r>
          </a:p>
          <a:p>
            <a:pPr lvl="2"/>
            <a:r>
              <a:rPr lang="en-US" dirty="0"/>
              <a:t>Everything that is not special</a:t>
            </a:r>
            <a:br>
              <a:rPr lang="en-US" dirty="0"/>
            </a:br>
            <a:endParaRPr lang="en-US" dirty="0"/>
          </a:p>
          <a:p>
            <a:pPr lvl="1"/>
            <a:r>
              <a:rPr lang="en-US" dirty="0"/>
              <a:t>Special (</a:t>
            </a:r>
            <a:r>
              <a:rPr lang="en-US" dirty="0">
                <a:solidFill>
                  <a:srgbClr val="008053"/>
                </a:solidFill>
              </a:rPr>
              <a:t>art. 9 GDPR</a:t>
            </a:r>
            <a:r>
              <a:rPr lang="en-US" dirty="0"/>
              <a:t>):</a:t>
            </a:r>
          </a:p>
          <a:p>
            <a:pPr lvl="2"/>
            <a:r>
              <a:rPr lang="en-US" dirty="0"/>
              <a:t>Race or ethnicity</a:t>
            </a:r>
          </a:p>
          <a:p>
            <a:pPr lvl="2"/>
            <a:r>
              <a:rPr lang="en-US" dirty="0"/>
              <a:t>Political beliefs</a:t>
            </a:r>
          </a:p>
          <a:p>
            <a:pPr lvl="2"/>
            <a:r>
              <a:rPr lang="en-US" dirty="0"/>
              <a:t>Religious or philosophical beliefs</a:t>
            </a:r>
          </a:p>
          <a:p>
            <a:pPr lvl="2"/>
            <a:r>
              <a:rPr lang="en-US" dirty="0"/>
              <a:t>Trade union membership</a:t>
            </a:r>
          </a:p>
          <a:p>
            <a:pPr lvl="2"/>
            <a:r>
              <a:rPr lang="en-US" dirty="0"/>
              <a:t>Health</a:t>
            </a:r>
          </a:p>
          <a:p>
            <a:pPr lvl="2"/>
            <a:r>
              <a:rPr lang="en-US" dirty="0"/>
              <a:t>Sexual behavior or orientation</a:t>
            </a:r>
          </a:p>
          <a:p>
            <a:pPr lvl="2"/>
            <a:r>
              <a:rPr lang="en-US" dirty="0"/>
              <a:t>Personal data relating to criminal law and personal data relating to unlawful or annoying conduct for which a prohibition has been imposed (</a:t>
            </a:r>
            <a:r>
              <a:rPr lang="en-US" dirty="0">
                <a:solidFill>
                  <a:srgbClr val="008053"/>
                </a:solidFill>
              </a:rPr>
              <a:t>art. 10 GDPR</a:t>
            </a:r>
            <a:r>
              <a:rPr lang="en-US" dirty="0"/>
              <a:t>)</a:t>
            </a:r>
          </a:p>
          <a:p>
            <a:pPr lvl="2"/>
            <a:r>
              <a:rPr lang="en-US" dirty="0"/>
              <a:t>Genetic data</a:t>
            </a:r>
          </a:p>
          <a:p>
            <a:pPr lvl="2"/>
            <a:r>
              <a:rPr lang="en-US" dirty="0"/>
              <a:t>Biometric data</a:t>
            </a:r>
            <a:endParaRPr lang="nl-NL" dirty="0"/>
          </a:p>
        </p:txBody>
      </p:sp>
      <p:sp>
        <p:nvSpPr>
          <p:cNvPr id="4" name="Slide Number Placeholder 3">
            <a:extLst>
              <a:ext uri="{FF2B5EF4-FFF2-40B4-BE49-F238E27FC236}">
                <a16:creationId xmlns:a16="http://schemas.microsoft.com/office/drawing/2014/main" id="{833A7F67-87C4-49E4-917C-9E14EA325CBF}"/>
              </a:ext>
            </a:extLst>
          </p:cNvPr>
          <p:cNvSpPr>
            <a:spLocks noGrp="1"/>
          </p:cNvSpPr>
          <p:nvPr>
            <p:ph type="sldNum" sz="quarter" idx="15"/>
          </p:nvPr>
        </p:nvSpPr>
        <p:spPr/>
        <p:txBody>
          <a:bodyPr/>
          <a:lstStyle/>
          <a:p>
            <a:pPr algn="l"/>
            <a:fld id="{840C1E0B-154D-844F-9C3C-CB8827A7EAB0}" type="slidenum">
              <a:rPr lang="nl-NL" smtClean="0"/>
              <a:pPr algn="l"/>
              <a:t>47</a:t>
            </a:fld>
            <a:r>
              <a:rPr lang="nl-NL"/>
              <a:t> </a:t>
            </a:r>
          </a:p>
        </p:txBody>
      </p:sp>
      <p:grpSp>
        <p:nvGrpSpPr>
          <p:cNvPr id="5" name="Groep 2">
            <a:extLst>
              <a:ext uri="{FF2B5EF4-FFF2-40B4-BE49-F238E27FC236}">
                <a16:creationId xmlns:a16="http://schemas.microsoft.com/office/drawing/2014/main" id="{715226B8-D3F7-4429-92CC-BD8E232DEAD9}"/>
              </a:ext>
            </a:extLst>
          </p:cNvPr>
          <p:cNvGrpSpPr/>
          <p:nvPr/>
        </p:nvGrpSpPr>
        <p:grpSpPr>
          <a:xfrm>
            <a:off x="7263911" y="1685925"/>
            <a:ext cx="4188591" cy="966353"/>
            <a:chOff x="1423135" y="4832100"/>
            <a:chExt cx="6050273" cy="1445007"/>
          </a:xfrm>
        </p:grpSpPr>
        <p:sp>
          <p:nvSpPr>
            <p:cNvPr id="6" name="Freeform 17">
              <a:extLst>
                <a:ext uri="{FF2B5EF4-FFF2-40B4-BE49-F238E27FC236}">
                  <a16:creationId xmlns:a16="http://schemas.microsoft.com/office/drawing/2014/main" id="{F61C99DD-1FBE-43AF-BA7E-72556FCB48A4}"/>
                </a:ext>
              </a:extLst>
            </p:cNvPr>
            <p:cNvSpPr>
              <a:spLocks noChangeAspect="1" noEditPoints="1"/>
            </p:cNvSpPr>
            <p:nvPr/>
          </p:nvSpPr>
          <p:spPr bwMode="gray">
            <a:xfrm>
              <a:off x="3854024" y="5112002"/>
              <a:ext cx="1015398" cy="1165105"/>
            </a:xfrm>
            <a:custGeom>
              <a:avLst/>
              <a:gdLst/>
              <a:ahLst/>
              <a:cxnLst>
                <a:cxn ang="0">
                  <a:pos x="76" y="54"/>
                </a:cxn>
                <a:cxn ang="0">
                  <a:pos x="66" y="60"/>
                </a:cxn>
                <a:cxn ang="0">
                  <a:pos x="61" y="60"/>
                </a:cxn>
                <a:cxn ang="0">
                  <a:pos x="45" y="68"/>
                </a:cxn>
                <a:cxn ang="0">
                  <a:pos x="43" y="77"/>
                </a:cxn>
                <a:cxn ang="0">
                  <a:pos x="25" y="95"/>
                </a:cxn>
                <a:cxn ang="0">
                  <a:pos x="7" y="77"/>
                </a:cxn>
                <a:cxn ang="0">
                  <a:pos x="25" y="59"/>
                </a:cxn>
                <a:cxn ang="0">
                  <a:pos x="30" y="58"/>
                </a:cxn>
                <a:cxn ang="0">
                  <a:pos x="35" y="52"/>
                </a:cxn>
                <a:cxn ang="0">
                  <a:pos x="37" y="45"/>
                </a:cxn>
                <a:cxn ang="0">
                  <a:pos x="69" y="10"/>
                </a:cxn>
                <a:cxn ang="0">
                  <a:pos x="69" y="4"/>
                </a:cxn>
                <a:cxn ang="0">
                  <a:pos x="67" y="2"/>
                </a:cxn>
                <a:cxn ang="0">
                  <a:pos x="65" y="1"/>
                </a:cxn>
                <a:cxn ang="0">
                  <a:pos x="65" y="1"/>
                </a:cxn>
                <a:cxn ang="0">
                  <a:pos x="61" y="1"/>
                </a:cxn>
                <a:cxn ang="0">
                  <a:pos x="59" y="0"/>
                </a:cxn>
                <a:cxn ang="0">
                  <a:pos x="55" y="4"/>
                </a:cxn>
                <a:cxn ang="0">
                  <a:pos x="59" y="7"/>
                </a:cxn>
                <a:cxn ang="0">
                  <a:pos x="61" y="6"/>
                </a:cxn>
                <a:cxn ang="0">
                  <a:pos x="64" y="6"/>
                </a:cxn>
                <a:cxn ang="0">
                  <a:pos x="64" y="10"/>
                </a:cxn>
                <a:cxn ang="0">
                  <a:pos x="34" y="40"/>
                </a:cxn>
                <a:cxn ang="0">
                  <a:pos x="5" y="10"/>
                </a:cxn>
                <a:cxn ang="0">
                  <a:pos x="5" y="6"/>
                </a:cxn>
                <a:cxn ang="0">
                  <a:pos x="11" y="6"/>
                </a:cxn>
                <a:cxn ang="0">
                  <a:pos x="13" y="7"/>
                </a:cxn>
                <a:cxn ang="0">
                  <a:pos x="17" y="4"/>
                </a:cxn>
                <a:cxn ang="0">
                  <a:pos x="13" y="0"/>
                </a:cxn>
                <a:cxn ang="0">
                  <a:pos x="11" y="1"/>
                </a:cxn>
                <a:cxn ang="0">
                  <a:pos x="3" y="1"/>
                </a:cxn>
                <a:cxn ang="0">
                  <a:pos x="3" y="1"/>
                </a:cxn>
                <a:cxn ang="0">
                  <a:pos x="1" y="2"/>
                </a:cxn>
                <a:cxn ang="0">
                  <a:pos x="0" y="4"/>
                </a:cxn>
                <a:cxn ang="0">
                  <a:pos x="0" y="10"/>
                </a:cxn>
                <a:cxn ang="0">
                  <a:pos x="32" y="45"/>
                </a:cxn>
                <a:cxn ang="0">
                  <a:pos x="30" y="52"/>
                </a:cxn>
                <a:cxn ang="0">
                  <a:pos x="28" y="53"/>
                </a:cxn>
                <a:cxn ang="0">
                  <a:pos x="25" y="54"/>
                </a:cxn>
                <a:cxn ang="0">
                  <a:pos x="2" y="77"/>
                </a:cxn>
                <a:cxn ang="0">
                  <a:pos x="25" y="100"/>
                </a:cxn>
                <a:cxn ang="0">
                  <a:pos x="48" y="77"/>
                </a:cxn>
                <a:cxn ang="0">
                  <a:pos x="48" y="77"/>
                </a:cxn>
                <a:cxn ang="0">
                  <a:pos x="48" y="75"/>
                </a:cxn>
                <a:cxn ang="0">
                  <a:pos x="51" y="69"/>
                </a:cxn>
                <a:cxn ang="0">
                  <a:pos x="61" y="65"/>
                </a:cxn>
                <a:cxn ang="0">
                  <a:pos x="64" y="65"/>
                </a:cxn>
                <a:cxn ang="0">
                  <a:pos x="64" y="66"/>
                </a:cxn>
                <a:cxn ang="0">
                  <a:pos x="76" y="77"/>
                </a:cxn>
                <a:cxn ang="0">
                  <a:pos x="87" y="66"/>
                </a:cxn>
                <a:cxn ang="0">
                  <a:pos x="76" y="54"/>
                </a:cxn>
                <a:cxn ang="0">
                  <a:pos x="76" y="70"/>
                </a:cxn>
                <a:cxn ang="0">
                  <a:pos x="71" y="66"/>
                </a:cxn>
                <a:cxn ang="0">
                  <a:pos x="76" y="61"/>
                </a:cxn>
                <a:cxn ang="0">
                  <a:pos x="81" y="66"/>
                </a:cxn>
                <a:cxn ang="0">
                  <a:pos x="76" y="70"/>
                </a:cxn>
              </a:cxnLst>
              <a:rect l="0" t="0" r="r" b="b"/>
              <a:pathLst>
                <a:path w="87" h="100">
                  <a:moveTo>
                    <a:pt x="76" y="54"/>
                  </a:moveTo>
                  <a:cubicBezTo>
                    <a:pt x="71" y="54"/>
                    <a:pt x="68" y="57"/>
                    <a:pt x="66" y="60"/>
                  </a:cubicBezTo>
                  <a:cubicBezTo>
                    <a:pt x="64" y="60"/>
                    <a:pt x="62" y="60"/>
                    <a:pt x="61" y="60"/>
                  </a:cubicBezTo>
                  <a:cubicBezTo>
                    <a:pt x="52" y="60"/>
                    <a:pt x="47" y="64"/>
                    <a:pt x="45" y="68"/>
                  </a:cubicBezTo>
                  <a:cubicBezTo>
                    <a:pt x="43" y="73"/>
                    <a:pt x="43" y="76"/>
                    <a:pt x="43" y="77"/>
                  </a:cubicBezTo>
                  <a:cubicBezTo>
                    <a:pt x="43" y="87"/>
                    <a:pt x="35" y="95"/>
                    <a:pt x="25" y="95"/>
                  </a:cubicBezTo>
                  <a:cubicBezTo>
                    <a:pt x="15" y="95"/>
                    <a:pt x="7" y="87"/>
                    <a:pt x="7" y="77"/>
                  </a:cubicBezTo>
                  <a:cubicBezTo>
                    <a:pt x="7" y="67"/>
                    <a:pt x="15" y="59"/>
                    <a:pt x="25" y="59"/>
                  </a:cubicBezTo>
                  <a:cubicBezTo>
                    <a:pt x="27" y="59"/>
                    <a:pt x="29" y="58"/>
                    <a:pt x="30" y="58"/>
                  </a:cubicBezTo>
                  <a:cubicBezTo>
                    <a:pt x="33" y="57"/>
                    <a:pt x="34" y="55"/>
                    <a:pt x="35" y="52"/>
                  </a:cubicBezTo>
                  <a:cubicBezTo>
                    <a:pt x="36" y="50"/>
                    <a:pt x="36" y="48"/>
                    <a:pt x="37" y="45"/>
                  </a:cubicBezTo>
                  <a:cubicBezTo>
                    <a:pt x="55" y="44"/>
                    <a:pt x="69" y="28"/>
                    <a:pt x="69" y="10"/>
                  </a:cubicBezTo>
                  <a:cubicBezTo>
                    <a:pt x="69" y="8"/>
                    <a:pt x="69" y="6"/>
                    <a:pt x="69" y="4"/>
                  </a:cubicBezTo>
                  <a:cubicBezTo>
                    <a:pt x="69" y="3"/>
                    <a:pt x="68" y="2"/>
                    <a:pt x="67" y="2"/>
                  </a:cubicBezTo>
                  <a:cubicBezTo>
                    <a:pt x="66" y="1"/>
                    <a:pt x="65" y="1"/>
                    <a:pt x="65" y="1"/>
                  </a:cubicBezTo>
                  <a:cubicBezTo>
                    <a:pt x="65" y="1"/>
                    <a:pt x="65" y="1"/>
                    <a:pt x="65" y="1"/>
                  </a:cubicBezTo>
                  <a:cubicBezTo>
                    <a:pt x="61" y="1"/>
                    <a:pt x="61" y="1"/>
                    <a:pt x="61" y="1"/>
                  </a:cubicBezTo>
                  <a:cubicBezTo>
                    <a:pt x="61" y="1"/>
                    <a:pt x="60" y="0"/>
                    <a:pt x="59" y="0"/>
                  </a:cubicBezTo>
                  <a:cubicBezTo>
                    <a:pt x="57" y="0"/>
                    <a:pt x="55" y="2"/>
                    <a:pt x="55" y="4"/>
                  </a:cubicBezTo>
                  <a:cubicBezTo>
                    <a:pt x="55" y="6"/>
                    <a:pt x="57" y="7"/>
                    <a:pt x="59" y="7"/>
                  </a:cubicBezTo>
                  <a:cubicBezTo>
                    <a:pt x="60" y="7"/>
                    <a:pt x="61" y="7"/>
                    <a:pt x="61" y="6"/>
                  </a:cubicBezTo>
                  <a:cubicBezTo>
                    <a:pt x="64" y="6"/>
                    <a:pt x="64" y="6"/>
                    <a:pt x="64" y="6"/>
                  </a:cubicBezTo>
                  <a:cubicBezTo>
                    <a:pt x="64" y="8"/>
                    <a:pt x="64" y="9"/>
                    <a:pt x="64" y="10"/>
                  </a:cubicBezTo>
                  <a:cubicBezTo>
                    <a:pt x="64" y="26"/>
                    <a:pt x="51" y="40"/>
                    <a:pt x="34" y="40"/>
                  </a:cubicBezTo>
                  <a:cubicBezTo>
                    <a:pt x="18" y="40"/>
                    <a:pt x="5" y="26"/>
                    <a:pt x="5" y="10"/>
                  </a:cubicBezTo>
                  <a:cubicBezTo>
                    <a:pt x="5" y="9"/>
                    <a:pt x="5" y="7"/>
                    <a:pt x="5" y="6"/>
                  </a:cubicBezTo>
                  <a:cubicBezTo>
                    <a:pt x="11" y="6"/>
                    <a:pt x="11" y="6"/>
                    <a:pt x="11" y="6"/>
                  </a:cubicBezTo>
                  <a:cubicBezTo>
                    <a:pt x="11" y="7"/>
                    <a:pt x="12" y="7"/>
                    <a:pt x="13" y="7"/>
                  </a:cubicBezTo>
                  <a:cubicBezTo>
                    <a:pt x="15" y="7"/>
                    <a:pt x="17" y="6"/>
                    <a:pt x="17" y="4"/>
                  </a:cubicBezTo>
                  <a:cubicBezTo>
                    <a:pt x="17" y="2"/>
                    <a:pt x="15" y="0"/>
                    <a:pt x="13" y="0"/>
                  </a:cubicBezTo>
                  <a:cubicBezTo>
                    <a:pt x="12" y="0"/>
                    <a:pt x="11" y="1"/>
                    <a:pt x="11" y="1"/>
                  </a:cubicBezTo>
                  <a:cubicBezTo>
                    <a:pt x="3" y="1"/>
                    <a:pt x="3" y="1"/>
                    <a:pt x="3" y="1"/>
                  </a:cubicBezTo>
                  <a:cubicBezTo>
                    <a:pt x="3" y="1"/>
                    <a:pt x="3" y="1"/>
                    <a:pt x="3" y="1"/>
                  </a:cubicBezTo>
                  <a:cubicBezTo>
                    <a:pt x="3" y="1"/>
                    <a:pt x="2" y="1"/>
                    <a:pt x="1" y="2"/>
                  </a:cubicBezTo>
                  <a:cubicBezTo>
                    <a:pt x="1" y="2"/>
                    <a:pt x="0" y="3"/>
                    <a:pt x="0" y="4"/>
                  </a:cubicBezTo>
                  <a:cubicBezTo>
                    <a:pt x="0" y="6"/>
                    <a:pt x="0" y="8"/>
                    <a:pt x="0" y="10"/>
                  </a:cubicBezTo>
                  <a:cubicBezTo>
                    <a:pt x="0" y="28"/>
                    <a:pt x="14" y="43"/>
                    <a:pt x="32" y="45"/>
                  </a:cubicBezTo>
                  <a:cubicBezTo>
                    <a:pt x="31" y="49"/>
                    <a:pt x="31" y="51"/>
                    <a:pt x="30" y="52"/>
                  </a:cubicBezTo>
                  <a:cubicBezTo>
                    <a:pt x="30" y="53"/>
                    <a:pt x="29" y="53"/>
                    <a:pt x="28" y="53"/>
                  </a:cubicBezTo>
                  <a:cubicBezTo>
                    <a:pt x="28" y="53"/>
                    <a:pt x="27" y="54"/>
                    <a:pt x="25" y="54"/>
                  </a:cubicBezTo>
                  <a:cubicBezTo>
                    <a:pt x="12" y="54"/>
                    <a:pt x="2" y="64"/>
                    <a:pt x="2" y="77"/>
                  </a:cubicBezTo>
                  <a:cubicBezTo>
                    <a:pt x="2" y="90"/>
                    <a:pt x="12" y="100"/>
                    <a:pt x="25" y="100"/>
                  </a:cubicBezTo>
                  <a:cubicBezTo>
                    <a:pt x="38" y="100"/>
                    <a:pt x="48" y="90"/>
                    <a:pt x="48" y="77"/>
                  </a:cubicBezTo>
                  <a:cubicBezTo>
                    <a:pt x="48" y="77"/>
                    <a:pt x="48" y="77"/>
                    <a:pt x="48" y="77"/>
                  </a:cubicBezTo>
                  <a:cubicBezTo>
                    <a:pt x="48" y="77"/>
                    <a:pt x="48" y="76"/>
                    <a:pt x="48" y="75"/>
                  </a:cubicBezTo>
                  <a:cubicBezTo>
                    <a:pt x="49" y="73"/>
                    <a:pt x="49" y="71"/>
                    <a:pt x="51" y="69"/>
                  </a:cubicBezTo>
                  <a:cubicBezTo>
                    <a:pt x="53" y="67"/>
                    <a:pt x="56" y="65"/>
                    <a:pt x="61" y="65"/>
                  </a:cubicBezTo>
                  <a:cubicBezTo>
                    <a:pt x="62" y="65"/>
                    <a:pt x="63" y="65"/>
                    <a:pt x="64" y="65"/>
                  </a:cubicBezTo>
                  <a:cubicBezTo>
                    <a:pt x="64" y="65"/>
                    <a:pt x="64" y="66"/>
                    <a:pt x="64" y="66"/>
                  </a:cubicBezTo>
                  <a:cubicBezTo>
                    <a:pt x="64" y="72"/>
                    <a:pt x="70" y="77"/>
                    <a:pt x="76" y="77"/>
                  </a:cubicBezTo>
                  <a:cubicBezTo>
                    <a:pt x="82" y="77"/>
                    <a:pt x="87" y="72"/>
                    <a:pt x="87" y="66"/>
                  </a:cubicBezTo>
                  <a:cubicBezTo>
                    <a:pt x="87" y="59"/>
                    <a:pt x="82" y="54"/>
                    <a:pt x="76" y="54"/>
                  </a:cubicBezTo>
                  <a:close/>
                  <a:moveTo>
                    <a:pt x="76" y="70"/>
                  </a:moveTo>
                  <a:cubicBezTo>
                    <a:pt x="73" y="70"/>
                    <a:pt x="71" y="68"/>
                    <a:pt x="71" y="66"/>
                  </a:cubicBezTo>
                  <a:cubicBezTo>
                    <a:pt x="71" y="63"/>
                    <a:pt x="73" y="61"/>
                    <a:pt x="76" y="61"/>
                  </a:cubicBezTo>
                  <a:cubicBezTo>
                    <a:pt x="78" y="61"/>
                    <a:pt x="81" y="63"/>
                    <a:pt x="81" y="66"/>
                  </a:cubicBezTo>
                  <a:cubicBezTo>
                    <a:pt x="81" y="68"/>
                    <a:pt x="78" y="70"/>
                    <a:pt x="76" y="70"/>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7" name="Freeform 25">
              <a:extLst>
                <a:ext uri="{FF2B5EF4-FFF2-40B4-BE49-F238E27FC236}">
                  <a16:creationId xmlns:a16="http://schemas.microsoft.com/office/drawing/2014/main" id="{066D7FC9-6A9F-4B51-AE1C-5D3D4652DAB5}"/>
                </a:ext>
              </a:extLst>
            </p:cNvPr>
            <p:cNvSpPr>
              <a:spLocks noChangeAspect="1" noEditPoints="1"/>
            </p:cNvSpPr>
            <p:nvPr/>
          </p:nvSpPr>
          <p:spPr bwMode="gray">
            <a:xfrm>
              <a:off x="2625524" y="5113968"/>
              <a:ext cx="1037819" cy="1079411"/>
            </a:xfrm>
            <a:custGeom>
              <a:avLst/>
              <a:gdLst/>
              <a:ahLst/>
              <a:cxnLst>
                <a:cxn ang="0">
                  <a:pos x="66" y="26"/>
                </a:cxn>
                <a:cxn ang="0">
                  <a:pos x="43" y="2"/>
                </a:cxn>
                <a:cxn ang="0">
                  <a:pos x="5" y="41"/>
                </a:cxn>
                <a:cxn ang="0">
                  <a:pos x="2" y="52"/>
                </a:cxn>
                <a:cxn ang="0">
                  <a:pos x="12" y="58"/>
                </a:cxn>
                <a:cxn ang="0">
                  <a:pos x="15" y="57"/>
                </a:cxn>
                <a:cxn ang="0">
                  <a:pos x="22" y="61"/>
                </a:cxn>
                <a:cxn ang="0">
                  <a:pos x="26" y="72"/>
                </a:cxn>
                <a:cxn ang="0">
                  <a:pos x="31" y="75"/>
                </a:cxn>
                <a:cxn ang="0">
                  <a:pos x="39" y="72"/>
                </a:cxn>
                <a:cxn ang="0">
                  <a:pos x="41" y="68"/>
                </a:cxn>
                <a:cxn ang="0">
                  <a:pos x="37" y="65"/>
                </a:cxn>
                <a:cxn ang="0">
                  <a:pos x="33" y="56"/>
                </a:cxn>
                <a:cxn ang="0">
                  <a:pos x="37" y="51"/>
                </a:cxn>
                <a:cxn ang="0">
                  <a:pos x="68" y="59"/>
                </a:cxn>
                <a:cxn ang="0">
                  <a:pos x="66" y="26"/>
                </a:cxn>
                <a:cxn ang="0">
                  <a:pos x="63" y="51"/>
                </a:cxn>
                <a:cxn ang="0">
                  <a:pos x="49" y="33"/>
                </a:cxn>
                <a:cxn ang="0">
                  <a:pos x="46" y="10"/>
                </a:cxn>
                <a:cxn ang="0">
                  <a:pos x="60" y="29"/>
                </a:cxn>
                <a:cxn ang="0">
                  <a:pos x="63" y="51"/>
                </a:cxn>
              </a:cxnLst>
              <a:rect l="0" t="0" r="r" b="b"/>
              <a:pathLst>
                <a:path w="73" h="76">
                  <a:moveTo>
                    <a:pt x="66" y="26"/>
                  </a:moveTo>
                  <a:cubicBezTo>
                    <a:pt x="59" y="11"/>
                    <a:pt x="49" y="0"/>
                    <a:pt x="43" y="2"/>
                  </a:cubicBezTo>
                  <a:cubicBezTo>
                    <a:pt x="34" y="6"/>
                    <a:pt x="49" y="23"/>
                    <a:pt x="5" y="41"/>
                  </a:cubicBezTo>
                  <a:cubicBezTo>
                    <a:pt x="1" y="42"/>
                    <a:pt x="0" y="49"/>
                    <a:pt x="2" y="52"/>
                  </a:cubicBezTo>
                  <a:cubicBezTo>
                    <a:pt x="3" y="56"/>
                    <a:pt x="8" y="60"/>
                    <a:pt x="12" y="58"/>
                  </a:cubicBezTo>
                  <a:cubicBezTo>
                    <a:pt x="13" y="58"/>
                    <a:pt x="15" y="57"/>
                    <a:pt x="15" y="57"/>
                  </a:cubicBezTo>
                  <a:cubicBezTo>
                    <a:pt x="18" y="61"/>
                    <a:pt x="21" y="59"/>
                    <a:pt x="22" y="61"/>
                  </a:cubicBezTo>
                  <a:cubicBezTo>
                    <a:pt x="23" y="64"/>
                    <a:pt x="26" y="70"/>
                    <a:pt x="26" y="72"/>
                  </a:cubicBezTo>
                  <a:cubicBezTo>
                    <a:pt x="27" y="74"/>
                    <a:pt x="29" y="76"/>
                    <a:pt x="31" y="75"/>
                  </a:cubicBezTo>
                  <a:cubicBezTo>
                    <a:pt x="32" y="75"/>
                    <a:pt x="37" y="73"/>
                    <a:pt x="39" y="72"/>
                  </a:cubicBezTo>
                  <a:cubicBezTo>
                    <a:pt x="41" y="71"/>
                    <a:pt x="42" y="70"/>
                    <a:pt x="41" y="68"/>
                  </a:cubicBezTo>
                  <a:cubicBezTo>
                    <a:pt x="40" y="67"/>
                    <a:pt x="38" y="66"/>
                    <a:pt x="37" y="65"/>
                  </a:cubicBezTo>
                  <a:cubicBezTo>
                    <a:pt x="36" y="63"/>
                    <a:pt x="34" y="58"/>
                    <a:pt x="33" y="56"/>
                  </a:cubicBezTo>
                  <a:cubicBezTo>
                    <a:pt x="32" y="54"/>
                    <a:pt x="34" y="52"/>
                    <a:pt x="37" y="51"/>
                  </a:cubicBezTo>
                  <a:cubicBezTo>
                    <a:pt x="57" y="49"/>
                    <a:pt x="61" y="62"/>
                    <a:pt x="68" y="59"/>
                  </a:cubicBezTo>
                  <a:cubicBezTo>
                    <a:pt x="73" y="57"/>
                    <a:pt x="72" y="41"/>
                    <a:pt x="66" y="26"/>
                  </a:cubicBezTo>
                  <a:close/>
                  <a:moveTo>
                    <a:pt x="63" y="51"/>
                  </a:moveTo>
                  <a:cubicBezTo>
                    <a:pt x="62" y="51"/>
                    <a:pt x="54" y="45"/>
                    <a:pt x="49" y="33"/>
                  </a:cubicBezTo>
                  <a:cubicBezTo>
                    <a:pt x="44" y="22"/>
                    <a:pt x="45" y="11"/>
                    <a:pt x="46" y="10"/>
                  </a:cubicBezTo>
                  <a:cubicBezTo>
                    <a:pt x="47" y="10"/>
                    <a:pt x="55" y="17"/>
                    <a:pt x="60" y="29"/>
                  </a:cubicBezTo>
                  <a:cubicBezTo>
                    <a:pt x="65" y="41"/>
                    <a:pt x="64" y="50"/>
                    <a:pt x="63" y="51"/>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8" name="Freeform 9">
              <a:extLst>
                <a:ext uri="{FF2B5EF4-FFF2-40B4-BE49-F238E27FC236}">
                  <a16:creationId xmlns:a16="http://schemas.microsoft.com/office/drawing/2014/main" id="{D0FAA303-9980-4E7B-B0EE-2361FD18A3F6}"/>
                </a:ext>
              </a:extLst>
            </p:cNvPr>
            <p:cNvSpPr>
              <a:spLocks noChangeAspect="1" noEditPoints="1"/>
            </p:cNvSpPr>
            <p:nvPr/>
          </p:nvSpPr>
          <p:spPr bwMode="gray">
            <a:xfrm>
              <a:off x="5586502" y="5298299"/>
              <a:ext cx="279424" cy="710747"/>
            </a:xfrm>
            <a:custGeom>
              <a:avLst/>
              <a:gdLst/>
              <a:ahLst/>
              <a:cxnLst>
                <a:cxn ang="0">
                  <a:pos x="12" y="8"/>
                </a:cxn>
                <a:cxn ang="0">
                  <a:pos x="21" y="0"/>
                </a:cxn>
                <a:cxn ang="0">
                  <a:pos x="29" y="8"/>
                </a:cxn>
                <a:cxn ang="0">
                  <a:pos x="21" y="17"/>
                </a:cxn>
                <a:cxn ang="0">
                  <a:pos x="12" y="8"/>
                </a:cxn>
                <a:cxn ang="0">
                  <a:pos x="30" y="21"/>
                </a:cxn>
                <a:cxn ang="0">
                  <a:pos x="11" y="21"/>
                </a:cxn>
                <a:cxn ang="0">
                  <a:pos x="0" y="32"/>
                </a:cxn>
                <a:cxn ang="0">
                  <a:pos x="0" y="58"/>
                </a:cxn>
                <a:cxn ang="0">
                  <a:pos x="4" y="62"/>
                </a:cxn>
                <a:cxn ang="0">
                  <a:pos x="7" y="58"/>
                </a:cxn>
                <a:cxn ang="0">
                  <a:pos x="7" y="34"/>
                </a:cxn>
                <a:cxn ang="0">
                  <a:pos x="11" y="34"/>
                </a:cxn>
                <a:cxn ang="0">
                  <a:pos x="11" y="102"/>
                </a:cxn>
                <a:cxn ang="0">
                  <a:pos x="15" y="106"/>
                </a:cxn>
                <a:cxn ang="0">
                  <a:pos x="19" y="102"/>
                </a:cxn>
                <a:cxn ang="0">
                  <a:pos x="19" y="62"/>
                </a:cxn>
                <a:cxn ang="0">
                  <a:pos x="23" y="62"/>
                </a:cxn>
                <a:cxn ang="0">
                  <a:pos x="23" y="102"/>
                </a:cxn>
                <a:cxn ang="0">
                  <a:pos x="27" y="106"/>
                </a:cxn>
                <a:cxn ang="0">
                  <a:pos x="31" y="102"/>
                </a:cxn>
                <a:cxn ang="0">
                  <a:pos x="31" y="34"/>
                </a:cxn>
                <a:cxn ang="0">
                  <a:pos x="35" y="34"/>
                </a:cxn>
                <a:cxn ang="0">
                  <a:pos x="35" y="58"/>
                </a:cxn>
                <a:cxn ang="0">
                  <a:pos x="38" y="62"/>
                </a:cxn>
                <a:cxn ang="0">
                  <a:pos x="41" y="58"/>
                </a:cxn>
                <a:cxn ang="0">
                  <a:pos x="41" y="32"/>
                </a:cxn>
                <a:cxn ang="0">
                  <a:pos x="30" y="21"/>
                </a:cxn>
              </a:cxnLst>
              <a:rect l="0" t="0" r="r" b="b"/>
              <a:pathLst>
                <a:path w="41" h="106">
                  <a:moveTo>
                    <a:pt x="12" y="8"/>
                  </a:moveTo>
                  <a:cubicBezTo>
                    <a:pt x="12" y="3"/>
                    <a:pt x="16" y="0"/>
                    <a:pt x="21" y="0"/>
                  </a:cubicBezTo>
                  <a:cubicBezTo>
                    <a:pt x="26" y="0"/>
                    <a:pt x="29" y="3"/>
                    <a:pt x="29" y="8"/>
                  </a:cubicBezTo>
                  <a:cubicBezTo>
                    <a:pt x="29" y="13"/>
                    <a:pt x="26" y="17"/>
                    <a:pt x="21" y="17"/>
                  </a:cubicBezTo>
                  <a:cubicBezTo>
                    <a:pt x="16" y="17"/>
                    <a:pt x="12" y="13"/>
                    <a:pt x="12" y="8"/>
                  </a:cubicBezTo>
                  <a:close/>
                  <a:moveTo>
                    <a:pt x="30" y="21"/>
                  </a:moveTo>
                  <a:cubicBezTo>
                    <a:pt x="27" y="21"/>
                    <a:pt x="14" y="21"/>
                    <a:pt x="11" y="21"/>
                  </a:cubicBezTo>
                  <a:cubicBezTo>
                    <a:pt x="5" y="21"/>
                    <a:pt x="0" y="26"/>
                    <a:pt x="0" y="32"/>
                  </a:cubicBezTo>
                  <a:cubicBezTo>
                    <a:pt x="0" y="35"/>
                    <a:pt x="0" y="56"/>
                    <a:pt x="0" y="58"/>
                  </a:cubicBezTo>
                  <a:cubicBezTo>
                    <a:pt x="0" y="60"/>
                    <a:pt x="1" y="62"/>
                    <a:pt x="4" y="62"/>
                  </a:cubicBezTo>
                  <a:cubicBezTo>
                    <a:pt x="6" y="62"/>
                    <a:pt x="7" y="60"/>
                    <a:pt x="7" y="58"/>
                  </a:cubicBezTo>
                  <a:cubicBezTo>
                    <a:pt x="7" y="56"/>
                    <a:pt x="7" y="34"/>
                    <a:pt x="7" y="34"/>
                  </a:cubicBezTo>
                  <a:cubicBezTo>
                    <a:pt x="11" y="34"/>
                    <a:pt x="11" y="34"/>
                    <a:pt x="11" y="34"/>
                  </a:cubicBezTo>
                  <a:cubicBezTo>
                    <a:pt x="11" y="34"/>
                    <a:pt x="11" y="97"/>
                    <a:pt x="11" y="102"/>
                  </a:cubicBezTo>
                  <a:cubicBezTo>
                    <a:pt x="11" y="104"/>
                    <a:pt x="12" y="106"/>
                    <a:pt x="15" y="106"/>
                  </a:cubicBezTo>
                  <a:cubicBezTo>
                    <a:pt x="18" y="106"/>
                    <a:pt x="19" y="104"/>
                    <a:pt x="19" y="102"/>
                  </a:cubicBezTo>
                  <a:cubicBezTo>
                    <a:pt x="19" y="97"/>
                    <a:pt x="19" y="62"/>
                    <a:pt x="19" y="62"/>
                  </a:cubicBezTo>
                  <a:cubicBezTo>
                    <a:pt x="23" y="62"/>
                    <a:pt x="23" y="62"/>
                    <a:pt x="23" y="62"/>
                  </a:cubicBezTo>
                  <a:cubicBezTo>
                    <a:pt x="23" y="62"/>
                    <a:pt x="23" y="97"/>
                    <a:pt x="23" y="102"/>
                  </a:cubicBezTo>
                  <a:cubicBezTo>
                    <a:pt x="23" y="104"/>
                    <a:pt x="24" y="106"/>
                    <a:pt x="27" y="106"/>
                  </a:cubicBezTo>
                  <a:cubicBezTo>
                    <a:pt x="30" y="106"/>
                    <a:pt x="31" y="104"/>
                    <a:pt x="31" y="102"/>
                  </a:cubicBezTo>
                  <a:cubicBezTo>
                    <a:pt x="31" y="97"/>
                    <a:pt x="31" y="34"/>
                    <a:pt x="31" y="34"/>
                  </a:cubicBezTo>
                  <a:cubicBezTo>
                    <a:pt x="35" y="34"/>
                    <a:pt x="35" y="34"/>
                    <a:pt x="35" y="34"/>
                  </a:cubicBezTo>
                  <a:cubicBezTo>
                    <a:pt x="35" y="34"/>
                    <a:pt x="35" y="56"/>
                    <a:pt x="35" y="58"/>
                  </a:cubicBezTo>
                  <a:cubicBezTo>
                    <a:pt x="35" y="60"/>
                    <a:pt x="36" y="62"/>
                    <a:pt x="38" y="62"/>
                  </a:cubicBezTo>
                  <a:cubicBezTo>
                    <a:pt x="40" y="62"/>
                    <a:pt x="41" y="60"/>
                    <a:pt x="41" y="58"/>
                  </a:cubicBezTo>
                  <a:cubicBezTo>
                    <a:pt x="41" y="56"/>
                    <a:pt x="41" y="35"/>
                    <a:pt x="41" y="32"/>
                  </a:cubicBezTo>
                  <a:cubicBezTo>
                    <a:pt x="41" y="26"/>
                    <a:pt x="36" y="21"/>
                    <a:pt x="30" y="21"/>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9" name="Freeform 13">
              <a:extLst>
                <a:ext uri="{FF2B5EF4-FFF2-40B4-BE49-F238E27FC236}">
                  <a16:creationId xmlns:a16="http://schemas.microsoft.com/office/drawing/2014/main" id="{4F2F4C72-1054-40B2-B53E-4E01C7D8E81C}"/>
                </a:ext>
              </a:extLst>
            </p:cNvPr>
            <p:cNvSpPr>
              <a:spLocks noChangeAspect="1" noEditPoints="1"/>
            </p:cNvSpPr>
            <p:nvPr/>
          </p:nvSpPr>
          <p:spPr bwMode="gray">
            <a:xfrm>
              <a:off x="5244685" y="5597111"/>
              <a:ext cx="317571" cy="679996"/>
            </a:xfrm>
            <a:custGeom>
              <a:avLst/>
              <a:gdLst/>
              <a:ahLst/>
              <a:cxnLst>
                <a:cxn ang="0">
                  <a:pos x="16" y="8"/>
                </a:cxn>
                <a:cxn ang="0">
                  <a:pos x="24" y="0"/>
                </a:cxn>
                <a:cxn ang="0">
                  <a:pos x="33" y="8"/>
                </a:cxn>
                <a:cxn ang="0">
                  <a:pos x="24" y="17"/>
                </a:cxn>
                <a:cxn ang="0">
                  <a:pos x="16" y="8"/>
                </a:cxn>
                <a:cxn ang="0">
                  <a:pos x="48" y="53"/>
                </a:cxn>
                <a:cxn ang="0">
                  <a:pos x="42" y="30"/>
                </a:cxn>
                <a:cxn ang="0">
                  <a:pos x="31" y="21"/>
                </a:cxn>
                <a:cxn ang="0">
                  <a:pos x="24" y="21"/>
                </a:cxn>
                <a:cxn ang="0">
                  <a:pos x="18" y="21"/>
                </a:cxn>
                <a:cxn ang="0">
                  <a:pos x="7" y="30"/>
                </a:cxn>
                <a:cxn ang="0">
                  <a:pos x="1" y="53"/>
                </a:cxn>
                <a:cxn ang="0">
                  <a:pos x="2" y="58"/>
                </a:cxn>
                <a:cxn ang="0">
                  <a:pos x="6" y="55"/>
                </a:cxn>
                <a:cxn ang="0">
                  <a:pos x="13" y="33"/>
                </a:cxn>
                <a:cxn ang="0">
                  <a:pos x="17" y="33"/>
                </a:cxn>
                <a:cxn ang="0">
                  <a:pos x="6" y="73"/>
                </a:cxn>
                <a:cxn ang="0">
                  <a:pos x="15" y="73"/>
                </a:cxn>
                <a:cxn ang="0">
                  <a:pos x="15" y="73"/>
                </a:cxn>
                <a:cxn ang="0">
                  <a:pos x="15" y="102"/>
                </a:cxn>
                <a:cxn ang="0">
                  <a:pos x="19" y="106"/>
                </a:cxn>
                <a:cxn ang="0">
                  <a:pos x="22" y="102"/>
                </a:cxn>
                <a:cxn ang="0">
                  <a:pos x="22" y="73"/>
                </a:cxn>
                <a:cxn ang="0">
                  <a:pos x="26" y="73"/>
                </a:cxn>
                <a:cxn ang="0">
                  <a:pos x="26" y="102"/>
                </a:cxn>
                <a:cxn ang="0">
                  <a:pos x="30" y="106"/>
                </a:cxn>
                <a:cxn ang="0">
                  <a:pos x="34" y="102"/>
                </a:cxn>
                <a:cxn ang="0">
                  <a:pos x="34" y="73"/>
                </a:cxn>
                <a:cxn ang="0">
                  <a:pos x="34" y="73"/>
                </a:cxn>
                <a:cxn ang="0">
                  <a:pos x="43" y="73"/>
                </a:cxn>
                <a:cxn ang="0">
                  <a:pos x="32" y="33"/>
                </a:cxn>
                <a:cxn ang="0">
                  <a:pos x="36" y="33"/>
                </a:cxn>
                <a:cxn ang="0">
                  <a:pos x="42" y="55"/>
                </a:cxn>
                <a:cxn ang="0">
                  <a:pos x="46" y="58"/>
                </a:cxn>
                <a:cxn ang="0">
                  <a:pos x="48" y="53"/>
                </a:cxn>
              </a:cxnLst>
              <a:rect l="0" t="0" r="r" b="b"/>
              <a:pathLst>
                <a:path w="49" h="106">
                  <a:moveTo>
                    <a:pt x="16" y="8"/>
                  </a:moveTo>
                  <a:cubicBezTo>
                    <a:pt x="16" y="3"/>
                    <a:pt x="20" y="0"/>
                    <a:pt x="24" y="0"/>
                  </a:cubicBezTo>
                  <a:cubicBezTo>
                    <a:pt x="29" y="0"/>
                    <a:pt x="33" y="3"/>
                    <a:pt x="33" y="8"/>
                  </a:cubicBezTo>
                  <a:cubicBezTo>
                    <a:pt x="33" y="13"/>
                    <a:pt x="29" y="17"/>
                    <a:pt x="24" y="17"/>
                  </a:cubicBezTo>
                  <a:cubicBezTo>
                    <a:pt x="20" y="17"/>
                    <a:pt x="16" y="13"/>
                    <a:pt x="16" y="8"/>
                  </a:cubicBezTo>
                  <a:close/>
                  <a:moveTo>
                    <a:pt x="48" y="53"/>
                  </a:moveTo>
                  <a:cubicBezTo>
                    <a:pt x="42" y="30"/>
                    <a:pt x="42" y="30"/>
                    <a:pt x="42" y="30"/>
                  </a:cubicBezTo>
                  <a:cubicBezTo>
                    <a:pt x="39" y="20"/>
                    <a:pt x="31" y="21"/>
                    <a:pt x="31" y="21"/>
                  </a:cubicBezTo>
                  <a:cubicBezTo>
                    <a:pt x="24" y="21"/>
                    <a:pt x="24" y="21"/>
                    <a:pt x="24" y="21"/>
                  </a:cubicBezTo>
                  <a:cubicBezTo>
                    <a:pt x="18" y="21"/>
                    <a:pt x="18" y="21"/>
                    <a:pt x="18" y="21"/>
                  </a:cubicBezTo>
                  <a:cubicBezTo>
                    <a:pt x="18" y="21"/>
                    <a:pt x="10" y="20"/>
                    <a:pt x="7" y="30"/>
                  </a:cubicBezTo>
                  <a:cubicBezTo>
                    <a:pt x="1" y="53"/>
                    <a:pt x="1" y="53"/>
                    <a:pt x="1" y="53"/>
                  </a:cubicBezTo>
                  <a:cubicBezTo>
                    <a:pt x="0" y="55"/>
                    <a:pt x="0" y="57"/>
                    <a:pt x="2" y="58"/>
                  </a:cubicBezTo>
                  <a:cubicBezTo>
                    <a:pt x="4" y="58"/>
                    <a:pt x="6" y="57"/>
                    <a:pt x="6" y="55"/>
                  </a:cubicBezTo>
                  <a:cubicBezTo>
                    <a:pt x="13" y="33"/>
                    <a:pt x="13" y="33"/>
                    <a:pt x="13" y="33"/>
                  </a:cubicBezTo>
                  <a:cubicBezTo>
                    <a:pt x="17" y="33"/>
                    <a:pt x="17" y="33"/>
                    <a:pt x="17" y="33"/>
                  </a:cubicBezTo>
                  <a:cubicBezTo>
                    <a:pt x="6" y="73"/>
                    <a:pt x="6" y="73"/>
                    <a:pt x="6" y="73"/>
                  </a:cubicBezTo>
                  <a:cubicBezTo>
                    <a:pt x="15" y="73"/>
                    <a:pt x="15" y="73"/>
                    <a:pt x="15" y="73"/>
                  </a:cubicBezTo>
                  <a:cubicBezTo>
                    <a:pt x="15" y="73"/>
                    <a:pt x="15" y="73"/>
                    <a:pt x="15" y="73"/>
                  </a:cubicBezTo>
                  <a:cubicBezTo>
                    <a:pt x="15" y="102"/>
                    <a:pt x="15" y="102"/>
                    <a:pt x="15" y="102"/>
                  </a:cubicBezTo>
                  <a:cubicBezTo>
                    <a:pt x="15" y="105"/>
                    <a:pt x="17" y="106"/>
                    <a:pt x="19" y="106"/>
                  </a:cubicBezTo>
                  <a:cubicBezTo>
                    <a:pt x="21" y="106"/>
                    <a:pt x="22" y="105"/>
                    <a:pt x="22" y="102"/>
                  </a:cubicBezTo>
                  <a:cubicBezTo>
                    <a:pt x="22" y="73"/>
                    <a:pt x="22" y="73"/>
                    <a:pt x="22" y="73"/>
                  </a:cubicBezTo>
                  <a:cubicBezTo>
                    <a:pt x="26" y="73"/>
                    <a:pt x="26" y="73"/>
                    <a:pt x="26" y="73"/>
                  </a:cubicBezTo>
                  <a:cubicBezTo>
                    <a:pt x="26" y="102"/>
                    <a:pt x="26" y="102"/>
                    <a:pt x="26" y="102"/>
                  </a:cubicBezTo>
                  <a:cubicBezTo>
                    <a:pt x="26" y="105"/>
                    <a:pt x="28" y="106"/>
                    <a:pt x="30" y="106"/>
                  </a:cubicBezTo>
                  <a:cubicBezTo>
                    <a:pt x="32" y="106"/>
                    <a:pt x="34" y="105"/>
                    <a:pt x="34" y="102"/>
                  </a:cubicBezTo>
                  <a:cubicBezTo>
                    <a:pt x="34" y="73"/>
                    <a:pt x="34" y="73"/>
                    <a:pt x="34" y="73"/>
                  </a:cubicBezTo>
                  <a:cubicBezTo>
                    <a:pt x="34" y="73"/>
                    <a:pt x="34" y="73"/>
                    <a:pt x="34" y="73"/>
                  </a:cubicBezTo>
                  <a:cubicBezTo>
                    <a:pt x="43" y="73"/>
                    <a:pt x="43" y="73"/>
                    <a:pt x="43" y="73"/>
                  </a:cubicBezTo>
                  <a:cubicBezTo>
                    <a:pt x="32" y="33"/>
                    <a:pt x="32" y="33"/>
                    <a:pt x="32" y="33"/>
                  </a:cubicBezTo>
                  <a:cubicBezTo>
                    <a:pt x="36" y="33"/>
                    <a:pt x="36" y="33"/>
                    <a:pt x="36" y="33"/>
                  </a:cubicBezTo>
                  <a:cubicBezTo>
                    <a:pt x="42" y="55"/>
                    <a:pt x="42" y="55"/>
                    <a:pt x="42" y="55"/>
                  </a:cubicBezTo>
                  <a:cubicBezTo>
                    <a:pt x="43" y="57"/>
                    <a:pt x="44" y="58"/>
                    <a:pt x="46" y="58"/>
                  </a:cubicBezTo>
                  <a:cubicBezTo>
                    <a:pt x="48" y="57"/>
                    <a:pt x="49" y="55"/>
                    <a:pt x="48" y="53"/>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0" name="Freeform 60">
              <a:extLst>
                <a:ext uri="{FF2B5EF4-FFF2-40B4-BE49-F238E27FC236}">
                  <a16:creationId xmlns:a16="http://schemas.microsoft.com/office/drawing/2014/main" id="{2A57D8A3-8E8C-4585-8556-F28F24301A25}"/>
                </a:ext>
              </a:extLst>
            </p:cNvPr>
            <p:cNvSpPr>
              <a:spLocks noChangeAspect="1" noEditPoints="1"/>
            </p:cNvSpPr>
            <p:nvPr/>
          </p:nvSpPr>
          <p:spPr bwMode="gray">
            <a:xfrm>
              <a:off x="1423135" y="5172890"/>
              <a:ext cx="1079326" cy="1066001"/>
            </a:xfrm>
            <a:custGeom>
              <a:avLst/>
              <a:gdLst/>
              <a:ahLst/>
              <a:cxnLst>
                <a:cxn ang="0">
                  <a:pos x="40" y="0"/>
                </a:cxn>
                <a:cxn ang="0">
                  <a:pos x="0" y="39"/>
                </a:cxn>
                <a:cxn ang="0">
                  <a:pos x="40" y="78"/>
                </a:cxn>
                <a:cxn ang="0">
                  <a:pos x="79" y="39"/>
                </a:cxn>
                <a:cxn ang="0">
                  <a:pos x="40" y="0"/>
                </a:cxn>
                <a:cxn ang="0">
                  <a:pos x="73" y="39"/>
                </a:cxn>
                <a:cxn ang="0">
                  <a:pos x="66" y="59"/>
                </a:cxn>
                <a:cxn ang="0">
                  <a:pos x="65" y="53"/>
                </a:cxn>
                <a:cxn ang="0">
                  <a:pos x="66" y="42"/>
                </a:cxn>
                <a:cxn ang="0">
                  <a:pos x="61" y="33"/>
                </a:cxn>
                <a:cxn ang="0">
                  <a:pos x="53" y="28"/>
                </a:cxn>
                <a:cxn ang="0">
                  <a:pos x="57" y="13"/>
                </a:cxn>
                <a:cxn ang="0">
                  <a:pos x="49" y="10"/>
                </a:cxn>
                <a:cxn ang="0">
                  <a:pos x="50" y="7"/>
                </a:cxn>
                <a:cxn ang="0">
                  <a:pos x="73" y="39"/>
                </a:cxn>
                <a:cxn ang="0">
                  <a:pos x="35" y="6"/>
                </a:cxn>
                <a:cxn ang="0">
                  <a:pos x="31" y="9"/>
                </a:cxn>
                <a:cxn ang="0">
                  <a:pos x="25" y="14"/>
                </a:cxn>
                <a:cxn ang="0">
                  <a:pos x="19" y="21"/>
                </a:cxn>
                <a:cxn ang="0">
                  <a:pos x="23" y="25"/>
                </a:cxn>
                <a:cxn ang="0">
                  <a:pos x="29" y="25"/>
                </a:cxn>
                <a:cxn ang="0">
                  <a:pos x="40" y="38"/>
                </a:cxn>
                <a:cxn ang="0">
                  <a:pos x="31" y="48"/>
                </a:cxn>
                <a:cxn ang="0">
                  <a:pos x="30" y="54"/>
                </a:cxn>
                <a:cxn ang="0">
                  <a:pos x="29" y="63"/>
                </a:cxn>
                <a:cxn ang="0">
                  <a:pos x="22" y="55"/>
                </a:cxn>
                <a:cxn ang="0">
                  <a:pos x="21" y="46"/>
                </a:cxn>
                <a:cxn ang="0">
                  <a:pos x="15" y="38"/>
                </a:cxn>
                <a:cxn ang="0">
                  <a:pos x="17" y="29"/>
                </a:cxn>
                <a:cxn ang="0">
                  <a:pos x="8" y="27"/>
                </a:cxn>
                <a:cxn ang="0">
                  <a:pos x="35" y="6"/>
                </a:cxn>
                <a:cxn ang="0">
                  <a:pos x="29" y="71"/>
                </a:cxn>
                <a:cxn ang="0">
                  <a:pos x="33" y="68"/>
                </a:cxn>
                <a:cxn ang="0">
                  <a:pos x="39" y="67"/>
                </a:cxn>
                <a:cxn ang="0">
                  <a:pos x="48" y="64"/>
                </a:cxn>
                <a:cxn ang="0">
                  <a:pos x="58" y="67"/>
                </a:cxn>
                <a:cxn ang="0">
                  <a:pos x="40" y="72"/>
                </a:cxn>
                <a:cxn ang="0">
                  <a:pos x="29" y="71"/>
                </a:cxn>
              </a:cxnLst>
              <a:rect l="0" t="0" r="r" b="b"/>
              <a:pathLst>
                <a:path w="79" h="78">
                  <a:moveTo>
                    <a:pt x="40" y="0"/>
                  </a:moveTo>
                  <a:cubicBezTo>
                    <a:pt x="18" y="0"/>
                    <a:pt x="0" y="17"/>
                    <a:pt x="0" y="39"/>
                  </a:cubicBezTo>
                  <a:cubicBezTo>
                    <a:pt x="0" y="61"/>
                    <a:pt x="18" y="78"/>
                    <a:pt x="40" y="78"/>
                  </a:cubicBezTo>
                  <a:cubicBezTo>
                    <a:pt x="61" y="78"/>
                    <a:pt x="79" y="61"/>
                    <a:pt x="79" y="39"/>
                  </a:cubicBezTo>
                  <a:cubicBezTo>
                    <a:pt x="79" y="17"/>
                    <a:pt x="61" y="0"/>
                    <a:pt x="40" y="0"/>
                  </a:cubicBezTo>
                  <a:close/>
                  <a:moveTo>
                    <a:pt x="73" y="39"/>
                  </a:moveTo>
                  <a:cubicBezTo>
                    <a:pt x="73" y="47"/>
                    <a:pt x="70" y="54"/>
                    <a:pt x="66" y="59"/>
                  </a:cubicBezTo>
                  <a:cubicBezTo>
                    <a:pt x="65" y="58"/>
                    <a:pt x="64" y="56"/>
                    <a:pt x="65" y="53"/>
                  </a:cubicBezTo>
                  <a:cubicBezTo>
                    <a:pt x="66" y="50"/>
                    <a:pt x="66" y="44"/>
                    <a:pt x="66" y="42"/>
                  </a:cubicBezTo>
                  <a:cubicBezTo>
                    <a:pt x="66" y="39"/>
                    <a:pt x="65" y="33"/>
                    <a:pt x="61" y="33"/>
                  </a:cubicBezTo>
                  <a:cubicBezTo>
                    <a:pt x="58" y="33"/>
                    <a:pt x="55" y="32"/>
                    <a:pt x="53" y="28"/>
                  </a:cubicBezTo>
                  <a:cubicBezTo>
                    <a:pt x="49" y="20"/>
                    <a:pt x="61" y="18"/>
                    <a:pt x="57" y="13"/>
                  </a:cubicBezTo>
                  <a:cubicBezTo>
                    <a:pt x="56" y="12"/>
                    <a:pt x="50" y="19"/>
                    <a:pt x="49" y="10"/>
                  </a:cubicBezTo>
                  <a:cubicBezTo>
                    <a:pt x="49" y="9"/>
                    <a:pt x="49" y="8"/>
                    <a:pt x="50" y="7"/>
                  </a:cubicBezTo>
                  <a:cubicBezTo>
                    <a:pt x="63" y="12"/>
                    <a:pt x="73" y="24"/>
                    <a:pt x="73" y="39"/>
                  </a:cubicBezTo>
                  <a:close/>
                  <a:moveTo>
                    <a:pt x="35" y="6"/>
                  </a:moveTo>
                  <a:cubicBezTo>
                    <a:pt x="34" y="7"/>
                    <a:pt x="32" y="8"/>
                    <a:pt x="31" y="9"/>
                  </a:cubicBezTo>
                  <a:cubicBezTo>
                    <a:pt x="28" y="12"/>
                    <a:pt x="27" y="11"/>
                    <a:pt x="25" y="14"/>
                  </a:cubicBezTo>
                  <a:cubicBezTo>
                    <a:pt x="24" y="16"/>
                    <a:pt x="19" y="20"/>
                    <a:pt x="19" y="21"/>
                  </a:cubicBezTo>
                  <a:cubicBezTo>
                    <a:pt x="19" y="23"/>
                    <a:pt x="21" y="25"/>
                    <a:pt x="23" y="25"/>
                  </a:cubicBezTo>
                  <a:cubicBezTo>
                    <a:pt x="24" y="24"/>
                    <a:pt x="27" y="24"/>
                    <a:pt x="29" y="25"/>
                  </a:cubicBezTo>
                  <a:cubicBezTo>
                    <a:pt x="31" y="26"/>
                    <a:pt x="45" y="26"/>
                    <a:pt x="40" y="38"/>
                  </a:cubicBezTo>
                  <a:cubicBezTo>
                    <a:pt x="39" y="42"/>
                    <a:pt x="33" y="41"/>
                    <a:pt x="31" y="48"/>
                  </a:cubicBezTo>
                  <a:cubicBezTo>
                    <a:pt x="31" y="49"/>
                    <a:pt x="30" y="53"/>
                    <a:pt x="30" y="54"/>
                  </a:cubicBezTo>
                  <a:cubicBezTo>
                    <a:pt x="30" y="56"/>
                    <a:pt x="31" y="63"/>
                    <a:pt x="29" y="63"/>
                  </a:cubicBezTo>
                  <a:cubicBezTo>
                    <a:pt x="28" y="63"/>
                    <a:pt x="22" y="57"/>
                    <a:pt x="22" y="55"/>
                  </a:cubicBezTo>
                  <a:cubicBezTo>
                    <a:pt x="22" y="54"/>
                    <a:pt x="21" y="50"/>
                    <a:pt x="21" y="46"/>
                  </a:cubicBezTo>
                  <a:cubicBezTo>
                    <a:pt x="21" y="43"/>
                    <a:pt x="15" y="43"/>
                    <a:pt x="15" y="38"/>
                  </a:cubicBezTo>
                  <a:cubicBezTo>
                    <a:pt x="15" y="34"/>
                    <a:pt x="18" y="31"/>
                    <a:pt x="17" y="29"/>
                  </a:cubicBezTo>
                  <a:cubicBezTo>
                    <a:pt x="17" y="27"/>
                    <a:pt x="11" y="27"/>
                    <a:pt x="8" y="27"/>
                  </a:cubicBezTo>
                  <a:cubicBezTo>
                    <a:pt x="13" y="16"/>
                    <a:pt x="23" y="7"/>
                    <a:pt x="35" y="6"/>
                  </a:cubicBezTo>
                  <a:close/>
                  <a:moveTo>
                    <a:pt x="29" y="71"/>
                  </a:moveTo>
                  <a:cubicBezTo>
                    <a:pt x="31" y="70"/>
                    <a:pt x="31" y="68"/>
                    <a:pt x="33" y="68"/>
                  </a:cubicBezTo>
                  <a:cubicBezTo>
                    <a:pt x="35" y="68"/>
                    <a:pt x="37" y="67"/>
                    <a:pt x="39" y="67"/>
                  </a:cubicBezTo>
                  <a:cubicBezTo>
                    <a:pt x="41" y="66"/>
                    <a:pt x="45" y="64"/>
                    <a:pt x="48" y="64"/>
                  </a:cubicBezTo>
                  <a:cubicBezTo>
                    <a:pt x="51" y="64"/>
                    <a:pt x="57" y="64"/>
                    <a:pt x="58" y="67"/>
                  </a:cubicBezTo>
                  <a:cubicBezTo>
                    <a:pt x="53" y="70"/>
                    <a:pt x="46" y="72"/>
                    <a:pt x="40" y="72"/>
                  </a:cubicBezTo>
                  <a:cubicBezTo>
                    <a:pt x="36" y="72"/>
                    <a:pt x="32" y="72"/>
                    <a:pt x="29" y="71"/>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Freeform 13">
              <a:extLst>
                <a:ext uri="{FF2B5EF4-FFF2-40B4-BE49-F238E27FC236}">
                  <a16:creationId xmlns:a16="http://schemas.microsoft.com/office/drawing/2014/main" id="{A70071F1-F509-42DB-BEFA-7AE6678D5017}"/>
                </a:ext>
              </a:extLst>
            </p:cNvPr>
            <p:cNvSpPr>
              <a:spLocks noChangeAspect="1" noEditPoints="1"/>
            </p:cNvSpPr>
            <p:nvPr/>
          </p:nvSpPr>
          <p:spPr bwMode="gray">
            <a:xfrm>
              <a:off x="5217586" y="4832100"/>
              <a:ext cx="336228" cy="719944"/>
            </a:xfrm>
            <a:custGeom>
              <a:avLst/>
              <a:gdLst/>
              <a:ahLst/>
              <a:cxnLst>
                <a:cxn ang="0">
                  <a:pos x="16" y="8"/>
                </a:cxn>
                <a:cxn ang="0">
                  <a:pos x="24" y="0"/>
                </a:cxn>
                <a:cxn ang="0">
                  <a:pos x="33" y="8"/>
                </a:cxn>
                <a:cxn ang="0">
                  <a:pos x="24" y="17"/>
                </a:cxn>
                <a:cxn ang="0">
                  <a:pos x="16" y="8"/>
                </a:cxn>
                <a:cxn ang="0">
                  <a:pos x="48" y="53"/>
                </a:cxn>
                <a:cxn ang="0">
                  <a:pos x="42" y="30"/>
                </a:cxn>
                <a:cxn ang="0">
                  <a:pos x="31" y="21"/>
                </a:cxn>
                <a:cxn ang="0">
                  <a:pos x="24" y="21"/>
                </a:cxn>
                <a:cxn ang="0">
                  <a:pos x="18" y="21"/>
                </a:cxn>
                <a:cxn ang="0">
                  <a:pos x="7" y="30"/>
                </a:cxn>
                <a:cxn ang="0">
                  <a:pos x="1" y="53"/>
                </a:cxn>
                <a:cxn ang="0">
                  <a:pos x="2" y="58"/>
                </a:cxn>
                <a:cxn ang="0">
                  <a:pos x="6" y="55"/>
                </a:cxn>
                <a:cxn ang="0">
                  <a:pos x="13" y="33"/>
                </a:cxn>
                <a:cxn ang="0">
                  <a:pos x="17" y="33"/>
                </a:cxn>
                <a:cxn ang="0">
                  <a:pos x="6" y="73"/>
                </a:cxn>
                <a:cxn ang="0">
                  <a:pos x="15" y="73"/>
                </a:cxn>
                <a:cxn ang="0">
                  <a:pos x="15" y="73"/>
                </a:cxn>
                <a:cxn ang="0">
                  <a:pos x="15" y="102"/>
                </a:cxn>
                <a:cxn ang="0">
                  <a:pos x="19" y="106"/>
                </a:cxn>
                <a:cxn ang="0">
                  <a:pos x="22" y="102"/>
                </a:cxn>
                <a:cxn ang="0">
                  <a:pos x="22" y="73"/>
                </a:cxn>
                <a:cxn ang="0">
                  <a:pos x="26" y="73"/>
                </a:cxn>
                <a:cxn ang="0">
                  <a:pos x="26" y="102"/>
                </a:cxn>
                <a:cxn ang="0">
                  <a:pos x="30" y="106"/>
                </a:cxn>
                <a:cxn ang="0">
                  <a:pos x="34" y="102"/>
                </a:cxn>
                <a:cxn ang="0">
                  <a:pos x="34" y="73"/>
                </a:cxn>
                <a:cxn ang="0">
                  <a:pos x="34" y="73"/>
                </a:cxn>
                <a:cxn ang="0">
                  <a:pos x="43" y="73"/>
                </a:cxn>
                <a:cxn ang="0">
                  <a:pos x="32" y="33"/>
                </a:cxn>
                <a:cxn ang="0">
                  <a:pos x="36" y="33"/>
                </a:cxn>
                <a:cxn ang="0">
                  <a:pos x="42" y="55"/>
                </a:cxn>
                <a:cxn ang="0">
                  <a:pos x="46" y="58"/>
                </a:cxn>
                <a:cxn ang="0">
                  <a:pos x="48" y="53"/>
                </a:cxn>
              </a:cxnLst>
              <a:rect l="0" t="0" r="r" b="b"/>
              <a:pathLst>
                <a:path w="49" h="106">
                  <a:moveTo>
                    <a:pt x="16" y="8"/>
                  </a:moveTo>
                  <a:cubicBezTo>
                    <a:pt x="16" y="3"/>
                    <a:pt x="20" y="0"/>
                    <a:pt x="24" y="0"/>
                  </a:cubicBezTo>
                  <a:cubicBezTo>
                    <a:pt x="29" y="0"/>
                    <a:pt x="33" y="3"/>
                    <a:pt x="33" y="8"/>
                  </a:cubicBezTo>
                  <a:cubicBezTo>
                    <a:pt x="33" y="13"/>
                    <a:pt x="29" y="17"/>
                    <a:pt x="24" y="17"/>
                  </a:cubicBezTo>
                  <a:cubicBezTo>
                    <a:pt x="20" y="17"/>
                    <a:pt x="16" y="13"/>
                    <a:pt x="16" y="8"/>
                  </a:cubicBezTo>
                  <a:close/>
                  <a:moveTo>
                    <a:pt x="48" y="53"/>
                  </a:moveTo>
                  <a:cubicBezTo>
                    <a:pt x="42" y="30"/>
                    <a:pt x="42" y="30"/>
                    <a:pt x="42" y="30"/>
                  </a:cubicBezTo>
                  <a:cubicBezTo>
                    <a:pt x="39" y="20"/>
                    <a:pt x="31" y="21"/>
                    <a:pt x="31" y="21"/>
                  </a:cubicBezTo>
                  <a:cubicBezTo>
                    <a:pt x="24" y="21"/>
                    <a:pt x="24" y="21"/>
                    <a:pt x="24" y="21"/>
                  </a:cubicBezTo>
                  <a:cubicBezTo>
                    <a:pt x="18" y="21"/>
                    <a:pt x="18" y="21"/>
                    <a:pt x="18" y="21"/>
                  </a:cubicBezTo>
                  <a:cubicBezTo>
                    <a:pt x="18" y="21"/>
                    <a:pt x="10" y="20"/>
                    <a:pt x="7" y="30"/>
                  </a:cubicBezTo>
                  <a:cubicBezTo>
                    <a:pt x="1" y="53"/>
                    <a:pt x="1" y="53"/>
                    <a:pt x="1" y="53"/>
                  </a:cubicBezTo>
                  <a:cubicBezTo>
                    <a:pt x="0" y="55"/>
                    <a:pt x="0" y="57"/>
                    <a:pt x="2" y="58"/>
                  </a:cubicBezTo>
                  <a:cubicBezTo>
                    <a:pt x="4" y="58"/>
                    <a:pt x="6" y="57"/>
                    <a:pt x="6" y="55"/>
                  </a:cubicBezTo>
                  <a:cubicBezTo>
                    <a:pt x="13" y="33"/>
                    <a:pt x="13" y="33"/>
                    <a:pt x="13" y="33"/>
                  </a:cubicBezTo>
                  <a:cubicBezTo>
                    <a:pt x="17" y="33"/>
                    <a:pt x="17" y="33"/>
                    <a:pt x="17" y="33"/>
                  </a:cubicBezTo>
                  <a:cubicBezTo>
                    <a:pt x="6" y="73"/>
                    <a:pt x="6" y="73"/>
                    <a:pt x="6" y="73"/>
                  </a:cubicBezTo>
                  <a:cubicBezTo>
                    <a:pt x="15" y="73"/>
                    <a:pt x="15" y="73"/>
                    <a:pt x="15" y="73"/>
                  </a:cubicBezTo>
                  <a:cubicBezTo>
                    <a:pt x="15" y="73"/>
                    <a:pt x="15" y="73"/>
                    <a:pt x="15" y="73"/>
                  </a:cubicBezTo>
                  <a:cubicBezTo>
                    <a:pt x="15" y="102"/>
                    <a:pt x="15" y="102"/>
                    <a:pt x="15" y="102"/>
                  </a:cubicBezTo>
                  <a:cubicBezTo>
                    <a:pt x="15" y="105"/>
                    <a:pt x="17" y="106"/>
                    <a:pt x="19" y="106"/>
                  </a:cubicBezTo>
                  <a:cubicBezTo>
                    <a:pt x="21" y="106"/>
                    <a:pt x="22" y="105"/>
                    <a:pt x="22" y="102"/>
                  </a:cubicBezTo>
                  <a:cubicBezTo>
                    <a:pt x="22" y="73"/>
                    <a:pt x="22" y="73"/>
                    <a:pt x="22" y="73"/>
                  </a:cubicBezTo>
                  <a:cubicBezTo>
                    <a:pt x="26" y="73"/>
                    <a:pt x="26" y="73"/>
                    <a:pt x="26" y="73"/>
                  </a:cubicBezTo>
                  <a:cubicBezTo>
                    <a:pt x="26" y="102"/>
                    <a:pt x="26" y="102"/>
                    <a:pt x="26" y="102"/>
                  </a:cubicBezTo>
                  <a:cubicBezTo>
                    <a:pt x="26" y="105"/>
                    <a:pt x="28" y="106"/>
                    <a:pt x="30" y="106"/>
                  </a:cubicBezTo>
                  <a:cubicBezTo>
                    <a:pt x="32" y="106"/>
                    <a:pt x="34" y="105"/>
                    <a:pt x="34" y="102"/>
                  </a:cubicBezTo>
                  <a:cubicBezTo>
                    <a:pt x="34" y="73"/>
                    <a:pt x="34" y="73"/>
                    <a:pt x="34" y="73"/>
                  </a:cubicBezTo>
                  <a:cubicBezTo>
                    <a:pt x="34" y="73"/>
                    <a:pt x="34" y="73"/>
                    <a:pt x="34" y="73"/>
                  </a:cubicBezTo>
                  <a:cubicBezTo>
                    <a:pt x="43" y="73"/>
                    <a:pt x="43" y="73"/>
                    <a:pt x="43" y="73"/>
                  </a:cubicBezTo>
                  <a:cubicBezTo>
                    <a:pt x="32" y="33"/>
                    <a:pt x="32" y="33"/>
                    <a:pt x="32" y="33"/>
                  </a:cubicBezTo>
                  <a:cubicBezTo>
                    <a:pt x="36" y="33"/>
                    <a:pt x="36" y="33"/>
                    <a:pt x="36" y="33"/>
                  </a:cubicBezTo>
                  <a:cubicBezTo>
                    <a:pt x="42" y="55"/>
                    <a:pt x="42" y="55"/>
                    <a:pt x="42" y="55"/>
                  </a:cubicBezTo>
                  <a:cubicBezTo>
                    <a:pt x="43" y="57"/>
                    <a:pt x="44" y="58"/>
                    <a:pt x="46" y="58"/>
                  </a:cubicBezTo>
                  <a:cubicBezTo>
                    <a:pt x="48" y="57"/>
                    <a:pt x="49" y="55"/>
                    <a:pt x="48" y="53"/>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 name="Freeform 9">
              <a:extLst>
                <a:ext uri="{FF2B5EF4-FFF2-40B4-BE49-F238E27FC236}">
                  <a16:creationId xmlns:a16="http://schemas.microsoft.com/office/drawing/2014/main" id="{AEE7F81D-FDBB-4988-A38C-177B20271620}"/>
                </a:ext>
              </a:extLst>
            </p:cNvPr>
            <p:cNvSpPr>
              <a:spLocks noChangeAspect="1" noEditPoints="1"/>
            </p:cNvSpPr>
            <p:nvPr/>
          </p:nvSpPr>
          <p:spPr bwMode="gray">
            <a:xfrm>
              <a:off x="4899808" y="5312723"/>
              <a:ext cx="279424" cy="710747"/>
            </a:xfrm>
            <a:custGeom>
              <a:avLst/>
              <a:gdLst/>
              <a:ahLst/>
              <a:cxnLst>
                <a:cxn ang="0">
                  <a:pos x="12" y="8"/>
                </a:cxn>
                <a:cxn ang="0">
                  <a:pos x="21" y="0"/>
                </a:cxn>
                <a:cxn ang="0">
                  <a:pos x="29" y="8"/>
                </a:cxn>
                <a:cxn ang="0">
                  <a:pos x="21" y="17"/>
                </a:cxn>
                <a:cxn ang="0">
                  <a:pos x="12" y="8"/>
                </a:cxn>
                <a:cxn ang="0">
                  <a:pos x="30" y="21"/>
                </a:cxn>
                <a:cxn ang="0">
                  <a:pos x="11" y="21"/>
                </a:cxn>
                <a:cxn ang="0">
                  <a:pos x="0" y="32"/>
                </a:cxn>
                <a:cxn ang="0">
                  <a:pos x="0" y="58"/>
                </a:cxn>
                <a:cxn ang="0">
                  <a:pos x="4" y="62"/>
                </a:cxn>
                <a:cxn ang="0">
                  <a:pos x="7" y="58"/>
                </a:cxn>
                <a:cxn ang="0">
                  <a:pos x="7" y="34"/>
                </a:cxn>
                <a:cxn ang="0">
                  <a:pos x="11" y="34"/>
                </a:cxn>
                <a:cxn ang="0">
                  <a:pos x="11" y="102"/>
                </a:cxn>
                <a:cxn ang="0">
                  <a:pos x="15" y="106"/>
                </a:cxn>
                <a:cxn ang="0">
                  <a:pos x="19" y="102"/>
                </a:cxn>
                <a:cxn ang="0">
                  <a:pos x="19" y="62"/>
                </a:cxn>
                <a:cxn ang="0">
                  <a:pos x="23" y="62"/>
                </a:cxn>
                <a:cxn ang="0">
                  <a:pos x="23" y="102"/>
                </a:cxn>
                <a:cxn ang="0">
                  <a:pos x="27" y="106"/>
                </a:cxn>
                <a:cxn ang="0">
                  <a:pos x="31" y="102"/>
                </a:cxn>
                <a:cxn ang="0">
                  <a:pos x="31" y="34"/>
                </a:cxn>
                <a:cxn ang="0">
                  <a:pos x="35" y="34"/>
                </a:cxn>
                <a:cxn ang="0">
                  <a:pos x="35" y="58"/>
                </a:cxn>
                <a:cxn ang="0">
                  <a:pos x="38" y="62"/>
                </a:cxn>
                <a:cxn ang="0">
                  <a:pos x="41" y="58"/>
                </a:cxn>
                <a:cxn ang="0">
                  <a:pos x="41" y="32"/>
                </a:cxn>
                <a:cxn ang="0">
                  <a:pos x="30" y="21"/>
                </a:cxn>
              </a:cxnLst>
              <a:rect l="0" t="0" r="r" b="b"/>
              <a:pathLst>
                <a:path w="41" h="106">
                  <a:moveTo>
                    <a:pt x="12" y="8"/>
                  </a:moveTo>
                  <a:cubicBezTo>
                    <a:pt x="12" y="3"/>
                    <a:pt x="16" y="0"/>
                    <a:pt x="21" y="0"/>
                  </a:cubicBezTo>
                  <a:cubicBezTo>
                    <a:pt x="26" y="0"/>
                    <a:pt x="29" y="3"/>
                    <a:pt x="29" y="8"/>
                  </a:cubicBezTo>
                  <a:cubicBezTo>
                    <a:pt x="29" y="13"/>
                    <a:pt x="26" y="17"/>
                    <a:pt x="21" y="17"/>
                  </a:cubicBezTo>
                  <a:cubicBezTo>
                    <a:pt x="16" y="17"/>
                    <a:pt x="12" y="13"/>
                    <a:pt x="12" y="8"/>
                  </a:cubicBezTo>
                  <a:close/>
                  <a:moveTo>
                    <a:pt x="30" y="21"/>
                  </a:moveTo>
                  <a:cubicBezTo>
                    <a:pt x="27" y="21"/>
                    <a:pt x="14" y="21"/>
                    <a:pt x="11" y="21"/>
                  </a:cubicBezTo>
                  <a:cubicBezTo>
                    <a:pt x="5" y="21"/>
                    <a:pt x="0" y="26"/>
                    <a:pt x="0" y="32"/>
                  </a:cubicBezTo>
                  <a:cubicBezTo>
                    <a:pt x="0" y="35"/>
                    <a:pt x="0" y="56"/>
                    <a:pt x="0" y="58"/>
                  </a:cubicBezTo>
                  <a:cubicBezTo>
                    <a:pt x="0" y="60"/>
                    <a:pt x="1" y="62"/>
                    <a:pt x="4" y="62"/>
                  </a:cubicBezTo>
                  <a:cubicBezTo>
                    <a:pt x="6" y="62"/>
                    <a:pt x="7" y="60"/>
                    <a:pt x="7" y="58"/>
                  </a:cubicBezTo>
                  <a:cubicBezTo>
                    <a:pt x="7" y="56"/>
                    <a:pt x="7" y="34"/>
                    <a:pt x="7" y="34"/>
                  </a:cubicBezTo>
                  <a:cubicBezTo>
                    <a:pt x="11" y="34"/>
                    <a:pt x="11" y="34"/>
                    <a:pt x="11" y="34"/>
                  </a:cubicBezTo>
                  <a:cubicBezTo>
                    <a:pt x="11" y="34"/>
                    <a:pt x="11" y="97"/>
                    <a:pt x="11" y="102"/>
                  </a:cubicBezTo>
                  <a:cubicBezTo>
                    <a:pt x="11" y="104"/>
                    <a:pt x="12" y="106"/>
                    <a:pt x="15" y="106"/>
                  </a:cubicBezTo>
                  <a:cubicBezTo>
                    <a:pt x="18" y="106"/>
                    <a:pt x="19" y="104"/>
                    <a:pt x="19" y="102"/>
                  </a:cubicBezTo>
                  <a:cubicBezTo>
                    <a:pt x="19" y="97"/>
                    <a:pt x="19" y="62"/>
                    <a:pt x="19" y="62"/>
                  </a:cubicBezTo>
                  <a:cubicBezTo>
                    <a:pt x="23" y="62"/>
                    <a:pt x="23" y="62"/>
                    <a:pt x="23" y="62"/>
                  </a:cubicBezTo>
                  <a:cubicBezTo>
                    <a:pt x="23" y="62"/>
                    <a:pt x="23" y="97"/>
                    <a:pt x="23" y="102"/>
                  </a:cubicBezTo>
                  <a:cubicBezTo>
                    <a:pt x="23" y="104"/>
                    <a:pt x="24" y="106"/>
                    <a:pt x="27" y="106"/>
                  </a:cubicBezTo>
                  <a:cubicBezTo>
                    <a:pt x="30" y="106"/>
                    <a:pt x="31" y="104"/>
                    <a:pt x="31" y="102"/>
                  </a:cubicBezTo>
                  <a:cubicBezTo>
                    <a:pt x="31" y="97"/>
                    <a:pt x="31" y="34"/>
                    <a:pt x="31" y="34"/>
                  </a:cubicBezTo>
                  <a:cubicBezTo>
                    <a:pt x="35" y="34"/>
                    <a:pt x="35" y="34"/>
                    <a:pt x="35" y="34"/>
                  </a:cubicBezTo>
                  <a:cubicBezTo>
                    <a:pt x="35" y="34"/>
                    <a:pt x="35" y="56"/>
                    <a:pt x="35" y="58"/>
                  </a:cubicBezTo>
                  <a:cubicBezTo>
                    <a:pt x="35" y="60"/>
                    <a:pt x="36" y="62"/>
                    <a:pt x="38" y="62"/>
                  </a:cubicBezTo>
                  <a:cubicBezTo>
                    <a:pt x="40" y="62"/>
                    <a:pt x="41" y="60"/>
                    <a:pt x="41" y="58"/>
                  </a:cubicBezTo>
                  <a:cubicBezTo>
                    <a:pt x="41" y="56"/>
                    <a:pt x="41" y="35"/>
                    <a:pt x="41" y="32"/>
                  </a:cubicBezTo>
                  <a:cubicBezTo>
                    <a:pt x="41" y="26"/>
                    <a:pt x="36" y="21"/>
                    <a:pt x="30" y="21"/>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3" name="Freeform 22">
              <a:extLst>
                <a:ext uri="{FF2B5EF4-FFF2-40B4-BE49-F238E27FC236}">
                  <a16:creationId xmlns:a16="http://schemas.microsoft.com/office/drawing/2014/main" id="{7AD3E19B-5E0D-411F-B674-6B31C3B926C2}"/>
                </a:ext>
              </a:extLst>
            </p:cNvPr>
            <p:cNvSpPr>
              <a:spLocks noChangeAspect="1" noEditPoints="1"/>
            </p:cNvSpPr>
            <p:nvPr/>
          </p:nvSpPr>
          <p:spPr bwMode="gray">
            <a:xfrm>
              <a:off x="6913987" y="5162391"/>
              <a:ext cx="559421" cy="1011408"/>
            </a:xfrm>
            <a:custGeom>
              <a:avLst/>
              <a:gdLst/>
              <a:ahLst/>
              <a:cxnLst>
                <a:cxn ang="0">
                  <a:pos x="28" y="88"/>
                </a:cxn>
                <a:cxn ang="0">
                  <a:pos x="37" y="79"/>
                </a:cxn>
                <a:cxn ang="0">
                  <a:pos x="55" y="79"/>
                </a:cxn>
                <a:cxn ang="0">
                  <a:pos x="59" y="74"/>
                </a:cxn>
                <a:cxn ang="0">
                  <a:pos x="28" y="74"/>
                </a:cxn>
                <a:cxn ang="0">
                  <a:pos x="23" y="70"/>
                </a:cxn>
                <a:cxn ang="0">
                  <a:pos x="23" y="70"/>
                </a:cxn>
                <a:cxn ang="0">
                  <a:pos x="28" y="49"/>
                </a:cxn>
                <a:cxn ang="0">
                  <a:pos x="28" y="49"/>
                </a:cxn>
                <a:cxn ang="0">
                  <a:pos x="29" y="48"/>
                </a:cxn>
                <a:cxn ang="0">
                  <a:pos x="28" y="49"/>
                </a:cxn>
                <a:cxn ang="0">
                  <a:pos x="33" y="45"/>
                </a:cxn>
                <a:cxn ang="0">
                  <a:pos x="40" y="45"/>
                </a:cxn>
                <a:cxn ang="0">
                  <a:pos x="40" y="51"/>
                </a:cxn>
                <a:cxn ang="0">
                  <a:pos x="40" y="51"/>
                </a:cxn>
                <a:cxn ang="0">
                  <a:pos x="40" y="57"/>
                </a:cxn>
                <a:cxn ang="0">
                  <a:pos x="40" y="57"/>
                </a:cxn>
                <a:cxn ang="0">
                  <a:pos x="40" y="57"/>
                </a:cxn>
                <a:cxn ang="0">
                  <a:pos x="40" y="57"/>
                </a:cxn>
                <a:cxn ang="0">
                  <a:pos x="41" y="58"/>
                </a:cxn>
                <a:cxn ang="0">
                  <a:pos x="41" y="58"/>
                </a:cxn>
                <a:cxn ang="0">
                  <a:pos x="42" y="58"/>
                </a:cxn>
                <a:cxn ang="0">
                  <a:pos x="42" y="60"/>
                </a:cxn>
                <a:cxn ang="0">
                  <a:pos x="44" y="63"/>
                </a:cxn>
                <a:cxn ang="0">
                  <a:pos x="47" y="63"/>
                </a:cxn>
                <a:cxn ang="0">
                  <a:pos x="49" y="60"/>
                </a:cxn>
                <a:cxn ang="0">
                  <a:pos x="49" y="58"/>
                </a:cxn>
                <a:cxn ang="0">
                  <a:pos x="51" y="58"/>
                </a:cxn>
                <a:cxn ang="0">
                  <a:pos x="51" y="58"/>
                </a:cxn>
                <a:cxn ang="0">
                  <a:pos x="52" y="57"/>
                </a:cxn>
                <a:cxn ang="0">
                  <a:pos x="52" y="57"/>
                </a:cxn>
                <a:cxn ang="0">
                  <a:pos x="52" y="57"/>
                </a:cxn>
                <a:cxn ang="0">
                  <a:pos x="52" y="57"/>
                </a:cxn>
                <a:cxn ang="0">
                  <a:pos x="52" y="47"/>
                </a:cxn>
                <a:cxn ang="0">
                  <a:pos x="52" y="47"/>
                </a:cxn>
                <a:cxn ang="0">
                  <a:pos x="52" y="23"/>
                </a:cxn>
                <a:cxn ang="0">
                  <a:pos x="50" y="20"/>
                </a:cxn>
                <a:cxn ang="0">
                  <a:pos x="50" y="9"/>
                </a:cxn>
                <a:cxn ang="0">
                  <a:pos x="52" y="7"/>
                </a:cxn>
                <a:cxn ang="0">
                  <a:pos x="52" y="0"/>
                </a:cxn>
                <a:cxn ang="0">
                  <a:pos x="39" y="0"/>
                </a:cxn>
                <a:cxn ang="0">
                  <a:pos x="39" y="7"/>
                </a:cxn>
                <a:cxn ang="0">
                  <a:pos x="41" y="9"/>
                </a:cxn>
                <a:cxn ang="0">
                  <a:pos x="41" y="20"/>
                </a:cxn>
                <a:cxn ang="0">
                  <a:pos x="40" y="23"/>
                </a:cxn>
                <a:cxn ang="0">
                  <a:pos x="40" y="25"/>
                </a:cxn>
                <a:cxn ang="0">
                  <a:pos x="28" y="25"/>
                </a:cxn>
                <a:cxn ang="0">
                  <a:pos x="13" y="79"/>
                </a:cxn>
                <a:cxn ang="0">
                  <a:pos x="13" y="79"/>
                </a:cxn>
                <a:cxn ang="0">
                  <a:pos x="13" y="79"/>
                </a:cxn>
                <a:cxn ang="0">
                  <a:pos x="13" y="79"/>
                </a:cxn>
                <a:cxn ang="0">
                  <a:pos x="13" y="79"/>
                </a:cxn>
                <a:cxn ang="0">
                  <a:pos x="9" y="108"/>
                </a:cxn>
                <a:cxn ang="0">
                  <a:pos x="59" y="108"/>
                </a:cxn>
                <a:cxn ang="0">
                  <a:pos x="59" y="98"/>
                </a:cxn>
                <a:cxn ang="0">
                  <a:pos x="36" y="98"/>
                </a:cxn>
                <a:cxn ang="0">
                  <a:pos x="28" y="88"/>
                </a:cxn>
                <a:cxn ang="0">
                  <a:pos x="37" y="28"/>
                </a:cxn>
                <a:cxn ang="0">
                  <a:pos x="40" y="31"/>
                </a:cxn>
                <a:cxn ang="0">
                  <a:pos x="37" y="34"/>
                </a:cxn>
                <a:cxn ang="0">
                  <a:pos x="33" y="31"/>
                </a:cxn>
                <a:cxn ang="0">
                  <a:pos x="37" y="28"/>
                </a:cxn>
              </a:cxnLst>
              <a:rect l="0" t="0" r="r" b="b"/>
              <a:pathLst>
                <a:path w="59" h="108">
                  <a:moveTo>
                    <a:pt x="28" y="88"/>
                  </a:moveTo>
                  <a:cubicBezTo>
                    <a:pt x="28" y="88"/>
                    <a:pt x="27" y="79"/>
                    <a:pt x="37" y="79"/>
                  </a:cubicBezTo>
                  <a:cubicBezTo>
                    <a:pt x="55" y="79"/>
                    <a:pt x="55" y="79"/>
                    <a:pt x="55" y="79"/>
                  </a:cubicBezTo>
                  <a:cubicBezTo>
                    <a:pt x="59" y="79"/>
                    <a:pt x="59" y="74"/>
                    <a:pt x="59" y="74"/>
                  </a:cubicBezTo>
                  <a:cubicBezTo>
                    <a:pt x="28" y="74"/>
                    <a:pt x="28" y="74"/>
                    <a:pt x="28" y="74"/>
                  </a:cubicBezTo>
                  <a:cubicBezTo>
                    <a:pt x="28" y="74"/>
                    <a:pt x="24" y="74"/>
                    <a:pt x="23" y="70"/>
                  </a:cubicBezTo>
                  <a:cubicBezTo>
                    <a:pt x="23" y="70"/>
                    <a:pt x="23" y="70"/>
                    <a:pt x="23" y="70"/>
                  </a:cubicBezTo>
                  <a:cubicBezTo>
                    <a:pt x="23" y="64"/>
                    <a:pt x="25" y="56"/>
                    <a:pt x="28" y="49"/>
                  </a:cubicBezTo>
                  <a:cubicBezTo>
                    <a:pt x="28" y="49"/>
                    <a:pt x="28" y="49"/>
                    <a:pt x="28" y="49"/>
                  </a:cubicBezTo>
                  <a:cubicBezTo>
                    <a:pt x="29" y="48"/>
                    <a:pt x="29" y="48"/>
                    <a:pt x="29" y="48"/>
                  </a:cubicBezTo>
                  <a:cubicBezTo>
                    <a:pt x="28" y="48"/>
                    <a:pt x="28" y="49"/>
                    <a:pt x="28" y="49"/>
                  </a:cubicBezTo>
                  <a:cubicBezTo>
                    <a:pt x="29" y="47"/>
                    <a:pt x="31" y="45"/>
                    <a:pt x="33" y="45"/>
                  </a:cubicBezTo>
                  <a:cubicBezTo>
                    <a:pt x="40" y="45"/>
                    <a:pt x="40" y="45"/>
                    <a:pt x="40" y="45"/>
                  </a:cubicBezTo>
                  <a:cubicBezTo>
                    <a:pt x="40" y="51"/>
                    <a:pt x="40" y="51"/>
                    <a:pt x="40" y="51"/>
                  </a:cubicBezTo>
                  <a:cubicBezTo>
                    <a:pt x="40" y="51"/>
                    <a:pt x="40" y="51"/>
                    <a:pt x="40" y="51"/>
                  </a:cubicBezTo>
                  <a:cubicBezTo>
                    <a:pt x="40" y="57"/>
                    <a:pt x="40" y="57"/>
                    <a:pt x="40" y="57"/>
                  </a:cubicBezTo>
                  <a:cubicBezTo>
                    <a:pt x="40" y="57"/>
                    <a:pt x="40" y="57"/>
                    <a:pt x="40" y="57"/>
                  </a:cubicBezTo>
                  <a:cubicBezTo>
                    <a:pt x="40" y="57"/>
                    <a:pt x="40" y="57"/>
                    <a:pt x="40" y="57"/>
                  </a:cubicBezTo>
                  <a:cubicBezTo>
                    <a:pt x="40" y="57"/>
                    <a:pt x="40" y="57"/>
                    <a:pt x="40" y="57"/>
                  </a:cubicBezTo>
                  <a:cubicBezTo>
                    <a:pt x="40" y="58"/>
                    <a:pt x="40" y="58"/>
                    <a:pt x="41" y="58"/>
                  </a:cubicBezTo>
                  <a:cubicBezTo>
                    <a:pt x="41" y="58"/>
                    <a:pt x="41" y="58"/>
                    <a:pt x="41" y="58"/>
                  </a:cubicBezTo>
                  <a:cubicBezTo>
                    <a:pt x="42" y="58"/>
                    <a:pt x="42" y="58"/>
                    <a:pt x="42" y="58"/>
                  </a:cubicBezTo>
                  <a:cubicBezTo>
                    <a:pt x="42" y="60"/>
                    <a:pt x="42" y="60"/>
                    <a:pt x="42" y="60"/>
                  </a:cubicBezTo>
                  <a:cubicBezTo>
                    <a:pt x="42" y="62"/>
                    <a:pt x="43" y="63"/>
                    <a:pt x="44" y="63"/>
                  </a:cubicBezTo>
                  <a:cubicBezTo>
                    <a:pt x="47" y="63"/>
                    <a:pt x="47" y="63"/>
                    <a:pt x="47" y="63"/>
                  </a:cubicBezTo>
                  <a:cubicBezTo>
                    <a:pt x="48" y="63"/>
                    <a:pt x="49" y="62"/>
                    <a:pt x="49" y="60"/>
                  </a:cubicBezTo>
                  <a:cubicBezTo>
                    <a:pt x="49" y="58"/>
                    <a:pt x="49" y="58"/>
                    <a:pt x="49" y="58"/>
                  </a:cubicBezTo>
                  <a:cubicBezTo>
                    <a:pt x="51" y="58"/>
                    <a:pt x="51" y="58"/>
                    <a:pt x="51" y="58"/>
                  </a:cubicBezTo>
                  <a:cubicBezTo>
                    <a:pt x="51" y="58"/>
                    <a:pt x="51" y="58"/>
                    <a:pt x="51" y="58"/>
                  </a:cubicBezTo>
                  <a:cubicBezTo>
                    <a:pt x="51" y="58"/>
                    <a:pt x="52" y="58"/>
                    <a:pt x="52" y="57"/>
                  </a:cubicBezTo>
                  <a:cubicBezTo>
                    <a:pt x="52" y="57"/>
                    <a:pt x="52" y="57"/>
                    <a:pt x="52" y="57"/>
                  </a:cubicBezTo>
                  <a:cubicBezTo>
                    <a:pt x="52" y="57"/>
                    <a:pt x="52" y="57"/>
                    <a:pt x="52" y="57"/>
                  </a:cubicBezTo>
                  <a:cubicBezTo>
                    <a:pt x="52" y="57"/>
                    <a:pt x="52" y="57"/>
                    <a:pt x="52" y="57"/>
                  </a:cubicBezTo>
                  <a:cubicBezTo>
                    <a:pt x="52" y="47"/>
                    <a:pt x="52" y="47"/>
                    <a:pt x="52" y="47"/>
                  </a:cubicBezTo>
                  <a:cubicBezTo>
                    <a:pt x="52" y="47"/>
                    <a:pt x="52" y="47"/>
                    <a:pt x="52" y="47"/>
                  </a:cubicBezTo>
                  <a:cubicBezTo>
                    <a:pt x="52" y="23"/>
                    <a:pt x="52" y="23"/>
                    <a:pt x="52" y="23"/>
                  </a:cubicBezTo>
                  <a:cubicBezTo>
                    <a:pt x="52" y="22"/>
                    <a:pt x="51" y="21"/>
                    <a:pt x="50" y="20"/>
                  </a:cubicBezTo>
                  <a:cubicBezTo>
                    <a:pt x="50" y="9"/>
                    <a:pt x="50" y="9"/>
                    <a:pt x="50" y="9"/>
                  </a:cubicBezTo>
                  <a:cubicBezTo>
                    <a:pt x="51" y="9"/>
                    <a:pt x="52" y="8"/>
                    <a:pt x="52" y="7"/>
                  </a:cubicBezTo>
                  <a:cubicBezTo>
                    <a:pt x="52" y="0"/>
                    <a:pt x="52" y="0"/>
                    <a:pt x="52" y="0"/>
                  </a:cubicBezTo>
                  <a:cubicBezTo>
                    <a:pt x="39" y="0"/>
                    <a:pt x="39" y="0"/>
                    <a:pt x="39" y="0"/>
                  </a:cubicBezTo>
                  <a:cubicBezTo>
                    <a:pt x="39" y="7"/>
                    <a:pt x="39" y="7"/>
                    <a:pt x="39" y="7"/>
                  </a:cubicBezTo>
                  <a:cubicBezTo>
                    <a:pt x="39" y="8"/>
                    <a:pt x="40" y="9"/>
                    <a:pt x="41" y="9"/>
                  </a:cubicBezTo>
                  <a:cubicBezTo>
                    <a:pt x="41" y="20"/>
                    <a:pt x="41" y="20"/>
                    <a:pt x="41" y="20"/>
                  </a:cubicBezTo>
                  <a:cubicBezTo>
                    <a:pt x="40" y="21"/>
                    <a:pt x="40" y="22"/>
                    <a:pt x="40" y="23"/>
                  </a:cubicBezTo>
                  <a:cubicBezTo>
                    <a:pt x="40" y="25"/>
                    <a:pt x="40" y="25"/>
                    <a:pt x="40" y="25"/>
                  </a:cubicBezTo>
                  <a:cubicBezTo>
                    <a:pt x="28" y="25"/>
                    <a:pt x="28" y="25"/>
                    <a:pt x="28" y="25"/>
                  </a:cubicBezTo>
                  <a:cubicBezTo>
                    <a:pt x="28" y="25"/>
                    <a:pt x="0" y="64"/>
                    <a:pt x="13" y="79"/>
                  </a:cubicBezTo>
                  <a:cubicBezTo>
                    <a:pt x="13" y="79"/>
                    <a:pt x="13" y="79"/>
                    <a:pt x="13" y="79"/>
                  </a:cubicBezTo>
                  <a:cubicBezTo>
                    <a:pt x="13" y="79"/>
                    <a:pt x="13" y="79"/>
                    <a:pt x="13" y="79"/>
                  </a:cubicBezTo>
                  <a:cubicBezTo>
                    <a:pt x="13" y="79"/>
                    <a:pt x="13" y="79"/>
                    <a:pt x="13" y="79"/>
                  </a:cubicBezTo>
                  <a:cubicBezTo>
                    <a:pt x="13" y="79"/>
                    <a:pt x="13" y="79"/>
                    <a:pt x="13" y="79"/>
                  </a:cubicBezTo>
                  <a:cubicBezTo>
                    <a:pt x="8" y="89"/>
                    <a:pt x="5" y="101"/>
                    <a:pt x="9" y="108"/>
                  </a:cubicBezTo>
                  <a:cubicBezTo>
                    <a:pt x="59" y="108"/>
                    <a:pt x="59" y="108"/>
                    <a:pt x="59" y="108"/>
                  </a:cubicBezTo>
                  <a:cubicBezTo>
                    <a:pt x="59" y="98"/>
                    <a:pt x="59" y="98"/>
                    <a:pt x="59" y="98"/>
                  </a:cubicBezTo>
                  <a:cubicBezTo>
                    <a:pt x="36" y="98"/>
                    <a:pt x="36" y="98"/>
                    <a:pt x="36" y="98"/>
                  </a:cubicBezTo>
                  <a:cubicBezTo>
                    <a:pt x="36" y="98"/>
                    <a:pt x="28" y="97"/>
                    <a:pt x="28" y="88"/>
                  </a:cubicBezTo>
                  <a:close/>
                  <a:moveTo>
                    <a:pt x="37" y="28"/>
                  </a:moveTo>
                  <a:cubicBezTo>
                    <a:pt x="38" y="28"/>
                    <a:pt x="40" y="29"/>
                    <a:pt x="40" y="31"/>
                  </a:cubicBezTo>
                  <a:cubicBezTo>
                    <a:pt x="40" y="33"/>
                    <a:pt x="38" y="34"/>
                    <a:pt x="37" y="34"/>
                  </a:cubicBezTo>
                  <a:cubicBezTo>
                    <a:pt x="35" y="34"/>
                    <a:pt x="33" y="33"/>
                    <a:pt x="33" y="31"/>
                  </a:cubicBezTo>
                  <a:cubicBezTo>
                    <a:pt x="33" y="29"/>
                    <a:pt x="35" y="28"/>
                    <a:pt x="37" y="28"/>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 name="Freeform 26">
              <a:extLst>
                <a:ext uri="{FF2B5EF4-FFF2-40B4-BE49-F238E27FC236}">
                  <a16:creationId xmlns:a16="http://schemas.microsoft.com/office/drawing/2014/main" id="{D0252C3E-2898-472B-AF48-1FDC89F053D4}"/>
                </a:ext>
              </a:extLst>
            </p:cNvPr>
            <p:cNvSpPr>
              <a:spLocks noChangeAspect="1" noEditPoints="1"/>
            </p:cNvSpPr>
            <p:nvPr/>
          </p:nvSpPr>
          <p:spPr bwMode="gray">
            <a:xfrm>
              <a:off x="6236297" y="5172890"/>
              <a:ext cx="554627" cy="1048314"/>
            </a:xfrm>
            <a:custGeom>
              <a:avLst/>
              <a:gdLst/>
              <a:ahLst/>
              <a:cxnLst>
                <a:cxn ang="0">
                  <a:pos x="46" y="91"/>
                </a:cxn>
                <a:cxn ang="0">
                  <a:pos x="42" y="99"/>
                </a:cxn>
                <a:cxn ang="0">
                  <a:pos x="28" y="95"/>
                </a:cxn>
                <a:cxn ang="0">
                  <a:pos x="41" y="89"/>
                </a:cxn>
                <a:cxn ang="0">
                  <a:pos x="47" y="86"/>
                </a:cxn>
                <a:cxn ang="0">
                  <a:pos x="62" y="58"/>
                </a:cxn>
                <a:cxn ang="0">
                  <a:pos x="48" y="30"/>
                </a:cxn>
                <a:cxn ang="0">
                  <a:pos x="42" y="36"/>
                </a:cxn>
                <a:cxn ang="0">
                  <a:pos x="29" y="32"/>
                </a:cxn>
                <a:cxn ang="0">
                  <a:pos x="54" y="20"/>
                </a:cxn>
                <a:cxn ang="0">
                  <a:pos x="54" y="0"/>
                </a:cxn>
                <a:cxn ang="0">
                  <a:pos x="4" y="0"/>
                </a:cxn>
                <a:cxn ang="0">
                  <a:pos x="0" y="0"/>
                </a:cxn>
                <a:cxn ang="0">
                  <a:pos x="14" y="25"/>
                </a:cxn>
                <a:cxn ang="0">
                  <a:pos x="25" y="21"/>
                </a:cxn>
                <a:cxn ang="0">
                  <a:pos x="41" y="19"/>
                </a:cxn>
                <a:cxn ang="0">
                  <a:pos x="34" y="23"/>
                </a:cxn>
                <a:cxn ang="0">
                  <a:pos x="8" y="35"/>
                </a:cxn>
                <a:cxn ang="0">
                  <a:pos x="8" y="81"/>
                </a:cxn>
                <a:cxn ang="0">
                  <a:pos x="26" y="82"/>
                </a:cxn>
                <a:cxn ang="0">
                  <a:pos x="42" y="79"/>
                </a:cxn>
                <a:cxn ang="0">
                  <a:pos x="20" y="89"/>
                </a:cxn>
                <a:cxn ang="0">
                  <a:pos x="20" y="89"/>
                </a:cxn>
                <a:cxn ang="0">
                  <a:pos x="9" y="97"/>
                </a:cxn>
                <a:cxn ang="0">
                  <a:pos x="8" y="118"/>
                </a:cxn>
                <a:cxn ang="0">
                  <a:pos x="56" y="118"/>
                </a:cxn>
                <a:cxn ang="0">
                  <a:pos x="62" y="118"/>
                </a:cxn>
                <a:cxn ang="0">
                  <a:pos x="13" y="12"/>
                </a:cxn>
                <a:cxn ang="0">
                  <a:pos x="52" y="7"/>
                </a:cxn>
                <a:cxn ang="0">
                  <a:pos x="13" y="12"/>
                </a:cxn>
                <a:cxn ang="0">
                  <a:pos x="50" y="44"/>
                </a:cxn>
                <a:cxn ang="0">
                  <a:pos x="10" y="48"/>
                </a:cxn>
                <a:cxn ang="0">
                  <a:pos x="8" y="60"/>
                </a:cxn>
                <a:cxn ang="0">
                  <a:pos x="8" y="55"/>
                </a:cxn>
                <a:cxn ang="0">
                  <a:pos x="54" y="58"/>
                </a:cxn>
                <a:cxn ang="0">
                  <a:pos x="8" y="60"/>
                </a:cxn>
                <a:cxn ang="0">
                  <a:pos x="10" y="67"/>
                </a:cxn>
                <a:cxn ang="0">
                  <a:pos x="50" y="72"/>
                </a:cxn>
                <a:cxn ang="0">
                  <a:pos x="10" y="111"/>
                </a:cxn>
                <a:cxn ang="0">
                  <a:pos x="50" y="106"/>
                </a:cxn>
                <a:cxn ang="0">
                  <a:pos x="10" y="111"/>
                </a:cxn>
              </a:cxnLst>
              <a:rect l="0" t="0" r="r" b="b"/>
              <a:pathLst>
                <a:path w="62" h="118">
                  <a:moveTo>
                    <a:pt x="54" y="97"/>
                  </a:moveTo>
                  <a:cubicBezTo>
                    <a:pt x="51" y="95"/>
                    <a:pt x="50" y="94"/>
                    <a:pt x="46" y="91"/>
                  </a:cubicBezTo>
                  <a:cubicBezTo>
                    <a:pt x="42" y="94"/>
                    <a:pt x="39" y="95"/>
                    <a:pt x="36" y="96"/>
                  </a:cubicBezTo>
                  <a:cubicBezTo>
                    <a:pt x="39" y="97"/>
                    <a:pt x="40" y="97"/>
                    <a:pt x="42" y="99"/>
                  </a:cubicBezTo>
                  <a:cubicBezTo>
                    <a:pt x="20" y="99"/>
                    <a:pt x="20" y="99"/>
                    <a:pt x="20" y="99"/>
                  </a:cubicBezTo>
                  <a:cubicBezTo>
                    <a:pt x="22" y="97"/>
                    <a:pt x="25" y="96"/>
                    <a:pt x="28" y="95"/>
                  </a:cubicBezTo>
                  <a:cubicBezTo>
                    <a:pt x="33" y="93"/>
                    <a:pt x="36" y="92"/>
                    <a:pt x="41" y="89"/>
                  </a:cubicBezTo>
                  <a:cubicBezTo>
                    <a:pt x="41" y="89"/>
                    <a:pt x="41" y="89"/>
                    <a:pt x="41" y="89"/>
                  </a:cubicBezTo>
                  <a:cubicBezTo>
                    <a:pt x="42" y="89"/>
                    <a:pt x="42" y="89"/>
                    <a:pt x="43" y="88"/>
                  </a:cubicBezTo>
                  <a:cubicBezTo>
                    <a:pt x="44" y="88"/>
                    <a:pt x="45" y="87"/>
                    <a:pt x="47" y="86"/>
                  </a:cubicBezTo>
                  <a:cubicBezTo>
                    <a:pt x="49" y="84"/>
                    <a:pt x="52" y="83"/>
                    <a:pt x="53" y="81"/>
                  </a:cubicBezTo>
                  <a:cubicBezTo>
                    <a:pt x="59" y="75"/>
                    <a:pt x="62" y="67"/>
                    <a:pt x="62" y="58"/>
                  </a:cubicBezTo>
                  <a:cubicBezTo>
                    <a:pt x="62" y="49"/>
                    <a:pt x="59" y="41"/>
                    <a:pt x="53" y="35"/>
                  </a:cubicBezTo>
                  <a:cubicBezTo>
                    <a:pt x="53" y="34"/>
                    <a:pt x="51" y="32"/>
                    <a:pt x="48" y="30"/>
                  </a:cubicBezTo>
                  <a:cubicBezTo>
                    <a:pt x="43" y="32"/>
                    <a:pt x="41" y="33"/>
                    <a:pt x="37" y="34"/>
                  </a:cubicBezTo>
                  <a:cubicBezTo>
                    <a:pt x="40" y="35"/>
                    <a:pt x="42" y="36"/>
                    <a:pt x="42" y="36"/>
                  </a:cubicBezTo>
                  <a:cubicBezTo>
                    <a:pt x="20" y="36"/>
                    <a:pt x="20" y="36"/>
                    <a:pt x="20" y="36"/>
                  </a:cubicBezTo>
                  <a:cubicBezTo>
                    <a:pt x="23" y="35"/>
                    <a:pt x="26" y="34"/>
                    <a:pt x="29" y="32"/>
                  </a:cubicBezTo>
                  <a:cubicBezTo>
                    <a:pt x="35" y="30"/>
                    <a:pt x="38" y="30"/>
                    <a:pt x="44" y="27"/>
                  </a:cubicBezTo>
                  <a:cubicBezTo>
                    <a:pt x="48" y="25"/>
                    <a:pt x="51" y="23"/>
                    <a:pt x="54" y="20"/>
                  </a:cubicBezTo>
                  <a:cubicBezTo>
                    <a:pt x="59" y="15"/>
                    <a:pt x="62" y="8"/>
                    <a:pt x="62" y="0"/>
                  </a:cubicBezTo>
                  <a:cubicBezTo>
                    <a:pt x="54" y="0"/>
                    <a:pt x="54" y="0"/>
                    <a:pt x="54" y="0"/>
                  </a:cubicBezTo>
                  <a:cubicBezTo>
                    <a:pt x="54" y="0"/>
                    <a:pt x="54" y="0"/>
                    <a:pt x="54" y="0"/>
                  </a:cubicBezTo>
                  <a:cubicBezTo>
                    <a:pt x="4" y="0"/>
                    <a:pt x="4" y="0"/>
                    <a:pt x="4" y="0"/>
                  </a:cubicBezTo>
                  <a:cubicBezTo>
                    <a:pt x="4" y="0"/>
                    <a:pt x="4" y="0"/>
                    <a:pt x="4" y="0"/>
                  </a:cubicBezTo>
                  <a:cubicBezTo>
                    <a:pt x="0" y="0"/>
                    <a:pt x="0" y="0"/>
                    <a:pt x="0" y="0"/>
                  </a:cubicBezTo>
                  <a:cubicBezTo>
                    <a:pt x="1" y="8"/>
                    <a:pt x="4" y="15"/>
                    <a:pt x="9" y="20"/>
                  </a:cubicBezTo>
                  <a:cubicBezTo>
                    <a:pt x="11" y="23"/>
                    <a:pt x="11" y="23"/>
                    <a:pt x="14" y="25"/>
                  </a:cubicBezTo>
                  <a:cubicBezTo>
                    <a:pt x="14" y="25"/>
                    <a:pt x="14" y="25"/>
                    <a:pt x="14" y="25"/>
                  </a:cubicBezTo>
                  <a:cubicBezTo>
                    <a:pt x="17" y="24"/>
                    <a:pt x="25" y="21"/>
                    <a:pt x="25" y="21"/>
                  </a:cubicBezTo>
                  <a:cubicBezTo>
                    <a:pt x="23" y="20"/>
                    <a:pt x="23" y="20"/>
                    <a:pt x="21" y="19"/>
                  </a:cubicBezTo>
                  <a:cubicBezTo>
                    <a:pt x="41" y="19"/>
                    <a:pt x="41" y="19"/>
                    <a:pt x="41" y="19"/>
                  </a:cubicBezTo>
                  <a:cubicBezTo>
                    <a:pt x="39" y="20"/>
                    <a:pt x="36" y="22"/>
                    <a:pt x="34" y="23"/>
                  </a:cubicBezTo>
                  <a:cubicBezTo>
                    <a:pt x="34" y="23"/>
                    <a:pt x="34" y="23"/>
                    <a:pt x="34" y="23"/>
                  </a:cubicBezTo>
                  <a:cubicBezTo>
                    <a:pt x="22" y="26"/>
                    <a:pt x="20" y="27"/>
                    <a:pt x="15" y="30"/>
                  </a:cubicBezTo>
                  <a:cubicBezTo>
                    <a:pt x="13" y="31"/>
                    <a:pt x="10" y="33"/>
                    <a:pt x="8" y="35"/>
                  </a:cubicBezTo>
                  <a:cubicBezTo>
                    <a:pt x="3" y="41"/>
                    <a:pt x="0" y="49"/>
                    <a:pt x="0" y="58"/>
                  </a:cubicBezTo>
                  <a:cubicBezTo>
                    <a:pt x="0" y="67"/>
                    <a:pt x="3" y="75"/>
                    <a:pt x="8" y="81"/>
                  </a:cubicBezTo>
                  <a:cubicBezTo>
                    <a:pt x="11" y="84"/>
                    <a:pt x="12" y="85"/>
                    <a:pt x="16" y="87"/>
                  </a:cubicBezTo>
                  <a:cubicBezTo>
                    <a:pt x="19" y="85"/>
                    <a:pt x="21" y="84"/>
                    <a:pt x="26" y="82"/>
                  </a:cubicBezTo>
                  <a:cubicBezTo>
                    <a:pt x="22" y="81"/>
                    <a:pt x="22" y="81"/>
                    <a:pt x="20" y="79"/>
                  </a:cubicBezTo>
                  <a:cubicBezTo>
                    <a:pt x="42" y="79"/>
                    <a:pt x="42" y="79"/>
                    <a:pt x="42" y="79"/>
                  </a:cubicBezTo>
                  <a:cubicBezTo>
                    <a:pt x="40" y="81"/>
                    <a:pt x="37" y="82"/>
                    <a:pt x="34" y="83"/>
                  </a:cubicBezTo>
                  <a:cubicBezTo>
                    <a:pt x="27" y="86"/>
                    <a:pt x="24" y="88"/>
                    <a:pt x="20" y="89"/>
                  </a:cubicBezTo>
                  <a:cubicBezTo>
                    <a:pt x="20" y="89"/>
                    <a:pt x="20" y="89"/>
                    <a:pt x="20" y="89"/>
                  </a:cubicBezTo>
                  <a:cubicBezTo>
                    <a:pt x="20" y="89"/>
                    <a:pt x="20" y="89"/>
                    <a:pt x="20" y="89"/>
                  </a:cubicBezTo>
                  <a:cubicBezTo>
                    <a:pt x="18" y="90"/>
                    <a:pt x="17" y="91"/>
                    <a:pt x="15" y="92"/>
                  </a:cubicBezTo>
                  <a:cubicBezTo>
                    <a:pt x="12" y="94"/>
                    <a:pt x="10" y="95"/>
                    <a:pt x="9" y="97"/>
                  </a:cubicBezTo>
                  <a:cubicBezTo>
                    <a:pt x="4" y="103"/>
                    <a:pt x="1" y="110"/>
                    <a:pt x="0" y="118"/>
                  </a:cubicBezTo>
                  <a:cubicBezTo>
                    <a:pt x="8" y="118"/>
                    <a:pt x="8" y="118"/>
                    <a:pt x="8" y="118"/>
                  </a:cubicBezTo>
                  <a:cubicBezTo>
                    <a:pt x="8" y="118"/>
                    <a:pt x="8" y="118"/>
                    <a:pt x="8" y="118"/>
                  </a:cubicBezTo>
                  <a:cubicBezTo>
                    <a:pt x="56" y="118"/>
                    <a:pt x="56" y="118"/>
                    <a:pt x="56" y="118"/>
                  </a:cubicBezTo>
                  <a:cubicBezTo>
                    <a:pt x="56" y="118"/>
                    <a:pt x="56" y="118"/>
                    <a:pt x="56" y="118"/>
                  </a:cubicBezTo>
                  <a:cubicBezTo>
                    <a:pt x="62" y="118"/>
                    <a:pt x="62" y="118"/>
                    <a:pt x="62" y="118"/>
                  </a:cubicBezTo>
                  <a:cubicBezTo>
                    <a:pt x="62" y="110"/>
                    <a:pt x="59" y="103"/>
                    <a:pt x="54" y="97"/>
                  </a:cubicBezTo>
                  <a:close/>
                  <a:moveTo>
                    <a:pt x="13" y="12"/>
                  </a:moveTo>
                  <a:cubicBezTo>
                    <a:pt x="12" y="10"/>
                    <a:pt x="11" y="9"/>
                    <a:pt x="10" y="7"/>
                  </a:cubicBezTo>
                  <a:cubicBezTo>
                    <a:pt x="52" y="7"/>
                    <a:pt x="52" y="7"/>
                    <a:pt x="52" y="7"/>
                  </a:cubicBezTo>
                  <a:cubicBezTo>
                    <a:pt x="51" y="9"/>
                    <a:pt x="51" y="10"/>
                    <a:pt x="50" y="12"/>
                  </a:cubicBezTo>
                  <a:lnTo>
                    <a:pt x="13" y="12"/>
                  </a:lnTo>
                  <a:close/>
                  <a:moveTo>
                    <a:pt x="12" y="44"/>
                  </a:moveTo>
                  <a:cubicBezTo>
                    <a:pt x="50" y="44"/>
                    <a:pt x="50" y="44"/>
                    <a:pt x="50" y="44"/>
                  </a:cubicBezTo>
                  <a:cubicBezTo>
                    <a:pt x="51" y="45"/>
                    <a:pt x="51" y="47"/>
                    <a:pt x="52" y="48"/>
                  </a:cubicBezTo>
                  <a:cubicBezTo>
                    <a:pt x="10" y="48"/>
                    <a:pt x="10" y="48"/>
                    <a:pt x="10" y="48"/>
                  </a:cubicBezTo>
                  <a:cubicBezTo>
                    <a:pt x="10" y="47"/>
                    <a:pt x="11" y="45"/>
                    <a:pt x="12" y="44"/>
                  </a:cubicBezTo>
                  <a:close/>
                  <a:moveTo>
                    <a:pt x="8" y="60"/>
                  </a:moveTo>
                  <a:cubicBezTo>
                    <a:pt x="8" y="59"/>
                    <a:pt x="8" y="59"/>
                    <a:pt x="8" y="58"/>
                  </a:cubicBezTo>
                  <a:cubicBezTo>
                    <a:pt x="8" y="57"/>
                    <a:pt x="8" y="56"/>
                    <a:pt x="8" y="55"/>
                  </a:cubicBezTo>
                  <a:cubicBezTo>
                    <a:pt x="54" y="55"/>
                    <a:pt x="54" y="55"/>
                    <a:pt x="54" y="55"/>
                  </a:cubicBezTo>
                  <a:cubicBezTo>
                    <a:pt x="54" y="56"/>
                    <a:pt x="54" y="57"/>
                    <a:pt x="54" y="58"/>
                  </a:cubicBezTo>
                  <a:cubicBezTo>
                    <a:pt x="54" y="59"/>
                    <a:pt x="54" y="59"/>
                    <a:pt x="54" y="60"/>
                  </a:cubicBezTo>
                  <a:lnTo>
                    <a:pt x="8" y="60"/>
                  </a:lnTo>
                  <a:close/>
                  <a:moveTo>
                    <a:pt x="12" y="72"/>
                  </a:moveTo>
                  <a:cubicBezTo>
                    <a:pt x="11" y="71"/>
                    <a:pt x="10" y="69"/>
                    <a:pt x="10" y="67"/>
                  </a:cubicBezTo>
                  <a:cubicBezTo>
                    <a:pt x="52" y="67"/>
                    <a:pt x="52" y="67"/>
                    <a:pt x="52" y="67"/>
                  </a:cubicBezTo>
                  <a:cubicBezTo>
                    <a:pt x="51" y="69"/>
                    <a:pt x="51" y="71"/>
                    <a:pt x="50" y="72"/>
                  </a:cubicBezTo>
                  <a:lnTo>
                    <a:pt x="12" y="72"/>
                  </a:lnTo>
                  <a:close/>
                  <a:moveTo>
                    <a:pt x="10" y="111"/>
                  </a:moveTo>
                  <a:cubicBezTo>
                    <a:pt x="11" y="109"/>
                    <a:pt x="11" y="107"/>
                    <a:pt x="12" y="106"/>
                  </a:cubicBezTo>
                  <a:cubicBezTo>
                    <a:pt x="50" y="106"/>
                    <a:pt x="50" y="106"/>
                    <a:pt x="50" y="106"/>
                  </a:cubicBezTo>
                  <a:cubicBezTo>
                    <a:pt x="51" y="107"/>
                    <a:pt x="52" y="109"/>
                    <a:pt x="52" y="111"/>
                  </a:cubicBezTo>
                  <a:lnTo>
                    <a:pt x="10" y="111"/>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15" name="TextBox 14">
            <a:extLst>
              <a:ext uri="{FF2B5EF4-FFF2-40B4-BE49-F238E27FC236}">
                <a16:creationId xmlns:a16="http://schemas.microsoft.com/office/drawing/2014/main" id="{FF06E2C1-944E-4F1B-9DDA-A1DEB4A234E2}"/>
              </a:ext>
            </a:extLst>
          </p:cNvPr>
          <p:cNvSpPr txBox="1"/>
          <p:nvPr/>
        </p:nvSpPr>
        <p:spPr>
          <a:xfrm>
            <a:off x="4289900" y="5550750"/>
            <a:ext cx="4806475" cy="990600"/>
          </a:xfrm>
          <a:prstGeom prst="rect">
            <a:avLst/>
          </a:prstGeom>
          <a:noFill/>
          <a:effectLst>
            <a:outerShdw blurRad="254000" dist="127000" dir="2700000" algn="ctr" rotWithShape="0">
              <a:schemeClr val="tx1">
                <a:alpha val="5000"/>
              </a:schemeClr>
            </a:outerShdw>
          </a:effectLst>
        </p:spPr>
        <p:txBody>
          <a:bodyPr wrap="square" lIns="180000" tIns="144000" rIns="180000" bIns="360000" rtlCol="0">
            <a:noAutofit/>
          </a:bodyPr>
          <a:lstStyle/>
          <a:p>
            <a:pPr algn="l"/>
            <a:r>
              <a:rPr lang="en-US" sz="2400" dirty="0"/>
              <a:t>Note: indirect data as well!</a:t>
            </a:r>
          </a:p>
          <a:p>
            <a:pPr algn="l"/>
            <a:r>
              <a:rPr lang="en-US" sz="2400" dirty="0"/>
              <a:t>Note: normal data can be sensitive!</a:t>
            </a:r>
            <a:endParaRPr lang="nl-NL" sz="2400" dirty="0"/>
          </a:p>
        </p:txBody>
      </p:sp>
    </p:spTree>
    <p:extLst>
      <p:ext uri="{BB962C8B-B14F-4D97-AF65-F5344CB8AC3E}">
        <p14:creationId xmlns:p14="http://schemas.microsoft.com/office/powerpoint/2010/main" val="348987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CAE0-2663-40C1-A6C2-A7A94C41B5CE}"/>
              </a:ext>
            </a:extLst>
          </p:cNvPr>
          <p:cNvSpPr>
            <a:spLocks noGrp="1"/>
          </p:cNvSpPr>
          <p:nvPr>
            <p:ph type="title"/>
          </p:nvPr>
        </p:nvSpPr>
        <p:spPr>
          <a:xfrm>
            <a:off x="450850" y="430391"/>
            <a:ext cx="8278287" cy="824017"/>
          </a:xfrm>
        </p:spPr>
        <p:txBody>
          <a:bodyPr/>
          <a:lstStyle/>
          <a:p>
            <a:r>
              <a:rPr lang="en-GB" sz="2800">
                <a:latin typeface="DIN Pro Medium"/>
              </a:rPr>
              <a:t>You cannot process special categories unless:</a:t>
            </a:r>
            <a:endParaRPr lang="nl-NL" dirty="0"/>
          </a:p>
        </p:txBody>
      </p:sp>
      <p:sp>
        <p:nvSpPr>
          <p:cNvPr id="3" name="Text Placeholder 2">
            <a:extLst>
              <a:ext uri="{FF2B5EF4-FFF2-40B4-BE49-F238E27FC236}">
                <a16:creationId xmlns:a16="http://schemas.microsoft.com/office/drawing/2014/main" id="{9AA8F96A-A2C6-4974-B751-443CC004C7A9}"/>
              </a:ext>
            </a:extLst>
          </p:cNvPr>
          <p:cNvSpPr>
            <a:spLocks noGrp="1"/>
          </p:cNvSpPr>
          <p:nvPr>
            <p:ph type="body" sz="quarter" idx="13"/>
          </p:nvPr>
        </p:nvSpPr>
        <p:spPr>
          <a:xfrm>
            <a:off x="1685924" y="1685925"/>
            <a:ext cx="9667875" cy="4273550"/>
          </a:xfrm>
        </p:spPr>
        <p:txBody>
          <a:bodyPr/>
          <a:lstStyle/>
          <a:p>
            <a:pPr marL="457200" indent="-457200">
              <a:buFont typeface="+mj-lt"/>
              <a:buAutoNum type="alphaUcPeriod"/>
            </a:pPr>
            <a:r>
              <a:rPr lang="en-US" dirty="0"/>
              <a:t>General exception to the ban on processing: </a:t>
            </a:r>
            <a:r>
              <a:rPr lang="en-US" u="sng" dirty="0"/>
              <a:t>explicit</a:t>
            </a:r>
            <a:r>
              <a:rPr lang="en-US" dirty="0"/>
              <a:t> consent of the data subject.</a:t>
            </a:r>
          </a:p>
          <a:p>
            <a:pPr marL="457200" indent="-457200">
              <a:buFont typeface="+mj-lt"/>
              <a:buAutoNum type="alphaUcPeriod"/>
            </a:pPr>
            <a:endParaRPr lang="en-US" dirty="0"/>
          </a:p>
          <a:p>
            <a:pPr marL="457200" indent="-457200">
              <a:buFont typeface="+mj-lt"/>
              <a:buAutoNum type="alphaUcPeriod"/>
            </a:pPr>
            <a:r>
              <a:rPr lang="en-US" dirty="0"/>
              <a:t>Exception of scientific and statistical research:</a:t>
            </a:r>
          </a:p>
          <a:p>
            <a:pPr lvl="1"/>
            <a:r>
              <a:rPr lang="en-US" dirty="0"/>
              <a:t>	1. the research serves a </a:t>
            </a:r>
            <a:r>
              <a:rPr lang="en-US" u="sng" dirty="0"/>
              <a:t>public interest</a:t>
            </a:r>
            <a:r>
              <a:rPr lang="en-US" dirty="0"/>
              <a:t>;</a:t>
            </a:r>
          </a:p>
          <a:p>
            <a:pPr lvl="1"/>
            <a:r>
              <a:rPr lang="en-US" dirty="0"/>
              <a:t>	2. the processing is </a:t>
            </a:r>
            <a:r>
              <a:rPr lang="en-US" u="sng" dirty="0"/>
              <a:t>necessary</a:t>
            </a:r>
            <a:r>
              <a:rPr lang="en-US" dirty="0"/>
              <a:t> for the research or statistics concerned;</a:t>
            </a:r>
          </a:p>
          <a:p>
            <a:pPr lvl="1"/>
            <a:r>
              <a:rPr lang="en-US" dirty="0"/>
              <a:t>	3. asking for explicit consent </a:t>
            </a:r>
            <a:r>
              <a:rPr lang="en-US" u="sng" dirty="0"/>
              <a:t>proves to be impossible</a:t>
            </a:r>
            <a:r>
              <a:rPr lang="en-US" dirty="0"/>
              <a:t> or to </a:t>
            </a:r>
            <a:r>
              <a:rPr lang="en-US" u="sng" dirty="0"/>
              <a:t>require a disproportionate effort</a:t>
            </a:r>
            <a:r>
              <a:rPr lang="en-US" dirty="0"/>
              <a:t>; </a:t>
            </a:r>
            <a:r>
              <a:rPr lang="en-US" b="1" dirty="0"/>
              <a:t>and</a:t>
            </a:r>
          </a:p>
          <a:p>
            <a:pPr lvl="1"/>
            <a:r>
              <a:rPr lang="en-US" dirty="0"/>
              <a:t>	4. </a:t>
            </a:r>
            <a:r>
              <a:rPr lang="en-US" u="sng" dirty="0"/>
              <a:t>safeguards</a:t>
            </a:r>
            <a:r>
              <a:rPr lang="en-US" dirty="0"/>
              <a:t> have been put in place for the processing such that the data subject’s privacy is 	not disproportionately compromised.</a:t>
            </a:r>
            <a:endParaRPr lang="nl-NL" dirty="0"/>
          </a:p>
        </p:txBody>
      </p:sp>
      <p:sp>
        <p:nvSpPr>
          <p:cNvPr id="4" name="Slide Number Placeholder 3">
            <a:extLst>
              <a:ext uri="{FF2B5EF4-FFF2-40B4-BE49-F238E27FC236}">
                <a16:creationId xmlns:a16="http://schemas.microsoft.com/office/drawing/2014/main" id="{43B10E07-AAC5-46DE-9EEA-2FC773BD36C4}"/>
              </a:ext>
            </a:extLst>
          </p:cNvPr>
          <p:cNvSpPr>
            <a:spLocks noGrp="1"/>
          </p:cNvSpPr>
          <p:nvPr>
            <p:ph type="sldNum" sz="quarter" idx="15"/>
          </p:nvPr>
        </p:nvSpPr>
        <p:spPr/>
        <p:txBody>
          <a:bodyPr/>
          <a:lstStyle/>
          <a:p>
            <a:pPr algn="l"/>
            <a:fld id="{840C1E0B-154D-844F-9C3C-CB8827A7EAB0}" type="slidenum">
              <a:rPr lang="nl-NL" smtClean="0"/>
              <a:pPr algn="l"/>
              <a:t>48</a:t>
            </a:fld>
            <a:r>
              <a:rPr lang="nl-NL"/>
              <a:t> </a:t>
            </a:r>
          </a:p>
        </p:txBody>
      </p:sp>
    </p:spTree>
    <p:extLst>
      <p:ext uri="{BB962C8B-B14F-4D97-AF65-F5344CB8AC3E}">
        <p14:creationId xmlns:p14="http://schemas.microsoft.com/office/powerpoint/2010/main" val="1696854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6900-6EF5-4D16-86AD-84B100D530B9}"/>
              </a:ext>
            </a:extLst>
          </p:cNvPr>
          <p:cNvSpPr>
            <a:spLocks noGrp="1"/>
          </p:cNvSpPr>
          <p:nvPr>
            <p:ph type="title"/>
          </p:nvPr>
        </p:nvSpPr>
        <p:spPr>
          <a:xfrm>
            <a:off x="450850" y="451166"/>
            <a:ext cx="2183807" cy="782467"/>
          </a:xfrm>
        </p:spPr>
        <p:txBody>
          <a:bodyPr/>
          <a:lstStyle/>
          <a:p>
            <a:r>
              <a:rPr lang="en-US" dirty="0"/>
              <a:t>Let’s practice</a:t>
            </a:r>
            <a:endParaRPr lang="nl-NL" dirty="0"/>
          </a:p>
        </p:txBody>
      </p:sp>
      <p:sp>
        <p:nvSpPr>
          <p:cNvPr id="3" name="Text Placeholder 2">
            <a:extLst>
              <a:ext uri="{FF2B5EF4-FFF2-40B4-BE49-F238E27FC236}">
                <a16:creationId xmlns:a16="http://schemas.microsoft.com/office/drawing/2014/main" id="{82F71711-A354-407A-B2E1-CCFFBAE40DDD}"/>
              </a:ext>
            </a:extLst>
          </p:cNvPr>
          <p:cNvSpPr>
            <a:spLocks noGrp="1"/>
          </p:cNvSpPr>
          <p:nvPr>
            <p:ph type="body" sz="quarter" idx="13"/>
          </p:nvPr>
        </p:nvSpPr>
        <p:spPr/>
        <p:txBody>
          <a:bodyPr/>
          <a:lstStyle/>
          <a:p>
            <a:pPr lvl="1"/>
            <a:r>
              <a:rPr lang="nl-NL" dirty="0"/>
              <a:t>Code: 3950 7129</a:t>
            </a:r>
          </a:p>
          <a:p>
            <a:pPr lvl="1"/>
            <a:r>
              <a:rPr lang="nl-NL" dirty="0"/>
              <a:t>Link: </a:t>
            </a:r>
            <a:r>
              <a:rPr lang="nl-NL" dirty="0">
                <a:hlinkClick r:id="rId2"/>
              </a:rPr>
              <a:t>https://www.menti.com/66ieq3vijt</a:t>
            </a:r>
            <a:endParaRPr lang="nl-NL" dirty="0"/>
          </a:p>
          <a:p>
            <a:endParaRPr lang="nl-NL" dirty="0"/>
          </a:p>
        </p:txBody>
      </p:sp>
      <p:sp>
        <p:nvSpPr>
          <p:cNvPr id="4" name="Slide Number Placeholder 3">
            <a:extLst>
              <a:ext uri="{FF2B5EF4-FFF2-40B4-BE49-F238E27FC236}">
                <a16:creationId xmlns:a16="http://schemas.microsoft.com/office/drawing/2014/main" id="{1D0A99BC-200A-4694-A39B-BE023EFEA0BE}"/>
              </a:ext>
            </a:extLst>
          </p:cNvPr>
          <p:cNvSpPr>
            <a:spLocks noGrp="1"/>
          </p:cNvSpPr>
          <p:nvPr>
            <p:ph type="sldNum" sz="quarter" idx="15"/>
          </p:nvPr>
        </p:nvSpPr>
        <p:spPr/>
        <p:txBody>
          <a:bodyPr/>
          <a:lstStyle/>
          <a:p>
            <a:pPr algn="l"/>
            <a:fld id="{840C1E0B-154D-844F-9C3C-CB8827A7EAB0}" type="slidenum">
              <a:rPr lang="nl-NL" smtClean="0"/>
              <a:pPr algn="l"/>
              <a:t>49</a:t>
            </a:fld>
            <a:r>
              <a:rPr lang="nl-NL"/>
              <a:t> </a:t>
            </a:r>
          </a:p>
        </p:txBody>
      </p:sp>
      <p:pic>
        <p:nvPicPr>
          <p:cNvPr id="6" name="Picture 5" descr="Qr code&#10;&#10;Description automatically generated">
            <a:extLst>
              <a:ext uri="{FF2B5EF4-FFF2-40B4-BE49-F238E27FC236}">
                <a16:creationId xmlns:a16="http://schemas.microsoft.com/office/drawing/2014/main" id="{F3D44338-C021-4D6A-B348-3744C4BB0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3494" y="1095375"/>
            <a:ext cx="2880000" cy="2880000"/>
          </a:xfrm>
          <a:prstGeom prst="rect">
            <a:avLst/>
          </a:prstGeom>
        </p:spPr>
      </p:pic>
    </p:spTree>
    <p:extLst>
      <p:ext uri="{BB962C8B-B14F-4D97-AF65-F5344CB8AC3E}">
        <p14:creationId xmlns:p14="http://schemas.microsoft.com/office/powerpoint/2010/main" val="110990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A3C5-0141-47B8-8CF1-92FC278F5542}"/>
              </a:ext>
            </a:extLst>
          </p:cNvPr>
          <p:cNvSpPr>
            <a:spLocks noGrp="1"/>
          </p:cNvSpPr>
          <p:nvPr>
            <p:ph type="title"/>
          </p:nvPr>
        </p:nvSpPr>
        <p:spPr>
          <a:xfrm>
            <a:off x="450850" y="451166"/>
            <a:ext cx="3230885" cy="782467"/>
          </a:xfrm>
        </p:spPr>
        <p:txBody>
          <a:bodyPr/>
          <a:lstStyle/>
          <a:p>
            <a:r>
              <a:rPr lang="en-US"/>
              <a:t>Learner’s objectives</a:t>
            </a:r>
            <a:endParaRPr lang="nl-NL"/>
          </a:p>
        </p:txBody>
      </p:sp>
      <p:sp>
        <p:nvSpPr>
          <p:cNvPr id="3" name="Text Placeholder 2">
            <a:extLst>
              <a:ext uri="{FF2B5EF4-FFF2-40B4-BE49-F238E27FC236}">
                <a16:creationId xmlns:a16="http://schemas.microsoft.com/office/drawing/2014/main" id="{D3B7C28D-2EEB-4CF3-8CFD-AAFCF3CD3338}"/>
              </a:ext>
            </a:extLst>
          </p:cNvPr>
          <p:cNvSpPr>
            <a:spLocks noGrp="1"/>
          </p:cNvSpPr>
          <p:nvPr>
            <p:ph type="body" sz="quarter" idx="13"/>
          </p:nvPr>
        </p:nvSpPr>
        <p:spPr/>
        <p:txBody>
          <a:bodyPr/>
          <a:lstStyle/>
          <a:p>
            <a:pPr marL="573087" lvl="2" indent="-400050">
              <a:buFont typeface="+mj-lt"/>
              <a:buAutoNum type="romanUcPeriod"/>
            </a:pPr>
            <a:r>
              <a:rPr lang="en-US"/>
              <a:t>Reflect on how FAIR principles and policies contribute to research integrity and transparency</a:t>
            </a:r>
          </a:p>
          <a:p>
            <a:pPr marL="573087" lvl="2" indent="-400050">
              <a:buFont typeface="+mj-lt"/>
              <a:buAutoNum type="romanUcPeriod"/>
            </a:pPr>
            <a:r>
              <a:rPr lang="en-US"/>
              <a:t>Appraise value of careful RDM for a reproducible and transparent research practice</a:t>
            </a:r>
          </a:p>
          <a:p>
            <a:pPr marL="573087" lvl="2" indent="-400050">
              <a:buFont typeface="+mj-lt"/>
              <a:buAutoNum type="romanUcPeriod"/>
            </a:pPr>
            <a:r>
              <a:rPr lang="en-US"/>
              <a:t>Identify requirements regarding RDM that apply to your research project</a:t>
            </a:r>
          </a:p>
          <a:p>
            <a:pPr marL="573087" lvl="2" indent="-400050">
              <a:buFont typeface="+mj-lt"/>
              <a:buAutoNum type="romanUcPeriod"/>
            </a:pPr>
            <a:r>
              <a:rPr lang="en-US"/>
              <a:t>Create a DMP</a:t>
            </a:r>
          </a:p>
          <a:p>
            <a:pPr marL="573087" lvl="2" indent="-400050">
              <a:buFont typeface="+mj-lt"/>
              <a:buAutoNum type="romanUcPeriod"/>
            </a:pPr>
            <a:r>
              <a:rPr lang="en-US"/>
              <a:t>Integrate requirements for RDM that are relevant for your research project in your DMP</a:t>
            </a:r>
          </a:p>
          <a:p>
            <a:pPr marL="573087" lvl="2" indent="-400050">
              <a:buFont typeface="+mj-lt"/>
              <a:buAutoNum type="romanUcPeriod"/>
            </a:pPr>
            <a:r>
              <a:rPr lang="en-US"/>
              <a:t>Find the right support to solve future RDM-related issues</a:t>
            </a:r>
            <a:endParaRPr lang="nl-NL"/>
          </a:p>
        </p:txBody>
      </p:sp>
      <p:sp>
        <p:nvSpPr>
          <p:cNvPr id="5" name="Slide Number Placeholder 4">
            <a:extLst>
              <a:ext uri="{FF2B5EF4-FFF2-40B4-BE49-F238E27FC236}">
                <a16:creationId xmlns:a16="http://schemas.microsoft.com/office/drawing/2014/main" id="{2FF17767-18C5-4BCB-A988-64F438F901ED}"/>
              </a:ext>
            </a:extLst>
          </p:cNvPr>
          <p:cNvSpPr>
            <a:spLocks noGrp="1"/>
          </p:cNvSpPr>
          <p:nvPr>
            <p:ph type="sldNum" sz="quarter" idx="15"/>
          </p:nvPr>
        </p:nvSpPr>
        <p:spPr/>
        <p:txBody>
          <a:bodyPr/>
          <a:lstStyle/>
          <a:p>
            <a:pPr algn="l"/>
            <a:fld id="{840C1E0B-154D-844F-9C3C-CB8827A7EAB0}" type="slidenum">
              <a:rPr lang="nl-NL" smtClean="0"/>
              <a:pPr algn="l"/>
              <a:t>5</a:t>
            </a:fld>
            <a:r>
              <a:rPr lang="nl-NL"/>
              <a:t> </a:t>
            </a:r>
          </a:p>
        </p:txBody>
      </p:sp>
    </p:spTree>
    <p:extLst>
      <p:ext uri="{BB962C8B-B14F-4D97-AF65-F5344CB8AC3E}">
        <p14:creationId xmlns:p14="http://schemas.microsoft.com/office/powerpoint/2010/main" val="3771580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0A32-E2F6-4DBB-A072-974E0D899BF2}"/>
              </a:ext>
            </a:extLst>
          </p:cNvPr>
          <p:cNvSpPr>
            <a:spLocks noGrp="1"/>
          </p:cNvSpPr>
          <p:nvPr>
            <p:ph type="title"/>
          </p:nvPr>
        </p:nvSpPr>
        <p:spPr>
          <a:xfrm>
            <a:off x="450850" y="430391"/>
            <a:ext cx="6478566" cy="824017"/>
          </a:xfrm>
        </p:spPr>
        <p:txBody>
          <a:bodyPr/>
          <a:lstStyle/>
          <a:p>
            <a:r>
              <a:rPr lang="nl-NL" sz="2800" dirty="0" err="1"/>
              <a:t>Pseudonymization</a:t>
            </a:r>
            <a:r>
              <a:rPr lang="nl-NL" sz="2800" dirty="0"/>
              <a:t> vs. </a:t>
            </a:r>
            <a:r>
              <a:rPr lang="nl-NL" sz="2800" dirty="0" err="1"/>
              <a:t>anonymization</a:t>
            </a:r>
            <a:endParaRPr lang="nl-NL" dirty="0"/>
          </a:p>
        </p:txBody>
      </p:sp>
      <p:sp>
        <p:nvSpPr>
          <p:cNvPr id="3" name="Text Placeholder 2">
            <a:extLst>
              <a:ext uri="{FF2B5EF4-FFF2-40B4-BE49-F238E27FC236}">
                <a16:creationId xmlns:a16="http://schemas.microsoft.com/office/drawing/2014/main" id="{0BC15CD3-6888-4E6B-B6C2-E4CDDAD0289B}"/>
              </a:ext>
            </a:extLst>
          </p:cNvPr>
          <p:cNvSpPr>
            <a:spLocks noGrp="1"/>
          </p:cNvSpPr>
          <p:nvPr>
            <p:ph type="body" sz="quarter" idx="13"/>
          </p:nvPr>
        </p:nvSpPr>
        <p:spPr>
          <a:xfrm>
            <a:off x="1685925" y="1685925"/>
            <a:ext cx="9906000" cy="4895850"/>
          </a:xfrm>
        </p:spPr>
        <p:txBody>
          <a:bodyPr vert="horz" lIns="0" tIns="0" rIns="0" bIns="0" rtlCol="0" anchor="t">
            <a:noAutofit/>
          </a:bodyPr>
          <a:lstStyle/>
          <a:p>
            <a:pPr lvl="1"/>
            <a:r>
              <a:rPr lang="en-US" dirty="0"/>
              <a:t>Pseudonymization</a:t>
            </a:r>
          </a:p>
          <a:p>
            <a:pPr lvl="2" indent="-277495"/>
            <a:r>
              <a:rPr lang="en-US">
                <a:latin typeface="DINPro"/>
                <a:cs typeface="Calibri Light"/>
              </a:rPr>
              <a:t>No </a:t>
            </a:r>
            <a:r>
              <a:rPr lang="en-US" b="1">
                <a:latin typeface="DINPro"/>
                <a:cs typeface="Calibri Light"/>
              </a:rPr>
              <a:t>direct </a:t>
            </a:r>
            <a:r>
              <a:rPr lang="en-US">
                <a:latin typeface="DINPro"/>
                <a:cs typeface="Calibri Light"/>
              </a:rPr>
              <a:t>identifiers (names, addresses, </a:t>
            </a:r>
            <a:r>
              <a:rPr lang="en-US" err="1">
                <a:latin typeface="DINPro"/>
                <a:cs typeface="Calibri Light"/>
              </a:rPr>
              <a:t>etc</a:t>
            </a:r>
            <a:r>
              <a:rPr lang="en-US">
                <a:latin typeface="DINPro"/>
                <a:cs typeface="Calibri Light"/>
              </a:rPr>
              <a:t>).</a:t>
            </a:r>
          </a:p>
          <a:p>
            <a:pPr lvl="2" indent="-277495"/>
            <a:r>
              <a:rPr lang="en-US" dirty="0"/>
              <a:t>Pseudonymized data is personal data: GDPR applies.</a:t>
            </a:r>
            <a:endParaRPr lang="en-US"/>
          </a:p>
          <a:p>
            <a:pPr lvl="2" indent="-277495"/>
            <a:r>
              <a:rPr lang="en-US">
                <a:latin typeface="DINPro"/>
                <a:cs typeface="Calibri Light"/>
              </a:rPr>
              <a:t>Useful to minimize the risk associated with data breaches. </a:t>
            </a:r>
          </a:p>
          <a:p>
            <a:pPr lvl="2" indent="-277495"/>
            <a:endParaRPr lang="en-US">
              <a:latin typeface="DINPro"/>
              <a:cs typeface="Calibri Light"/>
            </a:endParaRPr>
          </a:p>
          <a:p>
            <a:pPr marL="173355" lvl="2" indent="0">
              <a:buNone/>
            </a:pPr>
            <a:endParaRPr lang="en-US">
              <a:latin typeface="DINPro"/>
              <a:cs typeface="Calibri Light"/>
            </a:endParaRPr>
          </a:p>
          <a:p>
            <a:pPr lvl="1"/>
            <a:r>
              <a:rPr lang="en-US" dirty="0"/>
              <a:t>Anonymization </a:t>
            </a:r>
          </a:p>
          <a:p>
            <a:pPr lvl="2" indent="-277495"/>
            <a:r>
              <a:rPr lang="en-US">
                <a:latin typeface="DINPro"/>
                <a:cs typeface="Calibri Light"/>
              </a:rPr>
              <a:t>Even indirect identification impossible (no Brown chickens). </a:t>
            </a:r>
            <a:endParaRPr lang="en-US"/>
          </a:p>
          <a:p>
            <a:pPr lvl="2" indent="-277495"/>
            <a:r>
              <a:rPr lang="en-US">
                <a:latin typeface="DINPro"/>
                <a:cs typeface="Calibri Light"/>
              </a:rPr>
              <a:t>Not personal data, GDPR does not apply.</a:t>
            </a:r>
          </a:p>
          <a:p>
            <a:pPr lvl="2" indent="-277495"/>
            <a:r>
              <a:rPr lang="en-US">
                <a:latin typeface="DINPro"/>
                <a:cs typeface="Calibri Light"/>
              </a:rPr>
              <a:t>Difficult! </a:t>
            </a:r>
          </a:p>
          <a:p>
            <a:pPr lvl="1"/>
            <a:endParaRPr lang="nl-NL"/>
          </a:p>
        </p:txBody>
      </p:sp>
      <p:sp>
        <p:nvSpPr>
          <p:cNvPr id="4" name="Slide Number Placeholder 3">
            <a:extLst>
              <a:ext uri="{FF2B5EF4-FFF2-40B4-BE49-F238E27FC236}">
                <a16:creationId xmlns:a16="http://schemas.microsoft.com/office/drawing/2014/main" id="{49D7908C-3460-4ADD-A314-2DAF2F0BB026}"/>
              </a:ext>
            </a:extLst>
          </p:cNvPr>
          <p:cNvSpPr>
            <a:spLocks noGrp="1"/>
          </p:cNvSpPr>
          <p:nvPr>
            <p:ph type="sldNum" sz="quarter" idx="15"/>
          </p:nvPr>
        </p:nvSpPr>
        <p:spPr/>
        <p:txBody>
          <a:bodyPr/>
          <a:lstStyle/>
          <a:p>
            <a:pPr algn="l"/>
            <a:fld id="{840C1E0B-154D-844F-9C3C-CB8827A7EAB0}" type="slidenum">
              <a:rPr lang="nl-NL" smtClean="0"/>
              <a:pPr algn="l"/>
              <a:t>50</a:t>
            </a:fld>
            <a:r>
              <a:rPr lang="nl-NL"/>
              <a:t> </a:t>
            </a:r>
          </a:p>
        </p:txBody>
      </p:sp>
    </p:spTree>
    <p:extLst>
      <p:ext uri="{BB962C8B-B14F-4D97-AF65-F5344CB8AC3E}">
        <p14:creationId xmlns:p14="http://schemas.microsoft.com/office/powerpoint/2010/main" val="1726520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4F43-0840-4FFA-AE31-D0104E15A79B}"/>
              </a:ext>
            </a:extLst>
          </p:cNvPr>
          <p:cNvSpPr>
            <a:spLocks noGrp="1"/>
          </p:cNvSpPr>
          <p:nvPr>
            <p:ph type="title"/>
          </p:nvPr>
        </p:nvSpPr>
        <p:spPr>
          <a:xfrm>
            <a:off x="442841" y="426792"/>
            <a:ext cx="7051230" cy="824017"/>
          </a:xfrm>
        </p:spPr>
        <p:txBody>
          <a:bodyPr/>
          <a:lstStyle/>
          <a:p>
            <a:r>
              <a:rPr lang="nl-NL" sz="2800" dirty="0" err="1"/>
              <a:t>Pseudonymization</a:t>
            </a:r>
            <a:r>
              <a:rPr lang="nl-NL" sz="2800" dirty="0"/>
              <a:t>, </a:t>
            </a:r>
            <a:r>
              <a:rPr lang="nl-NL" sz="2800" dirty="0" err="1"/>
              <a:t>anonymization</a:t>
            </a:r>
            <a:r>
              <a:rPr lang="nl-NL" sz="2800" dirty="0"/>
              <a:t> in </a:t>
            </a:r>
            <a:r>
              <a:rPr lang="nl-NL" sz="2800" dirty="0" err="1"/>
              <a:t>practice</a:t>
            </a:r>
            <a:endParaRPr lang="nl-NL" dirty="0"/>
          </a:p>
        </p:txBody>
      </p:sp>
      <p:sp>
        <p:nvSpPr>
          <p:cNvPr id="4" name="Slide Number Placeholder 3">
            <a:extLst>
              <a:ext uri="{FF2B5EF4-FFF2-40B4-BE49-F238E27FC236}">
                <a16:creationId xmlns:a16="http://schemas.microsoft.com/office/drawing/2014/main" id="{9F55D3FF-09DA-492F-BC96-CA6BF2838336}"/>
              </a:ext>
            </a:extLst>
          </p:cNvPr>
          <p:cNvSpPr>
            <a:spLocks noGrp="1"/>
          </p:cNvSpPr>
          <p:nvPr>
            <p:ph type="sldNum" sz="quarter" idx="16"/>
          </p:nvPr>
        </p:nvSpPr>
        <p:spPr/>
        <p:txBody>
          <a:bodyPr/>
          <a:lstStyle/>
          <a:p>
            <a:pPr algn="l"/>
            <a:fld id="{840C1E0B-154D-844F-9C3C-CB8827A7EAB0}" type="slidenum">
              <a:rPr lang="nl-NL" smtClean="0"/>
              <a:pPr algn="l"/>
              <a:t>51</a:t>
            </a:fld>
            <a:r>
              <a:rPr lang="nl-NL"/>
              <a:t> </a:t>
            </a:r>
          </a:p>
        </p:txBody>
      </p:sp>
      <p:pic>
        <p:nvPicPr>
          <p:cNvPr id="5" name="Picture 4">
            <a:extLst>
              <a:ext uri="{FF2B5EF4-FFF2-40B4-BE49-F238E27FC236}">
                <a16:creationId xmlns:a16="http://schemas.microsoft.com/office/drawing/2014/main" id="{13FC975D-2311-4663-8388-040EEC1DF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6660" y="1343422"/>
            <a:ext cx="7633682" cy="5400000"/>
          </a:xfrm>
          <a:prstGeom prst="rect">
            <a:avLst/>
          </a:prstGeom>
        </p:spPr>
      </p:pic>
    </p:spTree>
    <p:extLst>
      <p:ext uri="{BB962C8B-B14F-4D97-AF65-F5344CB8AC3E}">
        <p14:creationId xmlns:p14="http://schemas.microsoft.com/office/powerpoint/2010/main" val="1251957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4735-90E2-47F0-8F43-A1054F6DDDBC}"/>
              </a:ext>
            </a:extLst>
          </p:cNvPr>
          <p:cNvSpPr>
            <a:spLocks noGrp="1"/>
          </p:cNvSpPr>
          <p:nvPr>
            <p:ph type="title"/>
          </p:nvPr>
        </p:nvSpPr>
        <p:spPr>
          <a:xfrm>
            <a:off x="450850" y="430391"/>
            <a:ext cx="3133619" cy="824017"/>
          </a:xfrm>
        </p:spPr>
        <p:txBody>
          <a:bodyPr/>
          <a:lstStyle/>
          <a:p>
            <a:r>
              <a:rPr lang="nl-NL" sz="2800" dirty="0"/>
              <a:t>Security </a:t>
            </a:r>
            <a:r>
              <a:rPr lang="nl-NL" sz="2800" dirty="0" err="1"/>
              <a:t>measures</a:t>
            </a:r>
            <a:endParaRPr lang="nl-NL" dirty="0"/>
          </a:p>
        </p:txBody>
      </p:sp>
      <p:sp>
        <p:nvSpPr>
          <p:cNvPr id="3" name="Text Placeholder 2">
            <a:extLst>
              <a:ext uri="{FF2B5EF4-FFF2-40B4-BE49-F238E27FC236}">
                <a16:creationId xmlns:a16="http://schemas.microsoft.com/office/drawing/2014/main" id="{A018ECB0-1C9B-4B2E-AC5C-205ECBA4EA04}"/>
              </a:ext>
            </a:extLst>
          </p:cNvPr>
          <p:cNvSpPr>
            <a:spLocks noGrp="1"/>
          </p:cNvSpPr>
          <p:nvPr>
            <p:ph type="body" sz="quarter" idx="13"/>
          </p:nvPr>
        </p:nvSpPr>
        <p:spPr>
          <a:xfrm>
            <a:off x="1685924" y="1685925"/>
            <a:ext cx="9172575" cy="4273550"/>
          </a:xfrm>
        </p:spPr>
        <p:txBody>
          <a:bodyPr/>
          <a:lstStyle/>
          <a:p>
            <a:pPr lvl="1"/>
            <a:r>
              <a:rPr lang="en-US" dirty="0"/>
              <a:t>Security measures should be </a:t>
            </a:r>
            <a:r>
              <a:rPr lang="en-US" b="1" dirty="0"/>
              <a:t>appropriate</a:t>
            </a:r>
            <a:r>
              <a:rPr lang="en-US" dirty="0"/>
              <a:t>.  So the more sensitive your data, the more effort you are expected to do to prevent </a:t>
            </a:r>
            <a:r>
              <a:rPr lang="en-US" b="1" dirty="0"/>
              <a:t>data loss</a:t>
            </a:r>
            <a:r>
              <a:rPr lang="en-US" dirty="0"/>
              <a:t> or </a:t>
            </a:r>
            <a:r>
              <a:rPr lang="en-US" b="1" dirty="0"/>
              <a:t>data breaches</a:t>
            </a:r>
            <a:r>
              <a:rPr lang="en-US" dirty="0"/>
              <a:t>. In any case:</a:t>
            </a:r>
          </a:p>
          <a:p>
            <a:pPr lvl="2"/>
            <a:r>
              <a:rPr lang="en-US" dirty="0"/>
              <a:t>Consider </a:t>
            </a:r>
            <a:r>
              <a:rPr lang="en-US" u="sng" dirty="0"/>
              <a:t>pseudonymizing</a:t>
            </a:r>
            <a:r>
              <a:rPr lang="en-US" dirty="0"/>
              <a:t> your data.</a:t>
            </a:r>
          </a:p>
          <a:p>
            <a:pPr lvl="2"/>
            <a:r>
              <a:rPr lang="en-US" dirty="0"/>
              <a:t>Only store (sensitive) (personal) data on secure environments. </a:t>
            </a:r>
          </a:p>
          <a:p>
            <a:pPr lvl="2"/>
            <a:r>
              <a:rPr lang="en-US" dirty="0"/>
              <a:t>Use </a:t>
            </a:r>
            <a:r>
              <a:rPr lang="en-US" dirty="0" err="1">
                <a:hlinkClick r:id="rId2"/>
              </a:rPr>
              <a:t>SURFfilesender</a:t>
            </a:r>
            <a:r>
              <a:rPr lang="en-US" dirty="0"/>
              <a:t> and/or Research Drive for sending sensitive files.</a:t>
            </a:r>
          </a:p>
          <a:p>
            <a:pPr lvl="2"/>
            <a:r>
              <a:rPr lang="en-US" dirty="0"/>
              <a:t>Make sure hard drives and USB drives are encrypted (</a:t>
            </a:r>
            <a:r>
              <a:rPr lang="en-US" dirty="0" err="1">
                <a:hlinkClick r:id="rId3"/>
              </a:rPr>
              <a:t>Bitlocker</a:t>
            </a:r>
            <a:r>
              <a:rPr lang="en-US" dirty="0"/>
              <a:t> / </a:t>
            </a:r>
            <a:r>
              <a:rPr lang="en-US" dirty="0" err="1">
                <a:hlinkClick r:id="rId4"/>
              </a:rPr>
              <a:t>Filevault</a:t>
            </a:r>
            <a:r>
              <a:rPr lang="en-US" dirty="0"/>
              <a:t> / </a:t>
            </a:r>
            <a:r>
              <a:rPr lang="en-US" dirty="0" err="1">
                <a:hlinkClick r:id="rId5"/>
              </a:rPr>
              <a:t>Veracrypt</a:t>
            </a:r>
            <a:r>
              <a:rPr lang="en-US" dirty="0"/>
              <a:t> / </a:t>
            </a:r>
            <a:r>
              <a:rPr lang="en-US" dirty="0" err="1">
                <a:hlinkClick r:id="rId6"/>
              </a:rPr>
              <a:t>Cryptomator</a:t>
            </a:r>
            <a:r>
              <a:rPr lang="en-US" dirty="0"/>
              <a:t>).</a:t>
            </a:r>
          </a:p>
          <a:p>
            <a:pPr lvl="2"/>
            <a:r>
              <a:rPr lang="en-US" dirty="0"/>
              <a:t>Make sure you use multi-factor authentication.</a:t>
            </a:r>
          </a:p>
          <a:p>
            <a:pPr lvl="2"/>
            <a:r>
              <a:rPr lang="en-US" dirty="0"/>
              <a:t>Make sure you have a unique pass phrase.</a:t>
            </a:r>
          </a:p>
          <a:p>
            <a:pPr lvl="2"/>
            <a:r>
              <a:rPr lang="en-US" dirty="0"/>
              <a:t>Make sure you are not hacked: </a:t>
            </a:r>
            <a:r>
              <a:rPr lang="en-US" dirty="0">
                <a:hlinkClick r:id="rId7"/>
              </a:rPr>
              <a:t>https://laatjeniethackmaken.nl</a:t>
            </a:r>
            <a:endParaRPr lang="nl-NL" dirty="0"/>
          </a:p>
        </p:txBody>
      </p:sp>
      <p:sp>
        <p:nvSpPr>
          <p:cNvPr id="4" name="Slide Number Placeholder 3">
            <a:extLst>
              <a:ext uri="{FF2B5EF4-FFF2-40B4-BE49-F238E27FC236}">
                <a16:creationId xmlns:a16="http://schemas.microsoft.com/office/drawing/2014/main" id="{B907AC96-2261-4682-A93C-83F8EF46FE1C}"/>
              </a:ext>
            </a:extLst>
          </p:cNvPr>
          <p:cNvSpPr>
            <a:spLocks noGrp="1"/>
          </p:cNvSpPr>
          <p:nvPr>
            <p:ph type="sldNum" sz="quarter" idx="15"/>
          </p:nvPr>
        </p:nvSpPr>
        <p:spPr/>
        <p:txBody>
          <a:bodyPr/>
          <a:lstStyle/>
          <a:p>
            <a:pPr algn="l"/>
            <a:fld id="{840C1E0B-154D-844F-9C3C-CB8827A7EAB0}" type="slidenum">
              <a:rPr lang="nl-NL" smtClean="0"/>
              <a:pPr algn="l"/>
              <a:t>52</a:t>
            </a:fld>
            <a:r>
              <a:rPr lang="nl-NL"/>
              <a:t> </a:t>
            </a:r>
          </a:p>
        </p:txBody>
      </p:sp>
    </p:spTree>
    <p:extLst>
      <p:ext uri="{BB962C8B-B14F-4D97-AF65-F5344CB8AC3E}">
        <p14:creationId xmlns:p14="http://schemas.microsoft.com/office/powerpoint/2010/main" val="3027558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72DF-D288-47F4-B178-1746164FEC9E}"/>
              </a:ext>
            </a:extLst>
          </p:cNvPr>
          <p:cNvSpPr>
            <a:spLocks noGrp="1"/>
          </p:cNvSpPr>
          <p:nvPr>
            <p:ph type="title"/>
          </p:nvPr>
        </p:nvSpPr>
        <p:spPr>
          <a:xfrm>
            <a:off x="450850" y="430391"/>
            <a:ext cx="3974035" cy="824017"/>
          </a:xfrm>
        </p:spPr>
        <p:txBody>
          <a:bodyPr/>
          <a:lstStyle/>
          <a:p>
            <a:r>
              <a:rPr lang="nl-NL" sz="2800" dirty="0"/>
              <a:t>International transfers</a:t>
            </a:r>
            <a:endParaRPr lang="nl-NL" dirty="0"/>
          </a:p>
        </p:txBody>
      </p:sp>
      <p:sp>
        <p:nvSpPr>
          <p:cNvPr id="3" name="Text Placeholder 2">
            <a:extLst>
              <a:ext uri="{FF2B5EF4-FFF2-40B4-BE49-F238E27FC236}">
                <a16:creationId xmlns:a16="http://schemas.microsoft.com/office/drawing/2014/main" id="{6FCEAEAA-9417-4B18-8C1F-05D47ED32A7E}"/>
              </a:ext>
            </a:extLst>
          </p:cNvPr>
          <p:cNvSpPr>
            <a:spLocks noGrp="1"/>
          </p:cNvSpPr>
          <p:nvPr>
            <p:ph type="body" sz="quarter" idx="13"/>
          </p:nvPr>
        </p:nvSpPr>
        <p:spPr/>
        <p:txBody>
          <a:bodyPr/>
          <a:lstStyle/>
          <a:p>
            <a:pPr lvl="2"/>
            <a:r>
              <a:rPr lang="en-US" dirty="0"/>
              <a:t>Transfers are:</a:t>
            </a:r>
          </a:p>
          <a:p>
            <a:pPr lvl="3"/>
            <a:r>
              <a:rPr lang="en-US" dirty="0"/>
              <a:t>Disclosing personal data to a party outside the </a:t>
            </a:r>
            <a:r>
              <a:rPr lang="en-US" dirty="0">
                <a:hlinkClick r:id="rId2"/>
              </a:rPr>
              <a:t>European Economic Area</a:t>
            </a:r>
            <a:r>
              <a:rPr lang="en-US" dirty="0"/>
              <a:t> (EEA). </a:t>
            </a:r>
          </a:p>
          <a:p>
            <a:pPr lvl="3"/>
            <a:r>
              <a:rPr lang="en-US" dirty="0"/>
              <a:t>Provide access to personal data to a party outside the EEA.</a:t>
            </a:r>
          </a:p>
          <a:p>
            <a:pPr lvl="1"/>
            <a:endParaRPr lang="en-US" dirty="0"/>
          </a:p>
          <a:p>
            <a:pPr lvl="2"/>
            <a:r>
              <a:rPr lang="en-US" dirty="0"/>
              <a:t>Transfer of personal data outside the EEA is prohibited, unless:</a:t>
            </a:r>
          </a:p>
          <a:p>
            <a:pPr lvl="3"/>
            <a:r>
              <a:rPr lang="en-US" dirty="0"/>
              <a:t>Adequacy decision (</a:t>
            </a:r>
            <a:r>
              <a:rPr lang="en-US" dirty="0">
                <a:solidFill>
                  <a:srgbClr val="008053"/>
                </a:solidFill>
              </a:rPr>
              <a:t>art. 45 GDPR</a:t>
            </a:r>
            <a:r>
              <a:rPr lang="en-US" dirty="0"/>
              <a:t>)</a:t>
            </a:r>
          </a:p>
          <a:p>
            <a:pPr lvl="3"/>
            <a:r>
              <a:rPr lang="en-US" dirty="0"/>
              <a:t>Appropriate safeguards (</a:t>
            </a:r>
            <a:r>
              <a:rPr lang="en-US" dirty="0">
                <a:solidFill>
                  <a:srgbClr val="008053"/>
                </a:solidFill>
              </a:rPr>
              <a:t>art. 46 GDPR</a:t>
            </a:r>
            <a:r>
              <a:rPr lang="en-US" dirty="0"/>
              <a:t>)</a:t>
            </a:r>
          </a:p>
          <a:p>
            <a:pPr lvl="3"/>
            <a:r>
              <a:rPr lang="en-US" dirty="0"/>
              <a:t>Specific situations (</a:t>
            </a:r>
            <a:r>
              <a:rPr lang="en-US" dirty="0">
                <a:solidFill>
                  <a:srgbClr val="008053"/>
                </a:solidFill>
              </a:rPr>
              <a:t>art. 49 GDPR</a:t>
            </a:r>
            <a:r>
              <a:rPr lang="en-US" dirty="0"/>
              <a:t>)</a:t>
            </a:r>
          </a:p>
          <a:p>
            <a:pPr lvl="1"/>
            <a:r>
              <a:rPr lang="en-US" dirty="0"/>
              <a:t>	</a:t>
            </a:r>
            <a:r>
              <a:rPr lang="en-US" dirty="0">
                <a:sym typeface="Wingdings" panose="05000000000000000000" pitchFamily="2" charset="2"/>
              </a:rPr>
              <a:t> </a:t>
            </a:r>
            <a:r>
              <a:rPr lang="en-US" dirty="0"/>
              <a:t>Contact privacy champion!</a:t>
            </a:r>
            <a:endParaRPr lang="nl-NL" dirty="0"/>
          </a:p>
        </p:txBody>
      </p:sp>
      <p:sp>
        <p:nvSpPr>
          <p:cNvPr id="4" name="Slide Number Placeholder 3">
            <a:extLst>
              <a:ext uri="{FF2B5EF4-FFF2-40B4-BE49-F238E27FC236}">
                <a16:creationId xmlns:a16="http://schemas.microsoft.com/office/drawing/2014/main" id="{013976B0-EFF0-4B88-A671-AB64AC665036}"/>
              </a:ext>
            </a:extLst>
          </p:cNvPr>
          <p:cNvSpPr>
            <a:spLocks noGrp="1"/>
          </p:cNvSpPr>
          <p:nvPr>
            <p:ph type="sldNum" sz="quarter" idx="15"/>
          </p:nvPr>
        </p:nvSpPr>
        <p:spPr/>
        <p:txBody>
          <a:bodyPr/>
          <a:lstStyle/>
          <a:p>
            <a:pPr algn="l"/>
            <a:fld id="{840C1E0B-154D-844F-9C3C-CB8827A7EAB0}" type="slidenum">
              <a:rPr lang="nl-NL" smtClean="0"/>
              <a:pPr algn="l"/>
              <a:t>53</a:t>
            </a:fld>
            <a:r>
              <a:rPr lang="nl-NL"/>
              <a:t> </a:t>
            </a:r>
          </a:p>
        </p:txBody>
      </p:sp>
      <p:pic>
        <p:nvPicPr>
          <p:cNvPr id="5" name="Afbeelding 6">
            <a:extLst>
              <a:ext uri="{FF2B5EF4-FFF2-40B4-BE49-F238E27FC236}">
                <a16:creationId xmlns:a16="http://schemas.microsoft.com/office/drawing/2014/main" id="{E356489A-B36D-42E2-A028-9D8A9A4BCB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0050" y="1685925"/>
            <a:ext cx="3780000" cy="3780000"/>
          </a:xfrm>
          <a:prstGeom prst="rect">
            <a:avLst/>
          </a:prstGeom>
          <a:ln>
            <a:solidFill>
              <a:schemeClr val="tx1"/>
            </a:solidFill>
          </a:ln>
        </p:spPr>
      </p:pic>
      <p:graphicFrame>
        <p:nvGraphicFramePr>
          <p:cNvPr id="6" name="Table 5">
            <a:extLst>
              <a:ext uri="{FF2B5EF4-FFF2-40B4-BE49-F238E27FC236}">
                <a16:creationId xmlns:a16="http://schemas.microsoft.com/office/drawing/2014/main" id="{F0FF6160-1438-43F6-9D07-BD5DD92C0101}"/>
              </a:ext>
            </a:extLst>
          </p:cNvPr>
          <p:cNvGraphicFramePr>
            <a:graphicFrameLocks noGrp="1" noChangeAspect="1"/>
          </p:cNvGraphicFramePr>
          <p:nvPr>
            <p:extLst>
              <p:ext uri="{D42A27DB-BD31-4B8C-83A1-F6EECF244321}">
                <p14:modId xmlns:p14="http://schemas.microsoft.com/office/powerpoint/2010/main" val="2926756792"/>
              </p:ext>
            </p:extLst>
          </p:nvPr>
        </p:nvGraphicFramePr>
        <p:xfrm>
          <a:off x="7780608" y="4033365"/>
          <a:ext cx="2129442" cy="1432560"/>
        </p:xfrm>
        <a:graphic>
          <a:graphicData uri="http://schemas.openxmlformats.org/drawingml/2006/table">
            <a:tbl>
              <a:tblPr firstRow="1" bandRow="1">
                <a:tableStyleId>{5940675A-B579-460E-94D1-54222C63F5DA}</a:tableStyleId>
              </a:tblPr>
              <a:tblGrid>
                <a:gridCol w="212460">
                  <a:extLst>
                    <a:ext uri="{9D8B030D-6E8A-4147-A177-3AD203B41FA5}">
                      <a16:colId xmlns:a16="http://schemas.microsoft.com/office/drawing/2014/main" val="3009930084"/>
                    </a:ext>
                  </a:extLst>
                </a:gridCol>
                <a:gridCol w="1916982">
                  <a:extLst>
                    <a:ext uri="{9D8B030D-6E8A-4147-A177-3AD203B41FA5}">
                      <a16:colId xmlns:a16="http://schemas.microsoft.com/office/drawing/2014/main" val="1150380405"/>
                    </a:ext>
                  </a:extLst>
                </a:gridCol>
              </a:tblGrid>
              <a:tr h="278130">
                <a:tc>
                  <a:txBody>
                    <a:bodyPr/>
                    <a:lstStyle/>
                    <a:p>
                      <a:endParaRPr lang="nl-NL" sz="900" dirty="0"/>
                    </a:p>
                  </a:txBody>
                  <a:tcPr marL="68580" marR="68580" marT="34290" marB="34290">
                    <a:solidFill>
                      <a:schemeClr val="tx2"/>
                    </a:solidFill>
                  </a:tcPr>
                </a:tc>
                <a:tc>
                  <a:txBody>
                    <a:bodyPr/>
                    <a:lstStyle/>
                    <a:p>
                      <a:r>
                        <a:rPr lang="en-US" sz="800" dirty="0">
                          <a:latin typeface="Calibri" panose="020F0502020204030204" pitchFamily="34" charset="0"/>
                          <a:cs typeface="Calibri" panose="020F0502020204030204" pitchFamily="34" charset="0"/>
                        </a:rPr>
                        <a:t>EU</a:t>
                      </a:r>
                      <a:endParaRPr lang="nl-NL" sz="800" dirty="0">
                        <a:latin typeface="Calibri" panose="020F0502020204030204" pitchFamily="34" charset="0"/>
                        <a:cs typeface="Calibri" panose="020F0502020204030204" pitchFamily="34" charset="0"/>
                      </a:endParaRPr>
                    </a:p>
                  </a:txBody>
                  <a:tcPr marL="68580" marR="68580" marT="34290" marB="34290">
                    <a:solidFill>
                      <a:srgbClr val="FFFFFF">
                        <a:alpha val="65882"/>
                      </a:srgbClr>
                    </a:solidFill>
                  </a:tcPr>
                </a:tc>
                <a:extLst>
                  <a:ext uri="{0D108BD9-81ED-4DB2-BD59-A6C34878D82A}">
                    <a16:rowId xmlns:a16="http://schemas.microsoft.com/office/drawing/2014/main" val="2727174658"/>
                  </a:ext>
                </a:extLst>
              </a:tr>
              <a:tr h="320040">
                <a:tc>
                  <a:txBody>
                    <a:bodyPr/>
                    <a:lstStyle/>
                    <a:p>
                      <a:endParaRPr lang="nl-NL" sz="900" dirty="0"/>
                    </a:p>
                  </a:txBody>
                  <a:tcPr marL="68580" marR="68580" marT="34290" marB="34290">
                    <a:solidFill>
                      <a:srgbClr val="04A64B"/>
                    </a:solidFill>
                  </a:tcPr>
                </a:tc>
                <a:tc>
                  <a:txBody>
                    <a:bodyPr/>
                    <a:lstStyle/>
                    <a:p>
                      <a:r>
                        <a:rPr lang="en-US" sz="800" dirty="0">
                          <a:latin typeface="Calibri" panose="020F0502020204030204" pitchFamily="34" charset="0"/>
                          <a:cs typeface="Calibri" panose="020F0502020204030204" pitchFamily="34" charset="0"/>
                        </a:rPr>
                        <a:t>European Free Trade Association and member EEA</a:t>
                      </a:r>
                      <a:endParaRPr lang="nl-NL" sz="800" dirty="0">
                        <a:latin typeface="Calibri" panose="020F0502020204030204" pitchFamily="34" charset="0"/>
                        <a:cs typeface="Calibri" panose="020F0502020204030204" pitchFamily="34" charset="0"/>
                      </a:endParaRPr>
                    </a:p>
                  </a:txBody>
                  <a:tcPr marL="68580" marR="68580" marT="34290" marB="34290">
                    <a:solidFill>
                      <a:srgbClr val="FFFFFF">
                        <a:alpha val="65882"/>
                      </a:srgbClr>
                    </a:solidFill>
                  </a:tcPr>
                </a:tc>
                <a:extLst>
                  <a:ext uri="{0D108BD9-81ED-4DB2-BD59-A6C34878D82A}">
                    <a16:rowId xmlns:a16="http://schemas.microsoft.com/office/drawing/2014/main" val="3952974927"/>
                  </a:ext>
                </a:extLst>
              </a:tr>
              <a:tr h="278130">
                <a:tc>
                  <a:txBody>
                    <a:bodyPr/>
                    <a:lstStyle/>
                    <a:p>
                      <a:endParaRPr lang="nl-NL" sz="900" dirty="0"/>
                    </a:p>
                  </a:txBody>
                  <a:tcPr marL="68580" marR="68580" marT="34290" marB="34290">
                    <a:solidFill>
                      <a:srgbClr val="FFC000"/>
                    </a:solidFill>
                  </a:tcPr>
                </a:tc>
                <a:tc>
                  <a:txBody>
                    <a:bodyPr/>
                    <a:lstStyle/>
                    <a:p>
                      <a:r>
                        <a:rPr lang="en-US" sz="800" dirty="0">
                          <a:latin typeface="Calibri" panose="020F0502020204030204" pitchFamily="34" charset="0"/>
                          <a:cs typeface="Calibri" panose="020F0502020204030204" pitchFamily="34" charset="0"/>
                        </a:rPr>
                        <a:t>EU member but EEA agreement applies</a:t>
                      </a:r>
                      <a:endParaRPr lang="nl-NL" sz="800" dirty="0">
                        <a:latin typeface="Calibri" panose="020F0502020204030204" pitchFamily="34" charset="0"/>
                        <a:cs typeface="Calibri" panose="020F0502020204030204" pitchFamily="34" charset="0"/>
                      </a:endParaRPr>
                    </a:p>
                  </a:txBody>
                  <a:tcPr marL="68580" marR="68580" marT="34290" marB="34290">
                    <a:solidFill>
                      <a:srgbClr val="FFFFFF">
                        <a:alpha val="65882"/>
                      </a:srgbClr>
                    </a:solidFill>
                  </a:tcPr>
                </a:tc>
                <a:extLst>
                  <a:ext uri="{0D108BD9-81ED-4DB2-BD59-A6C34878D82A}">
                    <a16:rowId xmlns:a16="http://schemas.microsoft.com/office/drawing/2014/main" val="2669141908"/>
                  </a:ext>
                </a:extLst>
              </a:tr>
              <a:tr h="278130">
                <a:tc>
                  <a:txBody>
                    <a:bodyPr/>
                    <a:lstStyle/>
                    <a:p>
                      <a:endParaRPr lang="nl-NL" sz="900" dirty="0"/>
                    </a:p>
                  </a:txBody>
                  <a:tcPr marL="68580" marR="68580" marT="34290" marB="34290">
                    <a:solidFill>
                      <a:srgbClr val="FF0000"/>
                    </a:solidFill>
                  </a:tcPr>
                </a:tc>
                <a:tc>
                  <a:txBody>
                    <a:bodyPr/>
                    <a:lstStyle/>
                    <a:p>
                      <a:r>
                        <a:rPr lang="en-US" sz="800" dirty="0">
                          <a:latin typeface="Calibri" panose="020F0502020204030204" pitchFamily="34" charset="0"/>
                          <a:cs typeface="Calibri" panose="020F0502020204030204" pitchFamily="34" charset="0"/>
                        </a:rPr>
                        <a:t>EFTA</a:t>
                      </a:r>
                      <a:r>
                        <a:rPr lang="en-US" sz="800" baseline="0" dirty="0">
                          <a:latin typeface="Calibri" panose="020F0502020204030204" pitchFamily="34" charset="0"/>
                          <a:cs typeface="Calibri" panose="020F0502020204030204" pitchFamily="34" charset="0"/>
                        </a:rPr>
                        <a:t> member but not EEA member</a:t>
                      </a:r>
                      <a:endParaRPr lang="nl-NL" sz="800" dirty="0">
                        <a:latin typeface="Calibri" panose="020F0502020204030204" pitchFamily="34" charset="0"/>
                        <a:cs typeface="Calibri" panose="020F0502020204030204" pitchFamily="34" charset="0"/>
                      </a:endParaRPr>
                    </a:p>
                  </a:txBody>
                  <a:tcPr marL="68580" marR="68580" marT="34290" marB="34290">
                    <a:solidFill>
                      <a:srgbClr val="FFFFFF">
                        <a:alpha val="65882"/>
                      </a:srgbClr>
                    </a:solidFill>
                  </a:tcPr>
                </a:tc>
                <a:extLst>
                  <a:ext uri="{0D108BD9-81ED-4DB2-BD59-A6C34878D82A}">
                    <a16:rowId xmlns:a16="http://schemas.microsoft.com/office/drawing/2014/main" val="1614933266"/>
                  </a:ext>
                </a:extLst>
              </a:tr>
              <a:tr h="278130">
                <a:tc>
                  <a:txBody>
                    <a:bodyPr/>
                    <a:lstStyle/>
                    <a:p>
                      <a:endParaRPr lang="nl-NL" sz="900" dirty="0"/>
                    </a:p>
                  </a:txBody>
                  <a:tcPr marL="68580" marR="68580" marT="34290" marB="34290">
                    <a:solidFill>
                      <a:srgbClr val="33ADAC"/>
                    </a:solidFill>
                  </a:tcPr>
                </a:tc>
                <a:tc>
                  <a:txBody>
                    <a:bodyPr/>
                    <a:lstStyle/>
                    <a:p>
                      <a:r>
                        <a:rPr lang="en-US" sz="800" dirty="0">
                          <a:latin typeface="Calibri" panose="020F0502020204030204" pitchFamily="34" charset="0"/>
                          <a:cs typeface="Calibri" panose="020F0502020204030204" pitchFamily="34" charset="0"/>
                        </a:rPr>
                        <a:t>Former EU and EEA member</a:t>
                      </a:r>
                      <a:endParaRPr lang="nl-NL" sz="800" dirty="0">
                        <a:latin typeface="Calibri" panose="020F0502020204030204" pitchFamily="34" charset="0"/>
                        <a:cs typeface="Calibri" panose="020F0502020204030204" pitchFamily="34" charset="0"/>
                      </a:endParaRPr>
                    </a:p>
                  </a:txBody>
                  <a:tcPr marL="68580" marR="68580" marT="34290" marB="34290">
                    <a:solidFill>
                      <a:srgbClr val="FFFFFF">
                        <a:alpha val="65882"/>
                      </a:srgbClr>
                    </a:solidFill>
                  </a:tcPr>
                </a:tc>
                <a:extLst>
                  <a:ext uri="{0D108BD9-81ED-4DB2-BD59-A6C34878D82A}">
                    <a16:rowId xmlns:a16="http://schemas.microsoft.com/office/drawing/2014/main" val="2823579922"/>
                  </a:ext>
                </a:extLst>
              </a:tr>
            </a:tbl>
          </a:graphicData>
        </a:graphic>
      </p:graphicFrame>
      <p:sp>
        <p:nvSpPr>
          <p:cNvPr id="7" name="Tekstvak 7">
            <a:extLst>
              <a:ext uri="{FF2B5EF4-FFF2-40B4-BE49-F238E27FC236}">
                <a16:creationId xmlns:a16="http://schemas.microsoft.com/office/drawing/2014/main" id="{96FAB612-C78B-4E8B-BECE-58DD1D47C946}"/>
              </a:ext>
            </a:extLst>
          </p:cNvPr>
          <p:cNvSpPr txBox="1"/>
          <p:nvPr/>
        </p:nvSpPr>
        <p:spPr>
          <a:xfrm>
            <a:off x="8020050" y="5603054"/>
            <a:ext cx="1724025" cy="276999"/>
          </a:xfrm>
          <a:prstGeom prst="rect">
            <a:avLst/>
          </a:prstGeom>
          <a:noFill/>
        </p:spPr>
        <p:txBody>
          <a:bodyPr wrap="square" rtlCol="0">
            <a:spAutoFit/>
          </a:bodyPr>
          <a:lstStyle/>
          <a:p>
            <a:r>
              <a:rPr lang="nl-NL" sz="1200" dirty="0"/>
              <a:t>Map: </a:t>
            </a:r>
            <a:r>
              <a:rPr lang="nl-NL" sz="1200" dirty="0">
                <a:hlinkClick r:id="rId4"/>
              </a:rPr>
              <a:t>Kolja21, Fry1989</a:t>
            </a:r>
            <a:endParaRPr lang="nl-NL" sz="1200" dirty="0"/>
          </a:p>
        </p:txBody>
      </p:sp>
    </p:spTree>
    <p:extLst>
      <p:ext uri="{BB962C8B-B14F-4D97-AF65-F5344CB8AC3E}">
        <p14:creationId xmlns:p14="http://schemas.microsoft.com/office/powerpoint/2010/main" val="38973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54DC-0780-483C-96B7-B03C6FCDA127}"/>
              </a:ext>
            </a:extLst>
          </p:cNvPr>
          <p:cNvSpPr>
            <a:spLocks noGrp="1"/>
          </p:cNvSpPr>
          <p:nvPr>
            <p:ph type="title"/>
          </p:nvPr>
        </p:nvSpPr>
        <p:spPr>
          <a:xfrm>
            <a:off x="450850" y="430391"/>
            <a:ext cx="2791153" cy="824017"/>
          </a:xfrm>
        </p:spPr>
        <p:txBody>
          <a:bodyPr/>
          <a:lstStyle/>
          <a:p>
            <a:r>
              <a:rPr lang="en-US" sz="2800" dirty="0"/>
              <a:t>Division of roles</a:t>
            </a:r>
            <a:endParaRPr lang="nl-NL" dirty="0"/>
          </a:p>
        </p:txBody>
      </p:sp>
      <p:sp>
        <p:nvSpPr>
          <p:cNvPr id="4" name="Slide Number Placeholder 3">
            <a:extLst>
              <a:ext uri="{FF2B5EF4-FFF2-40B4-BE49-F238E27FC236}">
                <a16:creationId xmlns:a16="http://schemas.microsoft.com/office/drawing/2014/main" id="{F3413FCB-E5A4-4CD2-A139-12FF786E7754}"/>
              </a:ext>
            </a:extLst>
          </p:cNvPr>
          <p:cNvSpPr>
            <a:spLocks noGrp="1"/>
          </p:cNvSpPr>
          <p:nvPr>
            <p:ph type="sldNum" sz="quarter" idx="15"/>
          </p:nvPr>
        </p:nvSpPr>
        <p:spPr/>
        <p:txBody>
          <a:bodyPr/>
          <a:lstStyle/>
          <a:p>
            <a:pPr algn="l"/>
            <a:fld id="{840C1E0B-154D-844F-9C3C-CB8827A7EAB0}" type="slidenum">
              <a:rPr lang="nl-NL" smtClean="0"/>
              <a:pPr algn="l"/>
              <a:t>54</a:t>
            </a:fld>
            <a:r>
              <a:rPr lang="nl-NL"/>
              <a:t> </a:t>
            </a:r>
          </a:p>
        </p:txBody>
      </p:sp>
      <p:sp>
        <p:nvSpPr>
          <p:cNvPr id="5" name="Afgeronde rechthoek 39">
            <a:extLst>
              <a:ext uri="{FF2B5EF4-FFF2-40B4-BE49-F238E27FC236}">
                <a16:creationId xmlns:a16="http://schemas.microsoft.com/office/drawing/2014/main" id="{8C3C4787-BA12-4924-B894-0999A68AD8C2}"/>
              </a:ext>
            </a:extLst>
          </p:cNvPr>
          <p:cNvSpPr/>
          <p:nvPr/>
        </p:nvSpPr>
        <p:spPr>
          <a:xfrm>
            <a:off x="1590160" y="1976440"/>
            <a:ext cx="2827652" cy="3458490"/>
          </a:xfrm>
          <a:prstGeom prst="round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1200" dirty="0">
                <a:latin typeface="Calibri" panose="020F0502020204030204" pitchFamily="34" charset="0"/>
                <a:cs typeface="Calibri" panose="020F0502020204030204" pitchFamily="34" charset="0"/>
              </a:rPr>
              <a:t>(Data) Subjects</a:t>
            </a: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Living natural person whose  personal data is being processed</a:t>
            </a:r>
          </a:p>
        </p:txBody>
      </p:sp>
      <p:sp>
        <p:nvSpPr>
          <p:cNvPr id="6" name="Afgeronde rechthoek 40">
            <a:extLst>
              <a:ext uri="{FF2B5EF4-FFF2-40B4-BE49-F238E27FC236}">
                <a16:creationId xmlns:a16="http://schemas.microsoft.com/office/drawing/2014/main" id="{C28C3A09-BBD7-4853-ACDE-68A2346A2D9F}"/>
              </a:ext>
            </a:extLst>
          </p:cNvPr>
          <p:cNvSpPr/>
          <p:nvPr/>
        </p:nvSpPr>
        <p:spPr>
          <a:xfrm>
            <a:off x="4985263" y="1976440"/>
            <a:ext cx="2790515" cy="3426312"/>
          </a:xfrm>
          <a:prstGeom prst="round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1200" dirty="0">
                <a:latin typeface="Calibri" panose="020F0502020204030204" pitchFamily="34" charset="0"/>
                <a:cs typeface="Calibri" panose="020F0502020204030204" pitchFamily="34" charset="0"/>
              </a:rPr>
              <a:t>Controller</a:t>
            </a: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Natural person or legal entity</a:t>
            </a:r>
          </a:p>
          <a:p>
            <a:pPr marL="214313" indent="-214313">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Alone or together with others</a:t>
            </a:r>
          </a:p>
          <a:p>
            <a:pPr marL="214313" indent="-214313">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Determines purpose and means</a:t>
            </a:r>
          </a:p>
          <a:p>
            <a:pPr marL="214313" indent="-214313">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Broad legal responsibility</a:t>
            </a:r>
          </a:p>
        </p:txBody>
      </p:sp>
      <p:sp>
        <p:nvSpPr>
          <p:cNvPr id="7" name="Afgeronde rechthoek 41">
            <a:extLst>
              <a:ext uri="{FF2B5EF4-FFF2-40B4-BE49-F238E27FC236}">
                <a16:creationId xmlns:a16="http://schemas.microsoft.com/office/drawing/2014/main" id="{40661C09-23E1-41B3-8304-15382E5C1EB3}"/>
              </a:ext>
            </a:extLst>
          </p:cNvPr>
          <p:cNvSpPr/>
          <p:nvPr/>
        </p:nvSpPr>
        <p:spPr>
          <a:xfrm>
            <a:off x="8371894" y="1976440"/>
            <a:ext cx="2803364" cy="3426312"/>
          </a:xfrm>
          <a:prstGeom prst="round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1200" dirty="0">
                <a:latin typeface="Calibri" panose="020F0502020204030204" pitchFamily="34" charset="0"/>
                <a:cs typeface="Calibri" panose="020F0502020204030204" pitchFamily="34" charset="0"/>
              </a:rPr>
              <a:t>Processor</a:t>
            </a: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Natural person or legal entity</a:t>
            </a:r>
          </a:p>
          <a:p>
            <a:pPr marL="214313" indent="-214313">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Processes on behalf of the controller</a:t>
            </a:r>
          </a:p>
          <a:p>
            <a:pPr marL="214313" indent="-214313">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More narrow legal responsibility</a:t>
            </a:r>
          </a:p>
          <a:p>
            <a:pPr marL="214313" indent="-214313" algn="ctr">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
        <p:nvSpPr>
          <p:cNvPr id="8" name="Freeform 5">
            <a:extLst>
              <a:ext uri="{FF2B5EF4-FFF2-40B4-BE49-F238E27FC236}">
                <a16:creationId xmlns:a16="http://schemas.microsoft.com/office/drawing/2014/main" id="{5ECAAD21-7C8C-4081-8F02-C1A1F35DB763}"/>
              </a:ext>
            </a:extLst>
          </p:cNvPr>
          <p:cNvSpPr>
            <a:spLocks noChangeAspect="1" noEditPoints="1"/>
          </p:cNvSpPr>
          <p:nvPr/>
        </p:nvSpPr>
        <p:spPr bwMode="gray">
          <a:xfrm>
            <a:off x="2465673" y="2702803"/>
            <a:ext cx="1076625" cy="1002882"/>
          </a:xfrm>
          <a:custGeom>
            <a:avLst/>
            <a:gdLst/>
            <a:ahLst/>
            <a:cxnLst>
              <a:cxn ang="0">
                <a:pos x="45" y="8"/>
              </a:cxn>
              <a:cxn ang="0">
                <a:pos x="30" y="8"/>
              </a:cxn>
              <a:cxn ang="0">
                <a:pos x="63" y="18"/>
              </a:cxn>
              <a:cxn ang="0">
                <a:pos x="63" y="3"/>
              </a:cxn>
              <a:cxn ang="0">
                <a:pos x="63" y="18"/>
              </a:cxn>
              <a:cxn ang="0">
                <a:pos x="19" y="16"/>
              </a:cxn>
              <a:cxn ang="0">
                <a:pos x="7" y="16"/>
              </a:cxn>
              <a:cxn ang="0">
                <a:pos x="88" y="21"/>
              </a:cxn>
              <a:cxn ang="0">
                <a:pos x="88" y="8"/>
              </a:cxn>
              <a:cxn ang="0">
                <a:pos x="88" y="21"/>
              </a:cxn>
              <a:cxn ang="0">
                <a:pos x="81" y="24"/>
              </a:cxn>
              <a:cxn ang="0">
                <a:pos x="71" y="21"/>
              </a:cxn>
              <a:cxn ang="0">
                <a:pos x="51" y="23"/>
              </a:cxn>
              <a:cxn ang="0">
                <a:pos x="30" y="20"/>
              </a:cxn>
              <a:cxn ang="0">
                <a:pos x="18" y="26"/>
              </a:cxn>
              <a:cxn ang="0">
                <a:pos x="0" y="34"/>
              </a:cxn>
              <a:cxn ang="0">
                <a:pos x="2" y="56"/>
              </a:cxn>
              <a:cxn ang="0">
                <a:pos x="4" y="32"/>
              </a:cxn>
              <a:cxn ang="0">
                <a:pos x="7" y="83"/>
              </a:cxn>
              <a:cxn ang="0">
                <a:pos x="15" y="88"/>
              </a:cxn>
              <a:cxn ang="0">
                <a:pos x="19" y="32"/>
              </a:cxn>
              <a:cxn ang="0">
                <a:pos x="22" y="54"/>
              </a:cxn>
              <a:cxn ang="0">
                <a:pos x="27" y="53"/>
              </a:cxn>
              <a:cxn ang="0">
                <a:pos x="30" y="29"/>
              </a:cxn>
              <a:cxn ang="0">
                <a:pos x="35" y="95"/>
              </a:cxn>
              <a:cxn ang="0">
                <a:pos x="46" y="87"/>
              </a:cxn>
              <a:cxn ang="0">
                <a:pos x="48" y="29"/>
              </a:cxn>
              <a:cxn ang="0">
                <a:pos x="51" y="56"/>
              </a:cxn>
              <a:cxn ang="0">
                <a:pos x="53" y="30"/>
              </a:cxn>
              <a:cxn ang="0">
                <a:pos x="55" y="87"/>
              </a:cxn>
              <a:cxn ang="0">
                <a:pos x="67" y="94"/>
              </a:cxn>
              <a:cxn ang="0">
                <a:pos x="72" y="30"/>
              </a:cxn>
              <a:cxn ang="0">
                <a:pos x="75" y="53"/>
              </a:cxn>
              <a:cxn ang="0">
                <a:pos x="79" y="54"/>
              </a:cxn>
              <a:cxn ang="0">
                <a:pos x="82" y="32"/>
              </a:cxn>
              <a:cxn ang="0">
                <a:pos x="85" y="86"/>
              </a:cxn>
              <a:cxn ang="0">
                <a:pos x="94" y="79"/>
              </a:cxn>
              <a:cxn ang="0">
                <a:pos x="97" y="32"/>
              </a:cxn>
              <a:cxn ang="0">
                <a:pos x="99" y="56"/>
              </a:cxn>
              <a:cxn ang="0">
                <a:pos x="102" y="33"/>
              </a:cxn>
            </a:cxnLst>
            <a:rect l="0" t="0" r="r" b="b"/>
            <a:pathLst>
              <a:path w="102" h="95">
                <a:moveTo>
                  <a:pt x="37" y="16"/>
                </a:moveTo>
                <a:cubicBezTo>
                  <a:pt x="41" y="16"/>
                  <a:pt x="45" y="12"/>
                  <a:pt x="45" y="8"/>
                </a:cubicBezTo>
                <a:cubicBezTo>
                  <a:pt x="45" y="4"/>
                  <a:pt x="41" y="0"/>
                  <a:pt x="37" y="0"/>
                </a:cubicBezTo>
                <a:cubicBezTo>
                  <a:pt x="33" y="0"/>
                  <a:pt x="30" y="4"/>
                  <a:pt x="30" y="8"/>
                </a:cubicBezTo>
                <a:cubicBezTo>
                  <a:pt x="30" y="12"/>
                  <a:pt x="33" y="16"/>
                  <a:pt x="37" y="16"/>
                </a:cubicBezTo>
                <a:close/>
                <a:moveTo>
                  <a:pt x="63" y="18"/>
                </a:moveTo>
                <a:cubicBezTo>
                  <a:pt x="68" y="18"/>
                  <a:pt x="71" y="14"/>
                  <a:pt x="71" y="10"/>
                </a:cubicBezTo>
                <a:cubicBezTo>
                  <a:pt x="71" y="6"/>
                  <a:pt x="68" y="3"/>
                  <a:pt x="63" y="3"/>
                </a:cubicBezTo>
                <a:cubicBezTo>
                  <a:pt x="59" y="3"/>
                  <a:pt x="56" y="6"/>
                  <a:pt x="56" y="10"/>
                </a:cubicBezTo>
                <a:cubicBezTo>
                  <a:pt x="56" y="14"/>
                  <a:pt x="59" y="18"/>
                  <a:pt x="63" y="18"/>
                </a:cubicBezTo>
                <a:close/>
                <a:moveTo>
                  <a:pt x="13" y="23"/>
                </a:moveTo>
                <a:cubicBezTo>
                  <a:pt x="16" y="23"/>
                  <a:pt x="19" y="20"/>
                  <a:pt x="19" y="16"/>
                </a:cubicBezTo>
                <a:cubicBezTo>
                  <a:pt x="19" y="13"/>
                  <a:pt x="16" y="10"/>
                  <a:pt x="13" y="10"/>
                </a:cubicBezTo>
                <a:cubicBezTo>
                  <a:pt x="10" y="10"/>
                  <a:pt x="7" y="13"/>
                  <a:pt x="7" y="16"/>
                </a:cubicBezTo>
                <a:cubicBezTo>
                  <a:pt x="7" y="20"/>
                  <a:pt x="10" y="23"/>
                  <a:pt x="13" y="23"/>
                </a:cubicBezTo>
                <a:close/>
                <a:moveTo>
                  <a:pt x="88" y="21"/>
                </a:moveTo>
                <a:cubicBezTo>
                  <a:pt x="91" y="21"/>
                  <a:pt x="94" y="18"/>
                  <a:pt x="94" y="15"/>
                </a:cubicBezTo>
                <a:cubicBezTo>
                  <a:pt x="94" y="11"/>
                  <a:pt x="91" y="8"/>
                  <a:pt x="88" y="8"/>
                </a:cubicBezTo>
                <a:cubicBezTo>
                  <a:pt x="84" y="8"/>
                  <a:pt x="81" y="11"/>
                  <a:pt x="81" y="15"/>
                </a:cubicBezTo>
                <a:cubicBezTo>
                  <a:pt x="81" y="18"/>
                  <a:pt x="84" y="21"/>
                  <a:pt x="88" y="21"/>
                </a:cubicBezTo>
                <a:close/>
                <a:moveTo>
                  <a:pt x="95" y="24"/>
                </a:moveTo>
                <a:cubicBezTo>
                  <a:pt x="81" y="24"/>
                  <a:pt x="81" y="24"/>
                  <a:pt x="81" y="24"/>
                </a:cubicBezTo>
                <a:cubicBezTo>
                  <a:pt x="80" y="24"/>
                  <a:pt x="79" y="24"/>
                  <a:pt x="78" y="25"/>
                </a:cubicBezTo>
                <a:cubicBezTo>
                  <a:pt x="76" y="22"/>
                  <a:pt x="74" y="21"/>
                  <a:pt x="71" y="21"/>
                </a:cubicBezTo>
                <a:cubicBezTo>
                  <a:pt x="57" y="21"/>
                  <a:pt x="57" y="21"/>
                  <a:pt x="57" y="21"/>
                </a:cubicBezTo>
                <a:cubicBezTo>
                  <a:pt x="54" y="21"/>
                  <a:pt x="52" y="21"/>
                  <a:pt x="51" y="23"/>
                </a:cubicBezTo>
                <a:cubicBezTo>
                  <a:pt x="49" y="21"/>
                  <a:pt x="47" y="20"/>
                  <a:pt x="45" y="20"/>
                </a:cubicBezTo>
                <a:cubicBezTo>
                  <a:pt x="30" y="20"/>
                  <a:pt x="30" y="20"/>
                  <a:pt x="30" y="20"/>
                </a:cubicBezTo>
                <a:cubicBezTo>
                  <a:pt x="27" y="20"/>
                  <a:pt x="24" y="23"/>
                  <a:pt x="23" y="26"/>
                </a:cubicBezTo>
                <a:cubicBezTo>
                  <a:pt x="22" y="26"/>
                  <a:pt x="19" y="26"/>
                  <a:pt x="18" y="26"/>
                </a:cubicBezTo>
                <a:cubicBezTo>
                  <a:pt x="7" y="26"/>
                  <a:pt x="7" y="26"/>
                  <a:pt x="7" y="26"/>
                </a:cubicBezTo>
                <a:cubicBezTo>
                  <a:pt x="3" y="26"/>
                  <a:pt x="0" y="29"/>
                  <a:pt x="0" y="34"/>
                </a:cubicBezTo>
                <a:cubicBezTo>
                  <a:pt x="0" y="53"/>
                  <a:pt x="0" y="53"/>
                  <a:pt x="0" y="53"/>
                </a:cubicBezTo>
                <a:cubicBezTo>
                  <a:pt x="0" y="55"/>
                  <a:pt x="0" y="56"/>
                  <a:pt x="2" y="56"/>
                </a:cubicBezTo>
                <a:cubicBezTo>
                  <a:pt x="4" y="56"/>
                  <a:pt x="4" y="55"/>
                  <a:pt x="4" y="53"/>
                </a:cubicBezTo>
                <a:cubicBezTo>
                  <a:pt x="4" y="51"/>
                  <a:pt x="4" y="32"/>
                  <a:pt x="4" y="32"/>
                </a:cubicBezTo>
                <a:cubicBezTo>
                  <a:pt x="7" y="32"/>
                  <a:pt x="7" y="32"/>
                  <a:pt x="7" y="32"/>
                </a:cubicBezTo>
                <a:cubicBezTo>
                  <a:pt x="7" y="32"/>
                  <a:pt x="7" y="80"/>
                  <a:pt x="7" y="83"/>
                </a:cubicBezTo>
                <a:cubicBezTo>
                  <a:pt x="7" y="88"/>
                  <a:pt x="10" y="88"/>
                  <a:pt x="12" y="88"/>
                </a:cubicBezTo>
                <a:cubicBezTo>
                  <a:pt x="15" y="88"/>
                  <a:pt x="15" y="88"/>
                  <a:pt x="15" y="88"/>
                </a:cubicBezTo>
                <a:cubicBezTo>
                  <a:pt x="17" y="88"/>
                  <a:pt x="19" y="88"/>
                  <a:pt x="19" y="82"/>
                </a:cubicBezTo>
                <a:cubicBezTo>
                  <a:pt x="19" y="79"/>
                  <a:pt x="19" y="32"/>
                  <a:pt x="19" y="32"/>
                </a:cubicBezTo>
                <a:cubicBezTo>
                  <a:pt x="22" y="32"/>
                  <a:pt x="22" y="32"/>
                  <a:pt x="22" y="32"/>
                </a:cubicBezTo>
                <a:cubicBezTo>
                  <a:pt x="22" y="54"/>
                  <a:pt x="22" y="54"/>
                  <a:pt x="22" y="54"/>
                </a:cubicBezTo>
                <a:cubicBezTo>
                  <a:pt x="22" y="56"/>
                  <a:pt x="23" y="56"/>
                  <a:pt x="25" y="56"/>
                </a:cubicBezTo>
                <a:cubicBezTo>
                  <a:pt x="26" y="56"/>
                  <a:pt x="27" y="55"/>
                  <a:pt x="27" y="53"/>
                </a:cubicBezTo>
                <a:cubicBezTo>
                  <a:pt x="27" y="52"/>
                  <a:pt x="27" y="29"/>
                  <a:pt x="27" y="29"/>
                </a:cubicBezTo>
                <a:cubicBezTo>
                  <a:pt x="30" y="29"/>
                  <a:pt x="30" y="29"/>
                  <a:pt x="30" y="29"/>
                </a:cubicBezTo>
                <a:cubicBezTo>
                  <a:pt x="30" y="29"/>
                  <a:pt x="29" y="84"/>
                  <a:pt x="30" y="88"/>
                </a:cubicBezTo>
                <a:cubicBezTo>
                  <a:pt x="30" y="94"/>
                  <a:pt x="33" y="95"/>
                  <a:pt x="35" y="95"/>
                </a:cubicBezTo>
                <a:cubicBezTo>
                  <a:pt x="41" y="95"/>
                  <a:pt x="41" y="95"/>
                  <a:pt x="41" y="95"/>
                </a:cubicBezTo>
                <a:cubicBezTo>
                  <a:pt x="43" y="95"/>
                  <a:pt x="45" y="94"/>
                  <a:pt x="46" y="87"/>
                </a:cubicBezTo>
                <a:cubicBezTo>
                  <a:pt x="46" y="84"/>
                  <a:pt x="46" y="29"/>
                  <a:pt x="46" y="29"/>
                </a:cubicBezTo>
                <a:cubicBezTo>
                  <a:pt x="48" y="29"/>
                  <a:pt x="48" y="29"/>
                  <a:pt x="48" y="29"/>
                </a:cubicBezTo>
                <a:cubicBezTo>
                  <a:pt x="48" y="29"/>
                  <a:pt x="48" y="51"/>
                  <a:pt x="48" y="53"/>
                </a:cubicBezTo>
                <a:cubicBezTo>
                  <a:pt x="48" y="55"/>
                  <a:pt x="49" y="56"/>
                  <a:pt x="51" y="56"/>
                </a:cubicBezTo>
                <a:cubicBezTo>
                  <a:pt x="52" y="56"/>
                  <a:pt x="52" y="55"/>
                  <a:pt x="52" y="53"/>
                </a:cubicBezTo>
                <a:cubicBezTo>
                  <a:pt x="52" y="52"/>
                  <a:pt x="53" y="30"/>
                  <a:pt x="53" y="30"/>
                </a:cubicBezTo>
                <a:cubicBezTo>
                  <a:pt x="55" y="30"/>
                  <a:pt x="55" y="30"/>
                  <a:pt x="55" y="30"/>
                </a:cubicBezTo>
                <a:cubicBezTo>
                  <a:pt x="55" y="30"/>
                  <a:pt x="55" y="83"/>
                  <a:pt x="55" y="87"/>
                </a:cubicBezTo>
                <a:cubicBezTo>
                  <a:pt x="56" y="93"/>
                  <a:pt x="59" y="94"/>
                  <a:pt x="61" y="94"/>
                </a:cubicBezTo>
                <a:cubicBezTo>
                  <a:pt x="67" y="94"/>
                  <a:pt x="67" y="94"/>
                  <a:pt x="67" y="94"/>
                </a:cubicBezTo>
                <a:cubicBezTo>
                  <a:pt x="69" y="94"/>
                  <a:pt x="71" y="93"/>
                  <a:pt x="72" y="86"/>
                </a:cubicBezTo>
                <a:cubicBezTo>
                  <a:pt x="72" y="83"/>
                  <a:pt x="72" y="30"/>
                  <a:pt x="72" y="30"/>
                </a:cubicBezTo>
                <a:cubicBezTo>
                  <a:pt x="75" y="30"/>
                  <a:pt x="75" y="30"/>
                  <a:pt x="75" y="30"/>
                </a:cubicBezTo>
                <a:cubicBezTo>
                  <a:pt x="75" y="30"/>
                  <a:pt x="75" y="51"/>
                  <a:pt x="75" y="53"/>
                </a:cubicBezTo>
                <a:cubicBezTo>
                  <a:pt x="75" y="55"/>
                  <a:pt x="75" y="56"/>
                  <a:pt x="77" y="56"/>
                </a:cubicBezTo>
                <a:cubicBezTo>
                  <a:pt x="78" y="56"/>
                  <a:pt x="79" y="55"/>
                  <a:pt x="79" y="54"/>
                </a:cubicBezTo>
                <a:cubicBezTo>
                  <a:pt x="79" y="57"/>
                  <a:pt x="79" y="32"/>
                  <a:pt x="79" y="32"/>
                </a:cubicBezTo>
                <a:cubicBezTo>
                  <a:pt x="82" y="32"/>
                  <a:pt x="82" y="32"/>
                  <a:pt x="82" y="32"/>
                </a:cubicBezTo>
                <a:cubicBezTo>
                  <a:pt x="82" y="32"/>
                  <a:pt x="82" y="79"/>
                  <a:pt x="82" y="80"/>
                </a:cubicBezTo>
                <a:cubicBezTo>
                  <a:pt x="82" y="85"/>
                  <a:pt x="84" y="86"/>
                  <a:pt x="85" y="86"/>
                </a:cubicBezTo>
                <a:cubicBezTo>
                  <a:pt x="91" y="86"/>
                  <a:pt x="91" y="86"/>
                  <a:pt x="91" y="86"/>
                </a:cubicBezTo>
                <a:cubicBezTo>
                  <a:pt x="92" y="86"/>
                  <a:pt x="94" y="85"/>
                  <a:pt x="94" y="79"/>
                </a:cubicBezTo>
                <a:cubicBezTo>
                  <a:pt x="94" y="76"/>
                  <a:pt x="94" y="32"/>
                  <a:pt x="94" y="32"/>
                </a:cubicBezTo>
                <a:cubicBezTo>
                  <a:pt x="97" y="32"/>
                  <a:pt x="97" y="32"/>
                  <a:pt x="97" y="32"/>
                </a:cubicBezTo>
                <a:cubicBezTo>
                  <a:pt x="97" y="32"/>
                  <a:pt x="97" y="53"/>
                  <a:pt x="97" y="54"/>
                </a:cubicBezTo>
                <a:cubicBezTo>
                  <a:pt x="97" y="55"/>
                  <a:pt x="98" y="56"/>
                  <a:pt x="99" y="56"/>
                </a:cubicBezTo>
                <a:cubicBezTo>
                  <a:pt x="101" y="56"/>
                  <a:pt x="102" y="55"/>
                  <a:pt x="102" y="54"/>
                </a:cubicBezTo>
                <a:cubicBezTo>
                  <a:pt x="102" y="33"/>
                  <a:pt x="102" y="33"/>
                  <a:pt x="102" y="33"/>
                </a:cubicBezTo>
                <a:cubicBezTo>
                  <a:pt x="102" y="29"/>
                  <a:pt x="98" y="24"/>
                  <a:pt x="95" y="24"/>
                </a:cubicBez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9" name="Freeform 44">
            <a:extLst>
              <a:ext uri="{FF2B5EF4-FFF2-40B4-BE49-F238E27FC236}">
                <a16:creationId xmlns:a16="http://schemas.microsoft.com/office/drawing/2014/main" id="{C9E7468B-897D-40AD-9E51-5862E21BA382}"/>
              </a:ext>
            </a:extLst>
          </p:cNvPr>
          <p:cNvSpPr>
            <a:spLocks noChangeAspect="1" noEditPoints="1"/>
          </p:cNvSpPr>
          <p:nvPr/>
        </p:nvSpPr>
        <p:spPr bwMode="gray">
          <a:xfrm>
            <a:off x="5761421" y="2707304"/>
            <a:ext cx="1266864" cy="993879"/>
          </a:xfrm>
          <a:custGeom>
            <a:avLst/>
            <a:gdLst/>
            <a:ahLst/>
            <a:cxnLst>
              <a:cxn ang="0">
                <a:pos x="638" y="467"/>
              </a:cxn>
              <a:cxn ang="0">
                <a:pos x="638" y="79"/>
              </a:cxn>
              <a:cxn ang="0">
                <a:pos x="645" y="79"/>
              </a:cxn>
              <a:cxn ang="0">
                <a:pos x="645" y="50"/>
              </a:cxn>
              <a:cxn ang="0">
                <a:pos x="523" y="50"/>
              </a:cxn>
              <a:cxn ang="0">
                <a:pos x="523" y="0"/>
              </a:cxn>
              <a:cxn ang="0">
                <a:pos x="143" y="0"/>
              </a:cxn>
              <a:cxn ang="0">
                <a:pos x="143" y="50"/>
              </a:cxn>
              <a:cxn ang="0">
                <a:pos x="14" y="50"/>
              </a:cxn>
              <a:cxn ang="0">
                <a:pos x="14" y="79"/>
              </a:cxn>
              <a:cxn ang="0">
                <a:pos x="29" y="79"/>
              </a:cxn>
              <a:cxn ang="0">
                <a:pos x="29" y="467"/>
              </a:cxn>
              <a:cxn ang="0">
                <a:pos x="0" y="467"/>
              </a:cxn>
              <a:cxn ang="0">
                <a:pos x="0" y="517"/>
              </a:cxn>
              <a:cxn ang="0">
                <a:pos x="659" y="517"/>
              </a:cxn>
              <a:cxn ang="0">
                <a:pos x="659" y="467"/>
              </a:cxn>
              <a:cxn ang="0">
                <a:pos x="638" y="467"/>
              </a:cxn>
              <a:cxn ang="0">
                <a:pos x="244" y="438"/>
              </a:cxn>
              <a:cxn ang="0">
                <a:pos x="72" y="438"/>
              </a:cxn>
              <a:cxn ang="0">
                <a:pos x="72" y="359"/>
              </a:cxn>
              <a:cxn ang="0">
                <a:pos x="244" y="359"/>
              </a:cxn>
              <a:cxn ang="0">
                <a:pos x="244" y="438"/>
              </a:cxn>
              <a:cxn ang="0">
                <a:pos x="244" y="316"/>
              </a:cxn>
              <a:cxn ang="0">
                <a:pos x="72" y="316"/>
              </a:cxn>
              <a:cxn ang="0">
                <a:pos x="72" y="230"/>
              </a:cxn>
              <a:cxn ang="0">
                <a:pos x="244" y="230"/>
              </a:cxn>
              <a:cxn ang="0">
                <a:pos x="244" y="316"/>
              </a:cxn>
              <a:cxn ang="0">
                <a:pos x="244" y="187"/>
              </a:cxn>
              <a:cxn ang="0">
                <a:pos x="72" y="187"/>
              </a:cxn>
              <a:cxn ang="0">
                <a:pos x="72" y="108"/>
              </a:cxn>
              <a:cxn ang="0">
                <a:pos x="244" y="108"/>
              </a:cxn>
              <a:cxn ang="0">
                <a:pos x="244" y="187"/>
              </a:cxn>
              <a:cxn ang="0">
                <a:pos x="372" y="467"/>
              </a:cxn>
              <a:cxn ang="0">
                <a:pos x="294" y="467"/>
              </a:cxn>
              <a:cxn ang="0">
                <a:pos x="294" y="359"/>
              </a:cxn>
              <a:cxn ang="0">
                <a:pos x="372" y="359"/>
              </a:cxn>
              <a:cxn ang="0">
                <a:pos x="372" y="467"/>
              </a:cxn>
              <a:cxn ang="0">
                <a:pos x="372" y="316"/>
              </a:cxn>
              <a:cxn ang="0">
                <a:pos x="294" y="316"/>
              </a:cxn>
              <a:cxn ang="0">
                <a:pos x="294" y="230"/>
              </a:cxn>
              <a:cxn ang="0">
                <a:pos x="372" y="230"/>
              </a:cxn>
              <a:cxn ang="0">
                <a:pos x="372" y="316"/>
              </a:cxn>
              <a:cxn ang="0">
                <a:pos x="372" y="187"/>
              </a:cxn>
              <a:cxn ang="0">
                <a:pos x="294" y="187"/>
              </a:cxn>
              <a:cxn ang="0">
                <a:pos x="294" y="108"/>
              </a:cxn>
              <a:cxn ang="0">
                <a:pos x="372" y="108"/>
              </a:cxn>
              <a:cxn ang="0">
                <a:pos x="372" y="187"/>
              </a:cxn>
              <a:cxn ang="0">
                <a:pos x="595" y="438"/>
              </a:cxn>
              <a:cxn ang="0">
                <a:pos x="415" y="438"/>
              </a:cxn>
              <a:cxn ang="0">
                <a:pos x="415" y="359"/>
              </a:cxn>
              <a:cxn ang="0">
                <a:pos x="595" y="359"/>
              </a:cxn>
              <a:cxn ang="0">
                <a:pos x="595" y="438"/>
              </a:cxn>
              <a:cxn ang="0">
                <a:pos x="595" y="316"/>
              </a:cxn>
              <a:cxn ang="0">
                <a:pos x="415" y="316"/>
              </a:cxn>
              <a:cxn ang="0">
                <a:pos x="415" y="230"/>
              </a:cxn>
              <a:cxn ang="0">
                <a:pos x="595" y="230"/>
              </a:cxn>
              <a:cxn ang="0">
                <a:pos x="595" y="316"/>
              </a:cxn>
              <a:cxn ang="0">
                <a:pos x="595" y="187"/>
              </a:cxn>
              <a:cxn ang="0">
                <a:pos x="415" y="187"/>
              </a:cxn>
              <a:cxn ang="0">
                <a:pos x="415" y="108"/>
              </a:cxn>
              <a:cxn ang="0">
                <a:pos x="595" y="108"/>
              </a:cxn>
              <a:cxn ang="0">
                <a:pos x="595" y="187"/>
              </a:cxn>
            </a:cxnLst>
            <a:rect l="0" t="0" r="r" b="b"/>
            <a:pathLst>
              <a:path w="659" h="517">
                <a:moveTo>
                  <a:pt x="638" y="467"/>
                </a:moveTo>
                <a:lnTo>
                  <a:pt x="638" y="79"/>
                </a:lnTo>
                <a:lnTo>
                  <a:pt x="645" y="79"/>
                </a:lnTo>
                <a:lnTo>
                  <a:pt x="645" y="50"/>
                </a:lnTo>
                <a:lnTo>
                  <a:pt x="523" y="50"/>
                </a:lnTo>
                <a:lnTo>
                  <a:pt x="523" y="0"/>
                </a:lnTo>
                <a:lnTo>
                  <a:pt x="143" y="0"/>
                </a:lnTo>
                <a:lnTo>
                  <a:pt x="143" y="50"/>
                </a:lnTo>
                <a:lnTo>
                  <a:pt x="14" y="50"/>
                </a:lnTo>
                <a:lnTo>
                  <a:pt x="14" y="79"/>
                </a:lnTo>
                <a:lnTo>
                  <a:pt x="29" y="79"/>
                </a:lnTo>
                <a:lnTo>
                  <a:pt x="29" y="467"/>
                </a:lnTo>
                <a:lnTo>
                  <a:pt x="0" y="467"/>
                </a:lnTo>
                <a:lnTo>
                  <a:pt x="0" y="517"/>
                </a:lnTo>
                <a:lnTo>
                  <a:pt x="659" y="517"/>
                </a:lnTo>
                <a:lnTo>
                  <a:pt x="659" y="467"/>
                </a:lnTo>
                <a:lnTo>
                  <a:pt x="638" y="467"/>
                </a:lnTo>
                <a:close/>
                <a:moveTo>
                  <a:pt x="244" y="438"/>
                </a:moveTo>
                <a:lnTo>
                  <a:pt x="72" y="438"/>
                </a:lnTo>
                <a:lnTo>
                  <a:pt x="72" y="359"/>
                </a:lnTo>
                <a:lnTo>
                  <a:pt x="244" y="359"/>
                </a:lnTo>
                <a:lnTo>
                  <a:pt x="244" y="438"/>
                </a:lnTo>
                <a:close/>
                <a:moveTo>
                  <a:pt x="244" y="316"/>
                </a:moveTo>
                <a:lnTo>
                  <a:pt x="72" y="316"/>
                </a:lnTo>
                <a:lnTo>
                  <a:pt x="72" y="230"/>
                </a:lnTo>
                <a:lnTo>
                  <a:pt x="244" y="230"/>
                </a:lnTo>
                <a:lnTo>
                  <a:pt x="244" y="316"/>
                </a:lnTo>
                <a:close/>
                <a:moveTo>
                  <a:pt x="244" y="187"/>
                </a:moveTo>
                <a:lnTo>
                  <a:pt x="72" y="187"/>
                </a:lnTo>
                <a:lnTo>
                  <a:pt x="72" y="108"/>
                </a:lnTo>
                <a:lnTo>
                  <a:pt x="244" y="108"/>
                </a:lnTo>
                <a:lnTo>
                  <a:pt x="244" y="187"/>
                </a:lnTo>
                <a:close/>
                <a:moveTo>
                  <a:pt x="372" y="467"/>
                </a:moveTo>
                <a:lnTo>
                  <a:pt x="294" y="467"/>
                </a:lnTo>
                <a:lnTo>
                  <a:pt x="294" y="359"/>
                </a:lnTo>
                <a:lnTo>
                  <a:pt x="372" y="359"/>
                </a:lnTo>
                <a:lnTo>
                  <a:pt x="372" y="467"/>
                </a:lnTo>
                <a:close/>
                <a:moveTo>
                  <a:pt x="372" y="316"/>
                </a:moveTo>
                <a:lnTo>
                  <a:pt x="294" y="316"/>
                </a:lnTo>
                <a:lnTo>
                  <a:pt x="294" y="230"/>
                </a:lnTo>
                <a:lnTo>
                  <a:pt x="372" y="230"/>
                </a:lnTo>
                <a:lnTo>
                  <a:pt x="372" y="316"/>
                </a:lnTo>
                <a:close/>
                <a:moveTo>
                  <a:pt x="372" y="187"/>
                </a:moveTo>
                <a:lnTo>
                  <a:pt x="294" y="187"/>
                </a:lnTo>
                <a:lnTo>
                  <a:pt x="294" y="108"/>
                </a:lnTo>
                <a:lnTo>
                  <a:pt x="372" y="108"/>
                </a:lnTo>
                <a:lnTo>
                  <a:pt x="372" y="187"/>
                </a:lnTo>
                <a:close/>
                <a:moveTo>
                  <a:pt x="595" y="438"/>
                </a:moveTo>
                <a:lnTo>
                  <a:pt x="415" y="438"/>
                </a:lnTo>
                <a:lnTo>
                  <a:pt x="415" y="359"/>
                </a:lnTo>
                <a:lnTo>
                  <a:pt x="595" y="359"/>
                </a:lnTo>
                <a:lnTo>
                  <a:pt x="595" y="438"/>
                </a:lnTo>
                <a:close/>
                <a:moveTo>
                  <a:pt x="595" y="316"/>
                </a:moveTo>
                <a:lnTo>
                  <a:pt x="415" y="316"/>
                </a:lnTo>
                <a:lnTo>
                  <a:pt x="415" y="230"/>
                </a:lnTo>
                <a:lnTo>
                  <a:pt x="595" y="230"/>
                </a:lnTo>
                <a:lnTo>
                  <a:pt x="595" y="316"/>
                </a:lnTo>
                <a:close/>
                <a:moveTo>
                  <a:pt x="595" y="187"/>
                </a:moveTo>
                <a:lnTo>
                  <a:pt x="415" y="187"/>
                </a:lnTo>
                <a:lnTo>
                  <a:pt x="415" y="108"/>
                </a:lnTo>
                <a:lnTo>
                  <a:pt x="595" y="108"/>
                </a:lnTo>
                <a:lnTo>
                  <a:pt x="595" y="187"/>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0" name="Freeform 57">
            <a:extLst>
              <a:ext uri="{FF2B5EF4-FFF2-40B4-BE49-F238E27FC236}">
                <a16:creationId xmlns:a16="http://schemas.microsoft.com/office/drawing/2014/main" id="{00FD7DFD-426B-49F3-8A6E-BA24138775BE}"/>
              </a:ext>
            </a:extLst>
          </p:cNvPr>
          <p:cNvSpPr>
            <a:spLocks noChangeAspect="1" noEditPoints="1"/>
          </p:cNvSpPr>
          <p:nvPr/>
        </p:nvSpPr>
        <p:spPr bwMode="gray">
          <a:xfrm>
            <a:off x="9184346" y="2654286"/>
            <a:ext cx="1178460" cy="1035310"/>
          </a:xfrm>
          <a:custGeom>
            <a:avLst/>
            <a:gdLst/>
            <a:ahLst/>
            <a:cxnLst>
              <a:cxn ang="0">
                <a:pos x="109" y="95"/>
              </a:cxn>
              <a:cxn ang="0">
                <a:pos x="109" y="40"/>
              </a:cxn>
              <a:cxn ang="0">
                <a:pos x="103" y="40"/>
              </a:cxn>
              <a:cxn ang="0">
                <a:pos x="103" y="6"/>
              </a:cxn>
              <a:cxn ang="0">
                <a:pos x="97" y="0"/>
              </a:cxn>
              <a:cxn ang="0">
                <a:pos x="91" y="6"/>
              </a:cxn>
              <a:cxn ang="0">
                <a:pos x="91" y="40"/>
              </a:cxn>
              <a:cxn ang="0">
                <a:pos x="81" y="40"/>
              </a:cxn>
              <a:cxn ang="0">
                <a:pos x="81" y="27"/>
              </a:cxn>
              <a:cxn ang="0">
                <a:pos x="61" y="40"/>
              </a:cxn>
              <a:cxn ang="0">
                <a:pos x="58" y="40"/>
              </a:cxn>
              <a:cxn ang="0">
                <a:pos x="58" y="27"/>
              </a:cxn>
              <a:cxn ang="0">
                <a:pos x="37" y="40"/>
              </a:cxn>
              <a:cxn ang="0">
                <a:pos x="36" y="40"/>
              </a:cxn>
              <a:cxn ang="0">
                <a:pos x="36" y="27"/>
              </a:cxn>
              <a:cxn ang="0">
                <a:pos x="15" y="40"/>
              </a:cxn>
              <a:cxn ang="0">
                <a:pos x="5" y="40"/>
              </a:cxn>
              <a:cxn ang="0">
                <a:pos x="5" y="95"/>
              </a:cxn>
              <a:cxn ang="0">
                <a:pos x="0" y="95"/>
              </a:cxn>
              <a:cxn ang="0">
                <a:pos x="0" y="100"/>
              </a:cxn>
              <a:cxn ang="0">
                <a:pos x="114" y="100"/>
              </a:cxn>
              <a:cxn ang="0">
                <a:pos x="114" y="95"/>
              </a:cxn>
              <a:cxn ang="0">
                <a:pos x="109" y="95"/>
              </a:cxn>
              <a:cxn ang="0">
                <a:pos x="40" y="81"/>
              </a:cxn>
              <a:cxn ang="0">
                <a:pos x="25" y="81"/>
              </a:cxn>
              <a:cxn ang="0">
                <a:pos x="25" y="72"/>
              </a:cxn>
              <a:cxn ang="0">
                <a:pos x="40" y="72"/>
              </a:cxn>
              <a:cxn ang="0">
                <a:pos x="40" y="81"/>
              </a:cxn>
              <a:cxn ang="0">
                <a:pos x="40" y="64"/>
              </a:cxn>
              <a:cxn ang="0">
                <a:pos x="25" y="64"/>
              </a:cxn>
              <a:cxn ang="0">
                <a:pos x="25" y="55"/>
              </a:cxn>
              <a:cxn ang="0">
                <a:pos x="40" y="55"/>
              </a:cxn>
              <a:cxn ang="0">
                <a:pos x="40" y="64"/>
              </a:cxn>
              <a:cxn ang="0">
                <a:pos x="65" y="81"/>
              </a:cxn>
              <a:cxn ang="0">
                <a:pos x="50" y="81"/>
              </a:cxn>
              <a:cxn ang="0">
                <a:pos x="50" y="72"/>
              </a:cxn>
              <a:cxn ang="0">
                <a:pos x="65" y="72"/>
              </a:cxn>
              <a:cxn ang="0">
                <a:pos x="65" y="81"/>
              </a:cxn>
              <a:cxn ang="0">
                <a:pos x="65" y="64"/>
              </a:cxn>
              <a:cxn ang="0">
                <a:pos x="50" y="64"/>
              </a:cxn>
              <a:cxn ang="0">
                <a:pos x="50" y="55"/>
              </a:cxn>
              <a:cxn ang="0">
                <a:pos x="65" y="55"/>
              </a:cxn>
              <a:cxn ang="0">
                <a:pos x="65" y="64"/>
              </a:cxn>
              <a:cxn ang="0">
                <a:pos x="89" y="81"/>
              </a:cxn>
              <a:cxn ang="0">
                <a:pos x="74" y="81"/>
              </a:cxn>
              <a:cxn ang="0">
                <a:pos x="74" y="72"/>
              </a:cxn>
              <a:cxn ang="0">
                <a:pos x="89" y="72"/>
              </a:cxn>
              <a:cxn ang="0">
                <a:pos x="89" y="81"/>
              </a:cxn>
              <a:cxn ang="0">
                <a:pos x="89" y="64"/>
              </a:cxn>
              <a:cxn ang="0">
                <a:pos x="74" y="64"/>
              </a:cxn>
              <a:cxn ang="0">
                <a:pos x="74" y="55"/>
              </a:cxn>
              <a:cxn ang="0">
                <a:pos x="89" y="55"/>
              </a:cxn>
              <a:cxn ang="0">
                <a:pos x="89" y="64"/>
              </a:cxn>
            </a:cxnLst>
            <a:rect l="0" t="0" r="r" b="b"/>
            <a:pathLst>
              <a:path w="114" h="100">
                <a:moveTo>
                  <a:pt x="109" y="95"/>
                </a:moveTo>
                <a:cubicBezTo>
                  <a:pt x="109" y="40"/>
                  <a:pt x="109" y="40"/>
                  <a:pt x="109" y="40"/>
                </a:cubicBezTo>
                <a:cubicBezTo>
                  <a:pt x="103" y="40"/>
                  <a:pt x="103" y="40"/>
                  <a:pt x="103" y="40"/>
                </a:cubicBezTo>
                <a:cubicBezTo>
                  <a:pt x="103" y="6"/>
                  <a:pt x="103" y="6"/>
                  <a:pt x="103" y="6"/>
                </a:cubicBezTo>
                <a:cubicBezTo>
                  <a:pt x="103" y="3"/>
                  <a:pt x="100" y="0"/>
                  <a:pt x="97" y="0"/>
                </a:cubicBezTo>
                <a:cubicBezTo>
                  <a:pt x="94" y="0"/>
                  <a:pt x="91" y="3"/>
                  <a:pt x="91" y="6"/>
                </a:cubicBezTo>
                <a:cubicBezTo>
                  <a:pt x="91" y="40"/>
                  <a:pt x="91" y="40"/>
                  <a:pt x="91" y="40"/>
                </a:cubicBezTo>
                <a:cubicBezTo>
                  <a:pt x="81" y="40"/>
                  <a:pt x="81" y="40"/>
                  <a:pt x="81" y="40"/>
                </a:cubicBezTo>
                <a:cubicBezTo>
                  <a:pt x="81" y="27"/>
                  <a:pt x="81" y="27"/>
                  <a:pt x="81" y="27"/>
                </a:cubicBezTo>
                <a:cubicBezTo>
                  <a:pt x="61" y="40"/>
                  <a:pt x="61" y="40"/>
                  <a:pt x="61" y="40"/>
                </a:cubicBezTo>
                <a:cubicBezTo>
                  <a:pt x="58" y="40"/>
                  <a:pt x="58" y="40"/>
                  <a:pt x="58" y="40"/>
                </a:cubicBezTo>
                <a:cubicBezTo>
                  <a:pt x="58" y="27"/>
                  <a:pt x="58" y="27"/>
                  <a:pt x="58" y="27"/>
                </a:cubicBezTo>
                <a:cubicBezTo>
                  <a:pt x="37" y="40"/>
                  <a:pt x="37" y="40"/>
                  <a:pt x="37" y="40"/>
                </a:cubicBezTo>
                <a:cubicBezTo>
                  <a:pt x="36" y="40"/>
                  <a:pt x="36" y="40"/>
                  <a:pt x="36" y="40"/>
                </a:cubicBezTo>
                <a:cubicBezTo>
                  <a:pt x="36" y="27"/>
                  <a:pt x="36" y="27"/>
                  <a:pt x="36" y="27"/>
                </a:cubicBezTo>
                <a:cubicBezTo>
                  <a:pt x="15" y="40"/>
                  <a:pt x="15" y="40"/>
                  <a:pt x="15" y="40"/>
                </a:cubicBezTo>
                <a:cubicBezTo>
                  <a:pt x="5" y="40"/>
                  <a:pt x="5" y="40"/>
                  <a:pt x="5" y="40"/>
                </a:cubicBezTo>
                <a:cubicBezTo>
                  <a:pt x="5" y="95"/>
                  <a:pt x="5" y="95"/>
                  <a:pt x="5" y="95"/>
                </a:cubicBezTo>
                <a:cubicBezTo>
                  <a:pt x="0" y="95"/>
                  <a:pt x="0" y="95"/>
                  <a:pt x="0" y="95"/>
                </a:cubicBezTo>
                <a:cubicBezTo>
                  <a:pt x="0" y="100"/>
                  <a:pt x="0" y="100"/>
                  <a:pt x="0" y="100"/>
                </a:cubicBezTo>
                <a:cubicBezTo>
                  <a:pt x="114" y="100"/>
                  <a:pt x="114" y="100"/>
                  <a:pt x="114" y="100"/>
                </a:cubicBezTo>
                <a:cubicBezTo>
                  <a:pt x="114" y="95"/>
                  <a:pt x="114" y="95"/>
                  <a:pt x="114" y="95"/>
                </a:cubicBezTo>
                <a:lnTo>
                  <a:pt x="109" y="95"/>
                </a:lnTo>
                <a:close/>
                <a:moveTo>
                  <a:pt x="40" y="81"/>
                </a:moveTo>
                <a:cubicBezTo>
                  <a:pt x="25" y="81"/>
                  <a:pt x="25" y="81"/>
                  <a:pt x="25" y="81"/>
                </a:cubicBezTo>
                <a:cubicBezTo>
                  <a:pt x="25" y="72"/>
                  <a:pt x="25" y="72"/>
                  <a:pt x="25" y="72"/>
                </a:cubicBezTo>
                <a:cubicBezTo>
                  <a:pt x="40" y="72"/>
                  <a:pt x="40" y="72"/>
                  <a:pt x="40" y="72"/>
                </a:cubicBezTo>
                <a:lnTo>
                  <a:pt x="40" y="81"/>
                </a:lnTo>
                <a:close/>
                <a:moveTo>
                  <a:pt x="40" y="64"/>
                </a:moveTo>
                <a:cubicBezTo>
                  <a:pt x="25" y="64"/>
                  <a:pt x="25" y="64"/>
                  <a:pt x="25" y="64"/>
                </a:cubicBezTo>
                <a:cubicBezTo>
                  <a:pt x="25" y="55"/>
                  <a:pt x="25" y="55"/>
                  <a:pt x="25" y="55"/>
                </a:cubicBezTo>
                <a:cubicBezTo>
                  <a:pt x="40" y="55"/>
                  <a:pt x="40" y="55"/>
                  <a:pt x="40" y="55"/>
                </a:cubicBezTo>
                <a:lnTo>
                  <a:pt x="40" y="64"/>
                </a:lnTo>
                <a:close/>
                <a:moveTo>
                  <a:pt x="65" y="81"/>
                </a:moveTo>
                <a:cubicBezTo>
                  <a:pt x="50" y="81"/>
                  <a:pt x="50" y="81"/>
                  <a:pt x="50" y="81"/>
                </a:cubicBezTo>
                <a:cubicBezTo>
                  <a:pt x="50" y="72"/>
                  <a:pt x="50" y="72"/>
                  <a:pt x="50" y="72"/>
                </a:cubicBezTo>
                <a:cubicBezTo>
                  <a:pt x="65" y="72"/>
                  <a:pt x="65" y="72"/>
                  <a:pt x="65" y="72"/>
                </a:cubicBezTo>
                <a:lnTo>
                  <a:pt x="65" y="81"/>
                </a:lnTo>
                <a:close/>
                <a:moveTo>
                  <a:pt x="65" y="64"/>
                </a:moveTo>
                <a:cubicBezTo>
                  <a:pt x="50" y="64"/>
                  <a:pt x="50" y="64"/>
                  <a:pt x="50" y="64"/>
                </a:cubicBezTo>
                <a:cubicBezTo>
                  <a:pt x="50" y="55"/>
                  <a:pt x="50" y="55"/>
                  <a:pt x="50" y="55"/>
                </a:cubicBezTo>
                <a:cubicBezTo>
                  <a:pt x="65" y="55"/>
                  <a:pt x="65" y="55"/>
                  <a:pt x="65" y="55"/>
                </a:cubicBezTo>
                <a:lnTo>
                  <a:pt x="65" y="64"/>
                </a:lnTo>
                <a:close/>
                <a:moveTo>
                  <a:pt x="89" y="81"/>
                </a:moveTo>
                <a:cubicBezTo>
                  <a:pt x="74" y="81"/>
                  <a:pt x="74" y="81"/>
                  <a:pt x="74" y="81"/>
                </a:cubicBezTo>
                <a:cubicBezTo>
                  <a:pt x="74" y="72"/>
                  <a:pt x="74" y="72"/>
                  <a:pt x="74" y="72"/>
                </a:cubicBezTo>
                <a:cubicBezTo>
                  <a:pt x="89" y="72"/>
                  <a:pt x="89" y="72"/>
                  <a:pt x="89" y="72"/>
                </a:cubicBezTo>
                <a:lnTo>
                  <a:pt x="89" y="81"/>
                </a:lnTo>
                <a:close/>
                <a:moveTo>
                  <a:pt x="89" y="64"/>
                </a:moveTo>
                <a:cubicBezTo>
                  <a:pt x="74" y="64"/>
                  <a:pt x="74" y="64"/>
                  <a:pt x="74" y="64"/>
                </a:cubicBezTo>
                <a:cubicBezTo>
                  <a:pt x="74" y="55"/>
                  <a:pt x="74" y="55"/>
                  <a:pt x="74" y="55"/>
                </a:cubicBezTo>
                <a:cubicBezTo>
                  <a:pt x="89" y="55"/>
                  <a:pt x="89" y="55"/>
                  <a:pt x="89" y="55"/>
                </a:cubicBezTo>
                <a:lnTo>
                  <a:pt x="89" y="64"/>
                </a:lnTo>
                <a:close/>
              </a:path>
            </a:pathLst>
          </a:custGeom>
          <a:solidFill>
            <a:srgbClr val="2373C4"/>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cxnSp>
        <p:nvCxnSpPr>
          <p:cNvPr id="12" name="Straight Connector 11">
            <a:extLst>
              <a:ext uri="{FF2B5EF4-FFF2-40B4-BE49-F238E27FC236}">
                <a16:creationId xmlns:a16="http://schemas.microsoft.com/office/drawing/2014/main" id="{3ED80673-5BF2-4EEF-A92F-9783DC4CD923}"/>
              </a:ext>
            </a:extLst>
          </p:cNvPr>
          <p:cNvCxnSpPr/>
          <p:nvPr/>
        </p:nvCxnSpPr>
        <p:spPr>
          <a:xfrm>
            <a:off x="4726962" y="1976440"/>
            <a:ext cx="0" cy="3548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B568A6-CBBB-42C6-9CBD-AE5B8FD12246}"/>
              </a:ext>
            </a:extLst>
          </p:cNvPr>
          <p:cNvCxnSpPr/>
          <p:nvPr/>
        </p:nvCxnSpPr>
        <p:spPr>
          <a:xfrm>
            <a:off x="8070237" y="1927153"/>
            <a:ext cx="0" cy="35480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36">
            <a:extLst>
              <a:ext uri="{FF2B5EF4-FFF2-40B4-BE49-F238E27FC236}">
                <a16:creationId xmlns:a16="http://schemas.microsoft.com/office/drawing/2014/main" id="{7A32598D-7FA5-4CCE-81F1-0411F3415F38}"/>
              </a:ext>
            </a:extLst>
          </p:cNvPr>
          <p:cNvSpPr txBox="1"/>
          <p:nvPr/>
        </p:nvSpPr>
        <p:spPr>
          <a:xfrm>
            <a:off x="1405747" y="6298354"/>
            <a:ext cx="3859454" cy="276999"/>
          </a:xfrm>
          <a:prstGeom prst="rect">
            <a:avLst/>
          </a:prstGeom>
          <a:noFill/>
        </p:spPr>
        <p:txBody>
          <a:bodyPr wrap="none" rtlCol="0">
            <a:spAutoFit/>
          </a:bodyPr>
          <a:lstStyle/>
          <a:p>
            <a:r>
              <a:rPr lang="nl-NL" sz="1200" dirty="0"/>
              <a:t>Source: European Data </a:t>
            </a:r>
            <a:r>
              <a:rPr lang="nl-NL" sz="1200" dirty="0" err="1"/>
              <a:t>Protection</a:t>
            </a:r>
            <a:r>
              <a:rPr lang="nl-NL" sz="1200" dirty="0"/>
              <a:t>, Participant Guide - IAPP</a:t>
            </a:r>
          </a:p>
        </p:txBody>
      </p:sp>
    </p:spTree>
    <p:extLst>
      <p:ext uri="{BB962C8B-B14F-4D97-AF65-F5344CB8AC3E}">
        <p14:creationId xmlns:p14="http://schemas.microsoft.com/office/powerpoint/2010/main" val="15467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D306-DBDA-4DAF-893F-62212F0A2632}"/>
              </a:ext>
            </a:extLst>
          </p:cNvPr>
          <p:cNvSpPr>
            <a:spLocks noGrp="1"/>
          </p:cNvSpPr>
          <p:nvPr>
            <p:ph type="title"/>
          </p:nvPr>
        </p:nvSpPr>
        <p:spPr>
          <a:xfrm>
            <a:off x="450850" y="430391"/>
            <a:ext cx="2791153" cy="824017"/>
          </a:xfrm>
        </p:spPr>
        <p:txBody>
          <a:bodyPr/>
          <a:lstStyle/>
          <a:p>
            <a:r>
              <a:rPr lang="en-US" sz="2800" dirty="0"/>
              <a:t>Division</a:t>
            </a:r>
            <a:r>
              <a:rPr lang="nl-NL" sz="2800" dirty="0"/>
              <a:t> of </a:t>
            </a:r>
            <a:r>
              <a:rPr lang="en-US" sz="2800" dirty="0"/>
              <a:t>roles</a:t>
            </a:r>
            <a:endParaRPr lang="nl-NL" dirty="0"/>
          </a:p>
        </p:txBody>
      </p:sp>
      <p:sp>
        <p:nvSpPr>
          <p:cNvPr id="4" name="Slide Number Placeholder 3">
            <a:extLst>
              <a:ext uri="{FF2B5EF4-FFF2-40B4-BE49-F238E27FC236}">
                <a16:creationId xmlns:a16="http://schemas.microsoft.com/office/drawing/2014/main" id="{994C131D-720D-47F8-B8AE-827F8F1A2AF8}"/>
              </a:ext>
            </a:extLst>
          </p:cNvPr>
          <p:cNvSpPr>
            <a:spLocks noGrp="1"/>
          </p:cNvSpPr>
          <p:nvPr>
            <p:ph type="sldNum" sz="quarter" idx="15"/>
          </p:nvPr>
        </p:nvSpPr>
        <p:spPr/>
        <p:txBody>
          <a:bodyPr/>
          <a:lstStyle/>
          <a:p>
            <a:pPr algn="l"/>
            <a:fld id="{840C1E0B-154D-844F-9C3C-CB8827A7EAB0}" type="slidenum">
              <a:rPr lang="nl-NL" smtClean="0"/>
              <a:pPr algn="l"/>
              <a:t>55</a:t>
            </a:fld>
            <a:r>
              <a:rPr lang="nl-NL"/>
              <a:t> </a:t>
            </a:r>
          </a:p>
        </p:txBody>
      </p:sp>
      <p:sp>
        <p:nvSpPr>
          <p:cNvPr id="5" name="Afgeronde rechthoek 39">
            <a:extLst>
              <a:ext uri="{FF2B5EF4-FFF2-40B4-BE49-F238E27FC236}">
                <a16:creationId xmlns:a16="http://schemas.microsoft.com/office/drawing/2014/main" id="{0CB0BA6F-106E-4102-A46B-C85A39B768D8}"/>
              </a:ext>
            </a:extLst>
          </p:cNvPr>
          <p:cNvSpPr/>
          <p:nvPr/>
        </p:nvSpPr>
        <p:spPr>
          <a:xfrm>
            <a:off x="1499318" y="1512438"/>
            <a:ext cx="2827652" cy="471488"/>
          </a:xfrm>
          <a:prstGeom prst="roundRect">
            <a:avLst/>
          </a:prstGeom>
          <a:noFill/>
          <a:ln>
            <a:solidFill>
              <a:srgbClr val="00805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Processor</a:t>
            </a:r>
          </a:p>
        </p:txBody>
      </p:sp>
      <p:sp>
        <p:nvSpPr>
          <p:cNvPr id="6" name="Afgeronde rechthoek 40">
            <a:extLst>
              <a:ext uri="{FF2B5EF4-FFF2-40B4-BE49-F238E27FC236}">
                <a16:creationId xmlns:a16="http://schemas.microsoft.com/office/drawing/2014/main" id="{735F843A-1D69-4789-AB54-A1C3CD145B7D}"/>
              </a:ext>
            </a:extLst>
          </p:cNvPr>
          <p:cNvSpPr/>
          <p:nvPr/>
        </p:nvSpPr>
        <p:spPr>
          <a:xfrm>
            <a:off x="5363021" y="1512438"/>
            <a:ext cx="2790515" cy="471488"/>
          </a:xfrm>
          <a:prstGeom prst="roundRect">
            <a:avLst/>
          </a:prstGeom>
          <a:noFill/>
          <a:ln>
            <a:solidFill>
              <a:srgbClr val="00805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Joint controllers</a:t>
            </a:r>
          </a:p>
        </p:txBody>
      </p:sp>
      <p:sp>
        <p:nvSpPr>
          <p:cNvPr id="7" name="Afgeronde rechthoek 41">
            <a:extLst>
              <a:ext uri="{FF2B5EF4-FFF2-40B4-BE49-F238E27FC236}">
                <a16:creationId xmlns:a16="http://schemas.microsoft.com/office/drawing/2014/main" id="{C0F1857B-0C06-4A5E-B0A8-0735AD990922}"/>
              </a:ext>
            </a:extLst>
          </p:cNvPr>
          <p:cNvSpPr/>
          <p:nvPr/>
        </p:nvSpPr>
        <p:spPr>
          <a:xfrm>
            <a:off x="9064848" y="1512438"/>
            <a:ext cx="2803364" cy="471488"/>
          </a:xfrm>
          <a:prstGeom prst="roundRect">
            <a:avLst/>
          </a:prstGeom>
          <a:noFill/>
          <a:ln>
            <a:solidFill>
              <a:srgbClr val="00805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Calibri" panose="020F0502020204030204" pitchFamily="34" charset="0"/>
                <a:cs typeface="Calibri" panose="020F0502020204030204" pitchFamily="34" charset="0"/>
              </a:rPr>
              <a:t>Independent</a:t>
            </a:r>
            <a:r>
              <a:rPr lang="nl-NL" sz="1200" dirty="0">
                <a:latin typeface="Calibri" panose="020F0502020204030204" pitchFamily="34" charset="0"/>
                <a:cs typeface="Calibri" panose="020F0502020204030204" pitchFamily="34" charset="0"/>
              </a:rPr>
              <a:t> controllers</a:t>
            </a:r>
          </a:p>
        </p:txBody>
      </p:sp>
      <p:grpSp>
        <p:nvGrpSpPr>
          <p:cNvPr id="8" name="Groep 2">
            <a:extLst>
              <a:ext uri="{FF2B5EF4-FFF2-40B4-BE49-F238E27FC236}">
                <a16:creationId xmlns:a16="http://schemas.microsoft.com/office/drawing/2014/main" id="{EA52B80C-1FA3-49F5-A6BD-AA3361C917FA}"/>
              </a:ext>
            </a:extLst>
          </p:cNvPr>
          <p:cNvGrpSpPr/>
          <p:nvPr/>
        </p:nvGrpSpPr>
        <p:grpSpPr>
          <a:xfrm>
            <a:off x="1988617" y="2200609"/>
            <a:ext cx="1689399" cy="2885961"/>
            <a:chOff x="862294" y="2325266"/>
            <a:chExt cx="2252532" cy="3847948"/>
          </a:xfrm>
        </p:grpSpPr>
        <p:grpSp>
          <p:nvGrpSpPr>
            <p:cNvPr id="9" name="Groep 33">
              <a:extLst>
                <a:ext uri="{FF2B5EF4-FFF2-40B4-BE49-F238E27FC236}">
                  <a16:creationId xmlns:a16="http://schemas.microsoft.com/office/drawing/2014/main" id="{BC1CAAA4-6DCE-44A1-948E-A6B20B5F3686}"/>
                </a:ext>
              </a:extLst>
            </p:cNvPr>
            <p:cNvGrpSpPr/>
            <p:nvPr/>
          </p:nvGrpSpPr>
          <p:grpSpPr>
            <a:xfrm>
              <a:off x="862294" y="2325266"/>
              <a:ext cx="2231472" cy="2374872"/>
              <a:chOff x="720071" y="1791969"/>
              <a:chExt cx="2231472" cy="2374872"/>
            </a:xfrm>
          </p:grpSpPr>
          <p:sp>
            <p:nvSpPr>
              <p:cNvPr id="11" name="Rechthoek 4">
                <a:extLst>
                  <a:ext uri="{FF2B5EF4-FFF2-40B4-BE49-F238E27FC236}">
                    <a16:creationId xmlns:a16="http://schemas.microsoft.com/office/drawing/2014/main" id="{016BEE07-8DCD-4ACD-9824-2A059F7AFAFD}"/>
                  </a:ext>
                </a:extLst>
              </p:cNvPr>
              <p:cNvSpPr/>
              <p:nvPr/>
            </p:nvSpPr>
            <p:spPr>
              <a:xfrm>
                <a:off x="720071" y="1791969"/>
                <a:ext cx="2231472" cy="1098958"/>
              </a:xfrm>
              <a:prstGeom prst="rect">
                <a:avLst/>
              </a:prstGeom>
              <a:no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Controller</a:t>
                </a:r>
              </a:p>
            </p:txBody>
          </p:sp>
          <p:sp>
            <p:nvSpPr>
              <p:cNvPr id="12" name="Pijl-omlaag 8">
                <a:extLst>
                  <a:ext uri="{FF2B5EF4-FFF2-40B4-BE49-F238E27FC236}">
                    <a16:creationId xmlns:a16="http://schemas.microsoft.com/office/drawing/2014/main" id="{96836C6A-C5CB-49C2-8C43-96278B9AAA63}"/>
                  </a:ext>
                </a:extLst>
              </p:cNvPr>
              <p:cNvSpPr/>
              <p:nvPr/>
            </p:nvSpPr>
            <p:spPr>
              <a:xfrm>
                <a:off x="1483469" y="3109828"/>
                <a:ext cx="704676" cy="1057013"/>
              </a:xfrm>
              <a:prstGeom prst="downArrow">
                <a:avLst/>
              </a:prstGeom>
              <a:no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p>
            </p:txBody>
          </p:sp>
        </p:grpSp>
        <p:sp>
          <p:nvSpPr>
            <p:cNvPr id="10" name="Wolk 1">
              <a:extLst>
                <a:ext uri="{FF2B5EF4-FFF2-40B4-BE49-F238E27FC236}">
                  <a16:creationId xmlns:a16="http://schemas.microsoft.com/office/drawing/2014/main" id="{25D33799-2C43-40DA-8C17-9EA227AC9E17}"/>
                </a:ext>
              </a:extLst>
            </p:cNvPr>
            <p:cNvSpPr/>
            <p:nvPr/>
          </p:nvSpPr>
          <p:spPr>
            <a:xfrm>
              <a:off x="883354" y="4845797"/>
              <a:ext cx="2231472" cy="1327417"/>
            </a:xfrm>
            <a:prstGeom prst="cloud">
              <a:avLst/>
            </a:prstGeom>
            <a:noFill/>
            <a:ln>
              <a:solidFill>
                <a:srgbClr val="0089C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Processor</a:t>
              </a:r>
            </a:p>
          </p:txBody>
        </p:sp>
      </p:grpSp>
      <p:grpSp>
        <p:nvGrpSpPr>
          <p:cNvPr id="13" name="Groep 5">
            <a:extLst>
              <a:ext uri="{FF2B5EF4-FFF2-40B4-BE49-F238E27FC236}">
                <a16:creationId xmlns:a16="http://schemas.microsoft.com/office/drawing/2014/main" id="{7582C8C4-74CF-4AB4-BD02-B63060ED3A1A}"/>
              </a:ext>
            </a:extLst>
          </p:cNvPr>
          <p:cNvGrpSpPr/>
          <p:nvPr/>
        </p:nvGrpSpPr>
        <p:grpSpPr>
          <a:xfrm>
            <a:off x="5363021" y="2156059"/>
            <a:ext cx="2789589" cy="2345662"/>
            <a:chOff x="4236196" y="2938626"/>
            <a:chExt cx="3719452" cy="3127549"/>
          </a:xfrm>
          <a:noFill/>
        </p:grpSpPr>
        <p:sp>
          <p:nvSpPr>
            <p:cNvPr id="14" name="Boog 3">
              <a:extLst>
                <a:ext uri="{FF2B5EF4-FFF2-40B4-BE49-F238E27FC236}">
                  <a16:creationId xmlns:a16="http://schemas.microsoft.com/office/drawing/2014/main" id="{419E6A00-3AC9-4AC2-BA49-FE1C3DB9AC10}"/>
                </a:ext>
              </a:extLst>
            </p:cNvPr>
            <p:cNvSpPr/>
            <p:nvPr/>
          </p:nvSpPr>
          <p:spPr>
            <a:xfrm>
              <a:off x="4236196" y="4412839"/>
              <a:ext cx="3709251" cy="1637243"/>
            </a:xfrm>
            <a:prstGeom prst="arc">
              <a:avLst>
                <a:gd name="adj1" fmla="val 21517056"/>
                <a:gd name="adj2" fmla="val 11028770"/>
              </a:avLst>
            </a:prstGeom>
            <a:grp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p>
          </p:txBody>
        </p:sp>
        <p:grpSp>
          <p:nvGrpSpPr>
            <p:cNvPr id="15" name="Groep 27">
              <a:extLst>
                <a:ext uri="{FF2B5EF4-FFF2-40B4-BE49-F238E27FC236}">
                  <a16:creationId xmlns:a16="http://schemas.microsoft.com/office/drawing/2014/main" id="{D03064BD-4141-4C17-9CD6-1F56C6777C3D}"/>
                </a:ext>
              </a:extLst>
            </p:cNvPr>
            <p:cNvGrpSpPr/>
            <p:nvPr/>
          </p:nvGrpSpPr>
          <p:grpSpPr>
            <a:xfrm>
              <a:off x="4236352" y="2938626"/>
              <a:ext cx="3719296" cy="3127549"/>
              <a:chOff x="4313496" y="2106266"/>
              <a:chExt cx="3719296" cy="3127549"/>
            </a:xfrm>
            <a:grpFill/>
          </p:grpSpPr>
          <p:sp>
            <p:nvSpPr>
              <p:cNvPr id="16" name="Rechthoek 14">
                <a:extLst>
                  <a:ext uri="{FF2B5EF4-FFF2-40B4-BE49-F238E27FC236}">
                    <a16:creationId xmlns:a16="http://schemas.microsoft.com/office/drawing/2014/main" id="{49CE9A70-896D-46D3-922F-D22EDB52483A}"/>
                  </a:ext>
                </a:extLst>
              </p:cNvPr>
              <p:cNvSpPr/>
              <p:nvPr/>
            </p:nvSpPr>
            <p:spPr>
              <a:xfrm>
                <a:off x="4313496" y="4099911"/>
                <a:ext cx="3719296" cy="256611"/>
              </a:xfrm>
              <a:prstGeom prst="rect">
                <a:avLst/>
              </a:prstGeom>
              <a:grp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p>
            </p:txBody>
          </p:sp>
          <p:sp>
            <p:nvSpPr>
              <p:cNvPr id="17" name="Rechthoek 26">
                <a:extLst>
                  <a:ext uri="{FF2B5EF4-FFF2-40B4-BE49-F238E27FC236}">
                    <a16:creationId xmlns:a16="http://schemas.microsoft.com/office/drawing/2014/main" id="{0A36EAAB-F7D9-4E63-80AC-192E514AA170}"/>
                  </a:ext>
                </a:extLst>
              </p:cNvPr>
              <p:cNvSpPr/>
              <p:nvPr/>
            </p:nvSpPr>
            <p:spPr>
              <a:xfrm>
                <a:off x="4313496" y="3321700"/>
                <a:ext cx="3719296" cy="753720"/>
              </a:xfrm>
              <a:prstGeom prst="rect">
                <a:avLst/>
              </a:prstGeom>
              <a:grp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p>
            </p:txBody>
          </p:sp>
          <p:sp>
            <p:nvSpPr>
              <p:cNvPr id="18" name="Gelijkbenige driehoek 17">
                <a:extLst>
                  <a:ext uri="{FF2B5EF4-FFF2-40B4-BE49-F238E27FC236}">
                    <a16:creationId xmlns:a16="http://schemas.microsoft.com/office/drawing/2014/main" id="{ED37356F-2067-474D-89DA-696547AB06AD}"/>
                  </a:ext>
                </a:extLst>
              </p:cNvPr>
              <p:cNvSpPr/>
              <p:nvPr/>
            </p:nvSpPr>
            <p:spPr>
              <a:xfrm>
                <a:off x="4996367" y="2106266"/>
                <a:ext cx="2231472" cy="1559723"/>
              </a:xfrm>
              <a:prstGeom prst="triangle">
                <a:avLst/>
              </a:prstGeom>
              <a:grp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p>
            </p:txBody>
          </p:sp>
          <p:sp>
            <p:nvSpPr>
              <p:cNvPr id="19" name="Rechthoek 15">
                <a:extLst>
                  <a:ext uri="{FF2B5EF4-FFF2-40B4-BE49-F238E27FC236}">
                    <a16:creationId xmlns:a16="http://schemas.microsoft.com/office/drawing/2014/main" id="{2D699F2A-5305-4FDF-9622-A1F776A51475}"/>
                  </a:ext>
                </a:extLst>
              </p:cNvPr>
              <p:cNvSpPr/>
              <p:nvPr/>
            </p:nvSpPr>
            <p:spPr>
              <a:xfrm>
                <a:off x="6078537" y="2106266"/>
                <a:ext cx="67133" cy="1993645"/>
              </a:xfrm>
              <a:prstGeom prst="rect">
                <a:avLst/>
              </a:prstGeom>
              <a:grp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p>
            </p:txBody>
          </p:sp>
          <p:sp>
            <p:nvSpPr>
              <p:cNvPr id="20" name="Rechthoek 31">
                <a:extLst>
                  <a:ext uri="{FF2B5EF4-FFF2-40B4-BE49-F238E27FC236}">
                    <a16:creationId xmlns:a16="http://schemas.microsoft.com/office/drawing/2014/main" id="{49968233-44D3-4328-9D4D-535F36352C14}"/>
                  </a:ext>
                </a:extLst>
              </p:cNvPr>
              <p:cNvSpPr/>
              <p:nvPr/>
            </p:nvSpPr>
            <p:spPr>
              <a:xfrm>
                <a:off x="6317988" y="4134857"/>
                <a:ext cx="1347030" cy="1098958"/>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Controller</a:t>
                </a:r>
              </a:p>
            </p:txBody>
          </p:sp>
          <p:sp>
            <p:nvSpPr>
              <p:cNvPr id="21" name="Rechthoek 32">
                <a:extLst>
                  <a:ext uri="{FF2B5EF4-FFF2-40B4-BE49-F238E27FC236}">
                    <a16:creationId xmlns:a16="http://schemas.microsoft.com/office/drawing/2014/main" id="{1A3545B4-6071-440E-AAED-C0264E19285C}"/>
                  </a:ext>
                </a:extLst>
              </p:cNvPr>
              <p:cNvSpPr/>
              <p:nvPr/>
            </p:nvSpPr>
            <p:spPr>
              <a:xfrm>
                <a:off x="4642227" y="4126950"/>
                <a:ext cx="1347030" cy="1098958"/>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Controller</a:t>
                </a:r>
              </a:p>
            </p:txBody>
          </p:sp>
        </p:grpSp>
      </p:grpSp>
      <p:grpSp>
        <p:nvGrpSpPr>
          <p:cNvPr id="22" name="Groep 34">
            <a:extLst>
              <a:ext uri="{FF2B5EF4-FFF2-40B4-BE49-F238E27FC236}">
                <a16:creationId xmlns:a16="http://schemas.microsoft.com/office/drawing/2014/main" id="{BC6DA653-4C3F-4612-9719-9DBF71D23477}"/>
              </a:ext>
            </a:extLst>
          </p:cNvPr>
          <p:cNvGrpSpPr/>
          <p:nvPr/>
        </p:nvGrpSpPr>
        <p:grpSpPr>
          <a:xfrm>
            <a:off x="9229507" y="2422820"/>
            <a:ext cx="2474046" cy="1411807"/>
            <a:chOff x="8546729" y="2507590"/>
            <a:chExt cx="3298728" cy="1882409"/>
          </a:xfrm>
          <a:noFill/>
        </p:grpSpPr>
        <p:sp>
          <p:nvSpPr>
            <p:cNvPr id="23" name="Rechthoek 19">
              <a:extLst>
                <a:ext uri="{FF2B5EF4-FFF2-40B4-BE49-F238E27FC236}">
                  <a16:creationId xmlns:a16="http://schemas.microsoft.com/office/drawing/2014/main" id="{FF38CA0C-C192-43A2-A118-FB9B18E7ABC5}"/>
                </a:ext>
              </a:extLst>
            </p:cNvPr>
            <p:cNvSpPr/>
            <p:nvPr/>
          </p:nvSpPr>
          <p:spPr>
            <a:xfrm>
              <a:off x="8546729" y="3282652"/>
              <a:ext cx="1347030" cy="1098958"/>
            </a:xfrm>
            <a:prstGeom prst="rect">
              <a:avLst/>
            </a:prstGeom>
            <a:grp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Controller</a:t>
              </a:r>
            </a:p>
          </p:txBody>
        </p:sp>
        <p:sp>
          <p:nvSpPr>
            <p:cNvPr id="24" name="Rechthoek 20">
              <a:extLst>
                <a:ext uri="{FF2B5EF4-FFF2-40B4-BE49-F238E27FC236}">
                  <a16:creationId xmlns:a16="http://schemas.microsoft.com/office/drawing/2014/main" id="{324732EF-3788-47FE-A4F9-56FD57EDD0B8}"/>
                </a:ext>
              </a:extLst>
            </p:cNvPr>
            <p:cNvSpPr/>
            <p:nvPr/>
          </p:nvSpPr>
          <p:spPr>
            <a:xfrm>
              <a:off x="10498427" y="3282652"/>
              <a:ext cx="1347030" cy="1098958"/>
            </a:xfrm>
            <a:prstGeom prst="rect">
              <a:avLst/>
            </a:prstGeom>
            <a:grpFill/>
            <a:ln>
              <a:solidFill>
                <a:srgbClr val="0089D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latin typeface="Calibri" panose="020F0502020204030204" pitchFamily="34" charset="0"/>
                  <a:cs typeface="Calibri" panose="020F0502020204030204" pitchFamily="34" charset="0"/>
                </a:rPr>
                <a:t>Controller</a:t>
              </a:r>
            </a:p>
          </p:txBody>
        </p:sp>
        <p:sp>
          <p:nvSpPr>
            <p:cNvPr id="25" name="Rechthoek 29">
              <a:extLst>
                <a:ext uri="{FF2B5EF4-FFF2-40B4-BE49-F238E27FC236}">
                  <a16:creationId xmlns:a16="http://schemas.microsoft.com/office/drawing/2014/main" id="{7D8FC64A-7C1D-4E3F-AEBA-712DA5587C8F}"/>
                </a:ext>
              </a:extLst>
            </p:cNvPr>
            <p:cNvSpPr/>
            <p:nvPr/>
          </p:nvSpPr>
          <p:spPr>
            <a:xfrm>
              <a:off x="10078647" y="2507590"/>
              <a:ext cx="234891" cy="1882409"/>
            </a:xfrm>
            <a:prstGeom prst="rect">
              <a:avLst/>
            </a:prstGeom>
            <a:grpFill/>
            <a:ln>
              <a:solidFill>
                <a:srgbClr val="0089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grpSp>
    </p:spTree>
    <p:extLst>
      <p:ext uri="{BB962C8B-B14F-4D97-AF65-F5344CB8AC3E}">
        <p14:creationId xmlns:p14="http://schemas.microsoft.com/office/powerpoint/2010/main" val="9420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6900-6EF5-4D16-86AD-84B100D530B9}"/>
              </a:ext>
            </a:extLst>
          </p:cNvPr>
          <p:cNvSpPr>
            <a:spLocks noGrp="1"/>
          </p:cNvSpPr>
          <p:nvPr>
            <p:ph type="title"/>
          </p:nvPr>
        </p:nvSpPr>
        <p:spPr>
          <a:xfrm>
            <a:off x="450850" y="451166"/>
            <a:ext cx="2183807" cy="782467"/>
          </a:xfrm>
        </p:spPr>
        <p:txBody>
          <a:bodyPr/>
          <a:lstStyle/>
          <a:p>
            <a:r>
              <a:rPr lang="en-US" dirty="0"/>
              <a:t>Let’s practice</a:t>
            </a:r>
            <a:endParaRPr lang="nl-NL" dirty="0"/>
          </a:p>
        </p:txBody>
      </p:sp>
      <p:sp>
        <p:nvSpPr>
          <p:cNvPr id="3" name="Text Placeholder 2">
            <a:extLst>
              <a:ext uri="{FF2B5EF4-FFF2-40B4-BE49-F238E27FC236}">
                <a16:creationId xmlns:a16="http://schemas.microsoft.com/office/drawing/2014/main" id="{82F71711-A354-407A-B2E1-CCFFBAE40DDD}"/>
              </a:ext>
            </a:extLst>
          </p:cNvPr>
          <p:cNvSpPr>
            <a:spLocks noGrp="1"/>
          </p:cNvSpPr>
          <p:nvPr>
            <p:ph type="body" sz="quarter" idx="13"/>
          </p:nvPr>
        </p:nvSpPr>
        <p:spPr/>
        <p:txBody>
          <a:bodyPr/>
          <a:lstStyle/>
          <a:p>
            <a:pPr lvl="1"/>
            <a:r>
              <a:rPr lang="nl-NL" dirty="0"/>
              <a:t>Code: 3950 7129</a:t>
            </a:r>
          </a:p>
          <a:p>
            <a:pPr lvl="1"/>
            <a:r>
              <a:rPr lang="nl-NL" dirty="0"/>
              <a:t>Link: </a:t>
            </a:r>
            <a:r>
              <a:rPr lang="nl-NL" dirty="0">
                <a:hlinkClick r:id="rId2"/>
              </a:rPr>
              <a:t>https://www.menti.com/66ieq3vijt</a:t>
            </a:r>
            <a:endParaRPr lang="nl-NL" dirty="0"/>
          </a:p>
          <a:p>
            <a:endParaRPr lang="nl-NL" dirty="0"/>
          </a:p>
        </p:txBody>
      </p:sp>
      <p:sp>
        <p:nvSpPr>
          <p:cNvPr id="4" name="Slide Number Placeholder 3">
            <a:extLst>
              <a:ext uri="{FF2B5EF4-FFF2-40B4-BE49-F238E27FC236}">
                <a16:creationId xmlns:a16="http://schemas.microsoft.com/office/drawing/2014/main" id="{1D0A99BC-200A-4694-A39B-BE023EFEA0BE}"/>
              </a:ext>
            </a:extLst>
          </p:cNvPr>
          <p:cNvSpPr>
            <a:spLocks noGrp="1"/>
          </p:cNvSpPr>
          <p:nvPr>
            <p:ph type="sldNum" sz="quarter" idx="15"/>
          </p:nvPr>
        </p:nvSpPr>
        <p:spPr/>
        <p:txBody>
          <a:bodyPr/>
          <a:lstStyle/>
          <a:p>
            <a:pPr algn="l"/>
            <a:fld id="{840C1E0B-154D-844F-9C3C-CB8827A7EAB0}" type="slidenum">
              <a:rPr lang="nl-NL" smtClean="0"/>
              <a:pPr algn="l"/>
              <a:t>56</a:t>
            </a:fld>
            <a:r>
              <a:rPr lang="nl-NL"/>
              <a:t> </a:t>
            </a:r>
          </a:p>
        </p:txBody>
      </p:sp>
      <p:pic>
        <p:nvPicPr>
          <p:cNvPr id="6" name="Picture 5" descr="Qr code&#10;&#10;Description automatically generated">
            <a:extLst>
              <a:ext uri="{FF2B5EF4-FFF2-40B4-BE49-F238E27FC236}">
                <a16:creationId xmlns:a16="http://schemas.microsoft.com/office/drawing/2014/main" id="{F3D44338-C021-4D6A-B348-3744C4BB0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3494" y="1095375"/>
            <a:ext cx="2880000" cy="2880000"/>
          </a:xfrm>
          <a:prstGeom prst="rect">
            <a:avLst/>
          </a:prstGeom>
        </p:spPr>
      </p:pic>
    </p:spTree>
    <p:extLst>
      <p:ext uri="{BB962C8B-B14F-4D97-AF65-F5344CB8AC3E}">
        <p14:creationId xmlns:p14="http://schemas.microsoft.com/office/powerpoint/2010/main" val="2138912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C825-D616-4C3E-BE04-D45840A4C0BE}"/>
              </a:ext>
            </a:extLst>
          </p:cNvPr>
          <p:cNvSpPr>
            <a:spLocks noGrp="1"/>
          </p:cNvSpPr>
          <p:nvPr>
            <p:ph type="title"/>
          </p:nvPr>
        </p:nvSpPr>
        <p:spPr>
          <a:xfrm>
            <a:off x="450850" y="451166"/>
            <a:ext cx="2910673" cy="782467"/>
          </a:xfrm>
        </p:spPr>
        <p:txBody>
          <a:bodyPr/>
          <a:lstStyle/>
          <a:p>
            <a:r>
              <a:rPr lang="en-US" dirty="0"/>
              <a:t>GDPR: In summary</a:t>
            </a:r>
            <a:endParaRPr lang="nl-NL" dirty="0"/>
          </a:p>
        </p:txBody>
      </p:sp>
      <p:sp>
        <p:nvSpPr>
          <p:cNvPr id="3" name="Text Placeholder 2">
            <a:extLst>
              <a:ext uri="{FF2B5EF4-FFF2-40B4-BE49-F238E27FC236}">
                <a16:creationId xmlns:a16="http://schemas.microsoft.com/office/drawing/2014/main" id="{B27BD910-CC19-4850-A7C5-3373D7594900}"/>
              </a:ext>
            </a:extLst>
          </p:cNvPr>
          <p:cNvSpPr>
            <a:spLocks noGrp="1"/>
          </p:cNvSpPr>
          <p:nvPr>
            <p:ph type="body" sz="quarter" idx="13"/>
          </p:nvPr>
        </p:nvSpPr>
        <p:spPr/>
        <p:txBody>
          <a:bodyPr/>
          <a:lstStyle/>
          <a:p>
            <a:pPr lvl="2"/>
            <a:r>
              <a:rPr lang="en-US" dirty="0"/>
              <a:t>Are you using personal data?</a:t>
            </a:r>
          </a:p>
          <a:p>
            <a:pPr lvl="2"/>
            <a:r>
              <a:rPr lang="en-US" dirty="0"/>
              <a:t>What is your legal ground to process the data?</a:t>
            </a:r>
          </a:p>
          <a:p>
            <a:pPr lvl="3"/>
            <a:r>
              <a:rPr lang="en-US" b="1" dirty="0"/>
              <a:t>Informed consent</a:t>
            </a:r>
          </a:p>
          <a:p>
            <a:pPr lvl="3"/>
            <a:r>
              <a:rPr lang="en-US" dirty="0"/>
              <a:t>Legitimate interest</a:t>
            </a:r>
          </a:p>
          <a:p>
            <a:pPr lvl="2"/>
            <a:r>
              <a:rPr lang="en-US" dirty="0"/>
              <a:t>Contact your privacy champion if there are special concerns, for example:</a:t>
            </a:r>
          </a:p>
          <a:p>
            <a:pPr lvl="3"/>
            <a:r>
              <a:rPr lang="en-US" dirty="0"/>
              <a:t>You need </a:t>
            </a:r>
            <a:r>
              <a:rPr lang="en-US" b="1" dirty="0"/>
              <a:t>agreements</a:t>
            </a:r>
            <a:r>
              <a:rPr lang="en-US" dirty="0"/>
              <a:t> with processors or other controllers;</a:t>
            </a:r>
          </a:p>
          <a:p>
            <a:pPr lvl="3"/>
            <a:r>
              <a:rPr lang="en-US" b="1" dirty="0"/>
              <a:t>Transfers</a:t>
            </a:r>
            <a:r>
              <a:rPr lang="en-US" dirty="0"/>
              <a:t> outside the EU;</a:t>
            </a:r>
          </a:p>
          <a:p>
            <a:pPr lvl="3"/>
            <a:r>
              <a:rPr lang="en-US" dirty="0"/>
              <a:t>Special or </a:t>
            </a:r>
            <a:r>
              <a:rPr lang="en-US" b="1" dirty="0"/>
              <a:t>sensitive data</a:t>
            </a:r>
            <a:r>
              <a:rPr lang="en-US" dirty="0"/>
              <a:t>;</a:t>
            </a:r>
          </a:p>
          <a:p>
            <a:pPr lvl="3"/>
            <a:r>
              <a:rPr lang="en-US" b="1" dirty="0"/>
              <a:t>Merging</a:t>
            </a:r>
            <a:r>
              <a:rPr lang="en-US" dirty="0"/>
              <a:t> several large-scale data sets;</a:t>
            </a:r>
          </a:p>
          <a:p>
            <a:pPr lvl="3"/>
            <a:r>
              <a:rPr lang="en-US" dirty="0"/>
              <a:t>Having </a:t>
            </a:r>
            <a:r>
              <a:rPr lang="en-US" b="1" dirty="0"/>
              <a:t>AI</a:t>
            </a:r>
            <a:r>
              <a:rPr lang="en-US" dirty="0"/>
              <a:t> make decisions that affect data subjects; or</a:t>
            </a:r>
          </a:p>
          <a:p>
            <a:pPr lvl="3"/>
            <a:r>
              <a:rPr lang="en-US" dirty="0"/>
              <a:t>If you have any doubts.</a:t>
            </a:r>
          </a:p>
          <a:p>
            <a:pPr lvl="2"/>
            <a:r>
              <a:rPr lang="en-US" dirty="0"/>
              <a:t>Make sure the level of data protection suits the sensitivity of the data.</a:t>
            </a:r>
            <a:endParaRPr lang="nl-NL" dirty="0"/>
          </a:p>
        </p:txBody>
      </p:sp>
      <p:sp>
        <p:nvSpPr>
          <p:cNvPr id="4" name="Slide Number Placeholder 3">
            <a:extLst>
              <a:ext uri="{FF2B5EF4-FFF2-40B4-BE49-F238E27FC236}">
                <a16:creationId xmlns:a16="http://schemas.microsoft.com/office/drawing/2014/main" id="{3D547318-7E48-4A35-ACE6-DA2EE7516A6B}"/>
              </a:ext>
            </a:extLst>
          </p:cNvPr>
          <p:cNvSpPr>
            <a:spLocks noGrp="1"/>
          </p:cNvSpPr>
          <p:nvPr>
            <p:ph type="sldNum" sz="quarter" idx="15"/>
          </p:nvPr>
        </p:nvSpPr>
        <p:spPr/>
        <p:txBody>
          <a:bodyPr/>
          <a:lstStyle/>
          <a:p>
            <a:pPr algn="l"/>
            <a:fld id="{840C1E0B-154D-844F-9C3C-CB8827A7EAB0}" type="slidenum">
              <a:rPr lang="nl-NL" smtClean="0"/>
              <a:pPr algn="l"/>
              <a:t>57</a:t>
            </a:fld>
            <a:r>
              <a:rPr lang="nl-NL"/>
              <a:t> </a:t>
            </a:r>
          </a:p>
        </p:txBody>
      </p:sp>
    </p:spTree>
    <p:extLst>
      <p:ext uri="{BB962C8B-B14F-4D97-AF65-F5344CB8AC3E}">
        <p14:creationId xmlns:p14="http://schemas.microsoft.com/office/powerpoint/2010/main" val="310848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A9C02F-AF02-4895-8439-678585194A9F}"/>
              </a:ext>
            </a:extLst>
          </p:cNvPr>
          <p:cNvSpPr>
            <a:spLocks noGrp="1"/>
          </p:cNvSpPr>
          <p:nvPr>
            <p:ph type="title"/>
          </p:nvPr>
        </p:nvSpPr>
        <p:spPr>
          <a:xfrm>
            <a:off x="450850" y="452608"/>
            <a:ext cx="4659998" cy="782467"/>
          </a:xfrm>
        </p:spPr>
        <p:txBody>
          <a:bodyPr/>
          <a:lstStyle/>
          <a:p>
            <a:r>
              <a:rPr lang="en-US"/>
              <a:t>Research with genetic resources</a:t>
            </a:r>
            <a:endParaRPr lang="nl-NL"/>
          </a:p>
        </p:txBody>
      </p:sp>
      <p:sp>
        <p:nvSpPr>
          <p:cNvPr id="7" name="Text Placeholder 6">
            <a:extLst>
              <a:ext uri="{FF2B5EF4-FFF2-40B4-BE49-F238E27FC236}">
                <a16:creationId xmlns:a16="http://schemas.microsoft.com/office/drawing/2014/main" id="{36D22E8D-3C63-4F7E-A01C-B1361D32E7B2}"/>
              </a:ext>
            </a:extLst>
          </p:cNvPr>
          <p:cNvSpPr>
            <a:spLocks noGrp="1"/>
          </p:cNvSpPr>
          <p:nvPr>
            <p:ph type="body" sz="quarter" idx="13"/>
          </p:nvPr>
        </p:nvSpPr>
        <p:spPr>
          <a:xfrm>
            <a:off x="1685925" y="1685925"/>
            <a:ext cx="4819377" cy="4339580"/>
          </a:xfrm>
        </p:spPr>
        <p:txBody>
          <a:bodyPr/>
          <a:lstStyle/>
          <a:p>
            <a:r>
              <a:rPr lang="en-US"/>
              <a:t>Research where </a:t>
            </a:r>
            <a:r>
              <a:rPr lang="en-US" b="1"/>
              <a:t>genetic resources </a:t>
            </a:r>
            <a:r>
              <a:rPr lang="en-US"/>
              <a:t>are collected possibly fall under:</a:t>
            </a:r>
          </a:p>
          <a:p>
            <a:endParaRPr lang="en-US"/>
          </a:p>
          <a:p>
            <a:pPr lvl="2"/>
            <a:r>
              <a:rPr lang="en-US">
                <a:hlinkClick r:id="rId2"/>
              </a:rPr>
              <a:t>Nagoya Protocol</a:t>
            </a:r>
            <a:r>
              <a:rPr lang="en-US"/>
              <a:t> for international transport of plants, animals, fungi, organisms based on agreements on Access and Benefit-Sharing (ABS) for protection and sustainable use of biodiversity</a:t>
            </a:r>
          </a:p>
          <a:p>
            <a:pPr lvl="3"/>
            <a:r>
              <a:rPr lang="en-US"/>
              <a:t>Contact </a:t>
            </a:r>
            <a:r>
              <a:rPr lang="en-US">
                <a:hlinkClick r:id="rId3"/>
              </a:rPr>
              <a:t>nagoya@vu.nl</a:t>
            </a:r>
            <a:endParaRPr lang="en-US"/>
          </a:p>
          <a:p>
            <a:pPr lvl="2"/>
            <a:r>
              <a:rPr lang="en-US"/>
              <a:t>Regulation for </a:t>
            </a:r>
            <a:r>
              <a:rPr lang="en-US">
                <a:hlinkClick r:id="rId4"/>
              </a:rPr>
              <a:t>genetically modified organisms</a:t>
            </a:r>
            <a:endParaRPr lang="en-US"/>
          </a:p>
          <a:p>
            <a:pPr lvl="3"/>
            <a:r>
              <a:rPr lang="en-US"/>
              <a:t>Contact Biological Security Officer: </a:t>
            </a:r>
            <a:r>
              <a:rPr lang="en-US" err="1"/>
              <a:t>Marjanne</a:t>
            </a:r>
            <a:r>
              <a:rPr lang="en-US"/>
              <a:t> </a:t>
            </a:r>
            <a:r>
              <a:rPr lang="en-US" err="1"/>
              <a:t>Markerink</a:t>
            </a:r>
            <a:r>
              <a:rPr lang="en-US"/>
              <a:t>-van </a:t>
            </a:r>
            <a:r>
              <a:rPr lang="en-US" err="1"/>
              <a:t>Ittersum</a:t>
            </a:r>
            <a:r>
              <a:rPr lang="en-US"/>
              <a:t> at </a:t>
            </a:r>
            <a:r>
              <a:rPr lang="en-US">
                <a:hlinkClick r:id="rId3"/>
              </a:rPr>
              <a:t>nagoya@vu.nl</a:t>
            </a:r>
            <a:endParaRPr lang="nl-NL"/>
          </a:p>
        </p:txBody>
      </p:sp>
      <p:pic>
        <p:nvPicPr>
          <p:cNvPr id="10" name="Picture Placeholder 9" descr="A picture containing text, cow&#10;&#10;Description automatically generated">
            <a:extLst>
              <a:ext uri="{FF2B5EF4-FFF2-40B4-BE49-F238E27FC236}">
                <a16:creationId xmlns:a16="http://schemas.microsoft.com/office/drawing/2014/main" id="{F0F70660-9689-4ADB-BFE0-7F77E461D44C}"/>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a:xfrm>
            <a:off x="6677889" y="1428669"/>
            <a:ext cx="5064850" cy="4596836"/>
          </a:xfrm>
        </p:spPr>
      </p:pic>
      <p:sp>
        <p:nvSpPr>
          <p:cNvPr id="5" name="Slide Number Placeholder 4">
            <a:extLst>
              <a:ext uri="{FF2B5EF4-FFF2-40B4-BE49-F238E27FC236}">
                <a16:creationId xmlns:a16="http://schemas.microsoft.com/office/drawing/2014/main" id="{BF8FE071-E6E2-4216-B973-665A77076441}"/>
              </a:ext>
            </a:extLst>
          </p:cNvPr>
          <p:cNvSpPr>
            <a:spLocks noGrp="1"/>
          </p:cNvSpPr>
          <p:nvPr>
            <p:ph type="sldNum" sz="quarter" idx="16"/>
          </p:nvPr>
        </p:nvSpPr>
        <p:spPr/>
        <p:txBody>
          <a:bodyPr/>
          <a:lstStyle/>
          <a:p>
            <a:pPr algn="l"/>
            <a:fld id="{840C1E0B-154D-844F-9C3C-CB8827A7EAB0}" type="slidenum">
              <a:rPr lang="nl-NL" smtClean="0"/>
              <a:pPr algn="l"/>
              <a:t>58</a:t>
            </a:fld>
            <a:r>
              <a:rPr lang="nl-NL"/>
              <a:t> </a:t>
            </a:r>
          </a:p>
        </p:txBody>
      </p:sp>
    </p:spTree>
    <p:extLst>
      <p:ext uri="{BB962C8B-B14F-4D97-AF65-F5344CB8AC3E}">
        <p14:creationId xmlns:p14="http://schemas.microsoft.com/office/powerpoint/2010/main" val="3098237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331CAF-0054-4752-953D-5EF78AB656E5}"/>
              </a:ext>
            </a:extLst>
          </p:cNvPr>
          <p:cNvSpPr>
            <a:spLocks noGrp="1"/>
          </p:cNvSpPr>
          <p:nvPr>
            <p:ph type="body" sz="quarter" idx="10"/>
          </p:nvPr>
        </p:nvSpPr>
        <p:spPr/>
        <p:txBody>
          <a:bodyPr/>
          <a:lstStyle/>
          <a:p>
            <a:r>
              <a:rPr lang="en-US"/>
              <a:t>Wrap up</a:t>
            </a:r>
            <a:endParaRPr lang="nl-NL"/>
          </a:p>
        </p:txBody>
      </p:sp>
    </p:spTree>
    <p:extLst>
      <p:ext uri="{BB962C8B-B14F-4D97-AF65-F5344CB8AC3E}">
        <p14:creationId xmlns:p14="http://schemas.microsoft.com/office/powerpoint/2010/main" val="425527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AB33-C3E7-488F-ACFE-C2ECD64B9185}"/>
              </a:ext>
            </a:extLst>
          </p:cNvPr>
          <p:cNvSpPr>
            <a:spLocks noGrp="1"/>
          </p:cNvSpPr>
          <p:nvPr>
            <p:ph type="title"/>
          </p:nvPr>
        </p:nvSpPr>
        <p:spPr>
          <a:xfrm>
            <a:off x="450850" y="451166"/>
            <a:ext cx="1709896" cy="782467"/>
          </a:xfrm>
        </p:spPr>
        <p:txBody>
          <a:bodyPr/>
          <a:lstStyle/>
          <a:p>
            <a:r>
              <a:rPr lang="en-US"/>
              <a:t>Roadmap</a:t>
            </a:r>
            <a:endParaRPr lang="nl-NL"/>
          </a:p>
        </p:txBody>
      </p:sp>
      <p:sp>
        <p:nvSpPr>
          <p:cNvPr id="3" name="Text Placeholder 2">
            <a:extLst>
              <a:ext uri="{FF2B5EF4-FFF2-40B4-BE49-F238E27FC236}">
                <a16:creationId xmlns:a16="http://schemas.microsoft.com/office/drawing/2014/main" id="{DD508643-17AC-44AC-A872-2FD58C2EF86B}"/>
              </a:ext>
            </a:extLst>
          </p:cNvPr>
          <p:cNvSpPr>
            <a:spLocks noGrp="1"/>
          </p:cNvSpPr>
          <p:nvPr>
            <p:ph type="body" sz="quarter" idx="13"/>
          </p:nvPr>
        </p:nvSpPr>
        <p:spPr/>
        <p:txBody>
          <a:bodyPr/>
          <a:lstStyle/>
          <a:p>
            <a:r>
              <a:rPr lang="en-US" dirty="0"/>
              <a:t>Workshop 1</a:t>
            </a:r>
          </a:p>
          <a:p>
            <a:pPr lvl="2"/>
            <a:r>
              <a:rPr lang="en-US" dirty="0"/>
              <a:t>RDM: What is it and why is it important?</a:t>
            </a:r>
          </a:p>
          <a:p>
            <a:pPr lvl="2"/>
            <a:r>
              <a:rPr lang="en-US" dirty="0"/>
              <a:t>General information</a:t>
            </a:r>
          </a:p>
          <a:p>
            <a:pPr lvl="2"/>
            <a:r>
              <a:rPr lang="en-US" dirty="0"/>
              <a:t>Data Description</a:t>
            </a:r>
          </a:p>
          <a:p>
            <a:pPr lvl="2"/>
            <a:r>
              <a:rPr lang="en-US" dirty="0"/>
              <a:t>Legal and ethical requirements, codes of conduct</a:t>
            </a:r>
          </a:p>
          <a:p>
            <a:pPr lvl="2"/>
            <a:r>
              <a:rPr lang="en-US" dirty="0"/>
              <a:t>Looking ahead: Preparation Workshop 2</a:t>
            </a:r>
          </a:p>
          <a:p>
            <a:r>
              <a:rPr lang="en-US" dirty="0"/>
              <a:t>Workshop 2</a:t>
            </a:r>
          </a:p>
          <a:p>
            <a:pPr lvl="2"/>
            <a:r>
              <a:rPr lang="en-US" dirty="0"/>
              <a:t>Storage and backup during the research process</a:t>
            </a:r>
          </a:p>
          <a:p>
            <a:pPr lvl="2"/>
            <a:r>
              <a:rPr lang="en-US" dirty="0"/>
              <a:t>Storing personal data</a:t>
            </a:r>
          </a:p>
          <a:p>
            <a:pPr lvl="2"/>
            <a:r>
              <a:rPr lang="en-US" dirty="0"/>
              <a:t>Data archiving and publishing</a:t>
            </a:r>
          </a:p>
          <a:p>
            <a:pPr lvl="2"/>
            <a:r>
              <a:rPr lang="en-US" dirty="0"/>
              <a:t>Documentation</a:t>
            </a:r>
          </a:p>
          <a:p>
            <a:pPr lvl="2"/>
            <a:r>
              <a:rPr lang="en-US" dirty="0"/>
              <a:t>Data management responsibilities and resources</a:t>
            </a:r>
          </a:p>
          <a:p>
            <a:pPr lvl="2"/>
            <a:r>
              <a:rPr lang="en-US" dirty="0"/>
              <a:t>Looking ahead: Assignments</a:t>
            </a:r>
            <a:endParaRPr lang="nl-NL" dirty="0"/>
          </a:p>
        </p:txBody>
      </p:sp>
      <p:sp>
        <p:nvSpPr>
          <p:cNvPr id="5" name="Slide Number Placeholder 4">
            <a:extLst>
              <a:ext uri="{FF2B5EF4-FFF2-40B4-BE49-F238E27FC236}">
                <a16:creationId xmlns:a16="http://schemas.microsoft.com/office/drawing/2014/main" id="{34CA9E1F-7B94-46E6-A8EF-1400085827F8}"/>
              </a:ext>
            </a:extLst>
          </p:cNvPr>
          <p:cNvSpPr>
            <a:spLocks noGrp="1"/>
          </p:cNvSpPr>
          <p:nvPr>
            <p:ph type="sldNum" sz="quarter" idx="15"/>
          </p:nvPr>
        </p:nvSpPr>
        <p:spPr/>
        <p:txBody>
          <a:bodyPr/>
          <a:lstStyle/>
          <a:p>
            <a:pPr algn="l"/>
            <a:fld id="{840C1E0B-154D-844F-9C3C-CB8827A7EAB0}" type="slidenum">
              <a:rPr lang="nl-NL" smtClean="0"/>
              <a:pPr algn="l"/>
              <a:t>6</a:t>
            </a:fld>
            <a:r>
              <a:rPr lang="nl-NL"/>
              <a:t> </a:t>
            </a:r>
          </a:p>
        </p:txBody>
      </p:sp>
    </p:spTree>
    <p:extLst>
      <p:ext uri="{BB962C8B-B14F-4D97-AF65-F5344CB8AC3E}">
        <p14:creationId xmlns:p14="http://schemas.microsoft.com/office/powerpoint/2010/main" val="3508039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5DE-8911-4070-AE1E-EA85C8095A9B}"/>
              </a:ext>
            </a:extLst>
          </p:cNvPr>
          <p:cNvSpPr>
            <a:spLocks noGrp="1"/>
          </p:cNvSpPr>
          <p:nvPr>
            <p:ph type="title"/>
          </p:nvPr>
        </p:nvSpPr>
        <p:spPr>
          <a:xfrm>
            <a:off x="450850" y="451166"/>
            <a:ext cx="1736505" cy="782467"/>
          </a:xfrm>
        </p:spPr>
        <p:txBody>
          <a:bodyPr/>
          <a:lstStyle/>
          <a:p>
            <a:r>
              <a:rPr lang="en-US" dirty="0"/>
              <a:t>Follow up</a:t>
            </a:r>
            <a:endParaRPr lang="nl-NL" dirty="0"/>
          </a:p>
        </p:txBody>
      </p:sp>
      <p:sp>
        <p:nvSpPr>
          <p:cNvPr id="3" name="Text Placeholder 2">
            <a:extLst>
              <a:ext uri="{FF2B5EF4-FFF2-40B4-BE49-F238E27FC236}">
                <a16:creationId xmlns:a16="http://schemas.microsoft.com/office/drawing/2014/main" id="{F9906704-935F-4B16-BC8A-241752BD23C7}"/>
              </a:ext>
            </a:extLst>
          </p:cNvPr>
          <p:cNvSpPr>
            <a:spLocks noGrp="1"/>
          </p:cNvSpPr>
          <p:nvPr>
            <p:ph type="body" sz="quarter" idx="13"/>
          </p:nvPr>
        </p:nvSpPr>
        <p:spPr>
          <a:xfrm>
            <a:off x="1685924" y="1685925"/>
            <a:ext cx="7257549" cy="4652352"/>
          </a:xfrm>
        </p:spPr>
        <p:txBody>
          <a:bodyPr/>
          <a:lstStyle/>
          <a:p>
            <a:pPr lvl="2"/>
            <a:r>
              <a:rPr lang="en-US" dirty="0">
                <a:solidFill>
                  <a:srgbClr val="0077B3"/>
                </a:solidFill>
              </a:rPr>
              <a:t>Workshop 2</a:t>
            </a:r>
            <a:r>
              <a:rPr lang="en-US" dirty="0"/>
              <a:t>: 22-6-2023, 13:00-15:15</a:t>
            </a:r>
          </a:p>
          <a:p>
            <a:pPr marL="173037" lvl="2" indent="0">
              <a:buNone/>
            </a:pPr>
            <a:endParaRPr lang="en-US" dirty="0"/>
          </a:p>
          <a:p>
            <a:pPr marL="173037" lvl="2" indent="0">
              <a:buNone/>
            </a:pPr>
            <a:r>
              <a:rPr lang="nl-NL" dirty="0" err="1"/>
              <a:t>Questions</a:t>
            </a:r>
            <a:r>
              <a:rPr lang="nl-NL" dirty="0"/>
              <a:t> </a:t>
            </a:r>
            <a:r>
              <a:rPr lang="nl-NL" dirty="0" err="1"/>
              <a:t>about</a:t>
            </a:r>
            <a:r>
              <a:rPr lang="nl-NL" dirty="0"/>
              <a:t> </a:t>
            </a:r>
            <a:r>
              <a:rPr lang="nl-NL" dirty="0" err="1"/>
              <a:t>the</a:t>
            </a:r>
            <a:r>
              <a:rPr lang="nl-NL" dirty="0"/>
              <a:t> course?</a:t>
            </a:r>
            <a:endParaRPr lang="en-US" dirty="0"/>
          </a:p>
          <a:p>
            <a:pPr marL="173037" lvl="2" indent="0">
              <a:buNone/>
            </a:pPr>
            <a:r>
              <a:rPr lang="en-US" dirty="0">
                <a:sym typeface="Wingdings" panose="05000000000000000000" pitchFamily="2" charset="2"/>
              </a:rPr>
              <a:t> </a:t>
            </a:r>
            <a:r>
              <a:rPr lang="en-US" dirty="0">
                <a:hlinkClick r:id="rId2"/>
              </a:rPr>
              <a:t>rdm@vu.nl</a:t>
            </a:r>
            <a:r>
              <a:rPr lang="en-US" dirty="0"/>
              <a:t> (please include </a:t>
            </a:r>
            <a:r>
              <a:rPr lang="nl-NL" b="1" dirty="0"/>
              <a:t>FSW 2023-1</a:t>
            </a:r>
            <a:r>
              <a:rPr lang="en-US" dirty="0"/>
              <a:t> in subject or message 🙏)</a:t>
            </a:r>
            <a:endParaRPr lang="nl-NL" dirty="0"/>
          </a:p>
        </p:txBody>
      </p:sp>
      <p:sp>
        <p:nvSpPr>
          <p:cNvPr id="5" name="Slide Number Placeholder 4">
            <a:extLst>
              <a:ext uri="{FF2B5EF4-FFF2-40B4-BE49-F238E27FC236}">
                <a16:creationId xmlns:a16="http://schemas.microsoft.com/office/drawing/2014/main" id="{0CE6FCD4-2792-4511-AFC3-E88C3118A7C2}"/>
              </a:ext>
            </a:extLst>
          </p:cNvPr>
          <p:cNvSpPr>
            <a:spLocks noGrp="1"/>
          </p:cNvSpPr>
          <p:nvPr>
            <p:ph type="sldNum" sz="quarter" idx="15"/>
          </p:nvPr>
        </p:nvSpPr>
        <p:spPr/>
        <p:txBody>
          <a:bodyPr/>
          <a:lstStyle/>
          <a:p>
            <a:pPr algn="l"/>
            <a:fld id="{840C1E0B-154D-844F-9C3C-CB8827A7EAB0}" type="slidenum">
              <a:rPr lang="nl-NL" dirty="0" smtClean="0"/>
              <a:pPr algn="l"/>
              <a:t>60</a:t>
            </a:fld>
            <a:r>
              <a:rPr lang="nl-NL" dirty="0"/>
              <a:t> </a:t>
            </a:r>
          </a:p>
        </p:txBody>
      </p:sp>
    </p:spTree>
    <p:extLst>
      <p:ext uri="{BB962C8B-B14F-4D97-AF65-F5344CB8AC3E}">
        <p14:creationId xmlns:p14="http://schemas.microsoft.com/office/powerpoint/2010/main" val="922386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a:xfrm>
            <a:off x="900113" y="2136775"/>
            <a:ext cx="5196681" cy="3819525"/>
          </a:xfrm>
        </p:spPr>
        <p:txBody>
          <a:bodyPr/>
          <a:lstStyle/>
          <a:p>
            <a:r>
              <a:rPr lang="en-GB" dirty="0"/>
              <a:t>Writing a Data Management Plan</a:t>
            </a:r>
          </a:p>
          <a:p>
            <a:pPr lvl="1"/>
            <a:endParaRPr lang="en-GB" dirty="0"/>
          </a:p>
          <a:p>
            <a:pPr lvl="1"/>
            <a:r>
              <a:rPr lang="en-GB" dirty="0"/>
              <a:t>Workshop 2</a:t>
            </a:r>
          </a:p>
          <a:p>
            <a:pPr lvl="1"/>
            <a:endParaRPr lang="en-GB" dirty="0"/>
          </a:p>
          <a:p>
            <a:pPr marL="173037" lvl="2" indent="0">
              <a:buNone/>
            </a:pPr>
            <a:r>
              <a:rPr lang="en-GB" dirty="0"/>
              <a:t>FSW</a:t>
            </a:r>
          </a:p>
          <a:p>
            <a:pPr marL="173037" lvl="2" indent="0">
              <a:buNone/>
            </a:pPr>
            <a:r>
              <a:rPr lang="en-GB" dirty="0"/>
              <a:t>Jolien Scholten (University Library) &amp; Koen Leuveld (FSW)</a:t>
            </a:r>
          </a:p>
          <a:p>
            <a:pPr marL="173037" lvl="2" indent="0">
              <a:buNone/>
            </a:pPr>
            <a:r>
              <a:rPr lang="en-GB" dirty="0"/>
              <a:t>21-6-2022</a:t>
            </a:r>
          </a:p>
          <a:p>
            <a:pPr marL="173037" lvl="2" indent="0">
              <a:buNone/>
            </a:pPr>
            <a:r>
              <a:rPr lang="en-GB" dirty="0"/>
              <a:t>I: </a:t>
            </a:r>
            <a:r>
              <a:rPr lang="en-GB" dirty="0">
                <a:hlinkClick r:id="rId3"/>
              </a:rPr>
              <a:t>Research data support</a:t>
            </a:r>
            <a:endParaRPr lang="en-GB" dirty="0"/>
          </a:p>
          <a:p>
            <a:pPr marL="173037" lvl="2" indent="0">
              <a:buNone/>
            </a:pPr>
            <a:r>
              <a:rPr lang="en-GB" dirty="0"/>
              <a:t>E: rdm@vu.nl</a:t>
            </a:r>
          </a:p>
        </p:txBody>
      </p:sp>
      <p:pic>
        <p:nvPicPr>
          <p:cNvPr id="6" name="Tijdelijke aanduiding voor afbeelding 5">
            <a:extLst>
              <a:ext uri="{FF2B5EF4-FFF2-40B4-BE49-F238E27FC236}">
                <a16:creationId xmlns:a16="http://schemas.microsoft.com/office/drawing/2014/main" id="{5FA7C1DF-522F-994D-99EE-64E04B7860CF}"/>
              </a:ext>
            </a:extLst>
          </p:cNvPr>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a:stretch/>
        </p:blipFill>
        <p:spPr>
          <a:xfrm>
            <a:off x="6322576" y="1685925"/>
            <a:ext cx="5421749" cy="4719600"/>
          </a:xfrm>
        </p:spPr>
      </p:pic>
      <p:pic>
        <p:nvPicPr>
          <p:cNvPr id="3" name="Picture 2" descr="A picture containing text, clipart&#10;&#10;Description automatically generated">
            <a:extLst>
              <a:ext uri="{FF2B5EF4-FFF2-40B4-BE49-F238E27FC236}">
                <a16:creationId xmlns:a16="http://schemas.microsoft.com/office/drawing/2014/main" id="{705769D8-BF46-4A9E-A3E1-7B537F4B59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5165" y="5976083"/>
            <a:ext cx="1227411" cy="429442"/>
          </a:xfrm>
          <a:prstGeom prst="rect">
            <a:avLst/>
          </a:prstGeom>
        </p:spPr>
      </p:pic>
    </p:spTree>
    <p:extLst>
      <p:ext uri="{BB962C8B-B14F-4D97-AF65-F5344CB8AC3E}">
        <p14:creationId xmlns:p14="http://schemas.microsoft.com/office/powerpoint/2010/main" val="3074193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a:xfrm>
            <a:off x="900113" y="1775534"/>
            <a:ext cx="5196681" cy="4180767"/>
          </a:xfrm>
        </p:spPr>
        <p:txBody>
          <a:bodyPr/>
          <a:lstStyle/>
          <a:p>
            <a:pPr lvl="1"/>
            <a:r>
              <a:rPr lang="en-GB" dirty="0"/>
              <a:t>Today</a:t>
            </a:r>
          </a:p>
          <a:p>
            <a:pPr lvl="1"/>
            <a:endParaRPr lang="en-GB" dirty="0"/>
          </a:p>
          <a:p>
            <a:pPr marL="342900" lvl="1" indent="-342900">
              <a:buFontTx/>
              <a:buChar char="-"/>
            </a:pPr>
            <a:r>
              <a:rPr lang="en-GB" dirty="0"/>
              <a:t>Finalizing Workshop 1: Security measures</a:t>
            </a:r>
          </a:p>
          <a:p>
            <a:pPr marL="342900" lvl="1" indent="-342900">
              <a:buFontTx/>
              <a:buChar char="-"/>
            </a:pPr>
            <a:r>
              <a:rPr lang="en-GB" dirty="0"/>
              <a:t>Short recap | Legal and ethical requirements</a:t>
            </a:r>
          </a:p>
          <a:p>
            <a:pPr marL="342900" lvl="1" indent="-342900">
              <a:buFontTx/>
              <a:buChar char="-"/>
            </a:pPr>
            <a:r>
              <a:rPr lang="en-GB" dirty="0"/>
              <a:t>Storage and backup</a:t>
            </a:r>
          </a:p>
          <a:p>
            <a:pPr marL="342900" lvl="1" indent="-342900">
              <a:buFontTx/>
              <a:buChar char="-"/>
            </a:pPr>
            <a:r>
              <a:rPr lang="en-GB" dirty="0"/>
              <a:t>Archiving and publishing</a:t>
            </a:r>
          </a:p>
          <a:p>
            <a:pPr marL="342900" lvl="1" indent="-342900">
              <a:buFontTx/>
              <a:buChar char="-"/>
            </a:pPr>
            <a:r>
              <a:rPr lang="en-GB" dirty="0"/>
              <a:t>Research documentation</a:t>
            </a:r>
          </a:p>
          <a:p>
            <a:pPr marL="342900" lvl="1" indent="-342900">
              <a:buFontTx/>
              <a:buChar char="-"/>
            </a:pPr>
            <a:r>
              <a:rPr lang="en-GB" dirty="0"/>
              <a:t>RDM responsibilities and resources</a:t>
            </a:r>
          </a:p>
          <a:p>
            <a:pPr lvl="1"/>
            <a:endParaRPr lang="en-GB" dirty="0"/>
          </a:p>
          <a:p>
            <a:pPr marL="173037" lvl="2" indent="0">
              <a:buNone/>
            </a:pPr>
            <a:endParaRPr lang="en-GB" dirty="0"/>
          </a:p>
        </p:txBody>
      </p:sp>
      <p:pic>
        <p:nvPicPr>
          <p:cNvPr id="6" name="Tijdelijke aanduiding voor afbeelding 5">
            <a:extLst>
              <a:ext uri="{FF2B5EF4-FFF2-40B4-BE49-F238E27FC236}">
                <a16:creationId xmlns:a16="http://schemas.microsoft.com/office/drawing/2014/main" id="{881A2DB2-E3AF-8D4F-92B8-5F06292C821A}"/>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6322576" y="1685925"/>
            <a:ext cx="5421749" cy="4719600"/>
          </a:xfrm>
        </p:spPr>
      </p:pic>
      <p:sp>
        <p:nvSpPr>
          <p:cNvPr id="5" name="Tijdelijke aanduiding voor tekst 4">
            <a:extLst>
              <a:ext uri="{FF2B5EF4-FFF2-40B4-BE49-F238E27FC236}">
                <a16:creationId xmlns:a16="http://schemas.microsoft.com/office/drawing/2014/main" id="{53CD944B-37E2-43C9-A4BD-E43DD7E256B0}"/>
              </a:ext>
            </a:extLst>
          </p:cNvPr>
          <p:cNvSpPr>
            <a:spLocks noGrp="1"/>
          </p:cNvSpPr>
          <p:nvPr>
            <p:ph type="body" sz="quarter" idx="20"/>
          </p:nvPr>
        </p:nvSpPr>
        <p:spPr/>
        <p:txBody>
          <a:bodyPr/>
          <a:lstStyle/>
          <a:p>
            <a:endParaRPr lang="en-GB" dirty="0"/>
          </a:p>
        </p:txBody>
      </p:sp>
    </p:spTree>
    <p:extLst>
      <p:ext uri="{BB962C8B-B14F-4D97-AF65-F5344CB8AC3E}">
        <p14:creationId xmlns:p14="http://schemas.microsoft.com/office/powerpoint/2010/main" val="2551100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54D41EEC-31F7-4FCD-9E3B-359F5B11432C}"/>
                  </a:ext>
                </a:extLst>
              </p:cNvPr>
              <p:cNvGraphicFramePr>
                <a:graphicFrameLocks/>
              </p:cNvGraphicFramePr>
              <p:nvPr/>
            </p:nvGraphicFramePr>
            <p:xfrm>
              <a:off x="552794" y="1707495"/>
              <a:ext cx="11088000" cy="4680000"/>
            </p:xfrm>
            <a:graphic>
              <a:graphicData uri="http://schemas.microsoft.com/office/powerpoint/2016/summaryzoom">
                <psuz:summaryZm>
                  <psuz:summaryZmObj sectionId="{F8C403E8-A6D1-4998-BD10-634022F65108}">
                    <psuz:zmPr id="{03A62CFC-8E21-40E8-94B5-E83AA96C27B8}" transitionDur="1000">
                      <p166:blipFill xmlns:p166="http://schemas.microsoft.com/office/powerpoint/2016/6/main">
                        <a:blip r:embed="rId2"/>
                        <a:stretch>
                          <a:fillRect/>
                        </a:stretch>
                      </p166:blipFill>
                      <p166:spPr xmlns:p166="http://schemas.microsoft.com/office/powerpoint/2016/6/main">
                        <a:xfrm>
                          <a:off x="429676" y="406782"/>
                          <a:ext cx="3326400" cy="1870856"/>
                        </a:xfrm>
                        <a:prstGeom prst="rect">
                          <a:avLst/>
                        </a:prstGeom>
                        <a:ln w="3175">
                          <a:solidFill>
                            <a:prstClr val="ltGray"/>
                          </a:solidFill>
                        </a:ln>
                      </p166:spPr>
                    </psuz:zmPr>
                  </psuz:summaryZmObj>
                  <psuz:summaryZmObj sectionId="{FAA05A4B-29BE-4AA5-9EC4-641A4E7F8D90}">
                    <psuz:zmPr id="{53F7DFE1-AE92-4550-AA52-73D0A4074D0E}" transitionDur="1000">
                      <p166:blipFill xmlns:p166="http://schemas.microsoft.com/office/powerpoint/2016/6/main">
                        <a:blip r:embed="rId3"/>
                        <a:stretch>
                          <a:fillRect/>
                        </a:stretch>
                      </p166:blipFill>
                      <p166:spPr xmlns:p166="http://schemas.microsoft.com/office/powerpoint/2016/6/main">
                        <a:xfrm>
                          <a:off x="3880800" y="406782"/>
                          <a:ext cx="3326400" cy="1870856"/>
                        </a:xfrm>
                        <a:prstGeom prst="rect">
                          <a:avLst/>
                        </a:prstGeom>
                        <a:ln w="3175">
                          <a:solidFill>
                            <a:prstClr val="ltGray"/>
                          </a:solidFill>
                        </a:ln>
                      </p166:spPr>
                    </psuz:zmPr>
                  </psuz:summaryZmObj>
                  <psuz:summaryZmObj sectionId="{9A09CDAC-B30C-4B71-B3E8-32843C131BD9}">
                    <psuz:zmPr id="{CBAA5F4C-2581-4FD5-9C77-DFEE407F2DDA}" transitionDur="1000">
                      <p166:blipFill xmlns:p166="http://schemas.microsoft.com/office/powerpoint/2016/6/main">
                        <a:blip r:embed="rId4"/>
                        <a:stretch>
                          <a:fillRect/>
                        </a:stretch>
                      </p166:blipFill>
                      <p166:spPr xmlns:p166="http://schemas.microsoft.com/office/powerpoint/2016/6/main">
                        <a:xfrm>
                          <a:off x="7331924" y="406782"/>
                          <a:ext cx="3326400" cy="1870856"/>
                        </a:xfrm>
                        <a:prstGeom prst="rect">
                          <a:avLst/>
                        </a:prstGeom>
                        <a:ln w="3175">
                          <a:solidFill>
                            <a:prstClr val="ltGray"/>
                          </a:solidFill>
                        </a:ln>
                      </p166:spPr>
                    </psuz:zmPr>
                  </psuz:summaryZmObj>
                  <psuz:summaryZmObj sectionId="{9049D095-2343-4BD1-94DC-51704B8458D7}">
                    <psuz:zmPr id="{1D6B2E40-DC1E-4E89-911F-9538E105536D}" transitionDur="1000">
                      <p166:blipFill xmlns:p166="http://schemas.microsoft.com/office/powerpoint/2016/6/main">
                        <a:blip r:embed="rId5"/>
                        <a:stretch>
                          <a:fillRect/>
                        </a:stretch>
                      </p166:blipFill>
                      <p166:spPr xmlns:p166="http://schemas.microsoft.com/office/powerpoint/2016/6/main">
                        <a:xfrm>
                          <a:off x="429676" y="2402362"/>
                          <a:ext cx="3326400" cy="1870856"/>
                        </a:xfrm>
                        <a:prstGeom prst="rect">
                          <a:avLst/>
                        </a:prstGeom>
                        <a:ln w="3175">
                          <a:solidFill>
                            <a:prstClr val="ltGray"/>
                          </a:solidFill>
                        </a:ln>
                      </p166:spPr>
                    </psuz:zmPr>
                  </psuz:summaryZmObj>
                  <psuz:summaryZmObj sectionId="{1DC3C6C4-69AD-40E0-975D-5BAA0181A6B7}">
                    <psuz:zmPr id="{01B14BF9-355B-4CC8-83E1-69B3DDD2F987}" transitionDur="1000">
                      <p166:blipFill xmlns:p166="http://schemas.microsoft.com/office/powerpoint/2016/6/main">
                        <a:blip r:embed="rId6"/>
                        <a:stretch>
                          <a:fillRect/>
                        </a:stretch>
                      </p166:blipFill>
                      <p166:spPr xmlns:p166="http://schemas.microsoft.com/office/powerpoint/2016/6/main">
                        <a:xfrm>
                          <a:off x="3880800" y="2402362"/>
                          <a:ext cx="3326400" cy="1870856"/>
                        </a:xfrm>
                        <a:prstGeom prst="rect">
                          <a:avLst/>
                        </a:prstGeom>
                        <a:ln w="3175">
                          <a:solidFill>
                            <a:prstClr val="ltGray"/>
                          </a:solidFill>
                        </a:ln>
                      </p166:spPr>
                    </psuz:zmPr>
                  </psuz:summaryZmObj>
                  <psuz:summaryZmObj sectionId="{7C4F17A5-BBB0-4E86-B5EF-FFF6E27E7430}">
                    <psuz:zmPr id="{92F7FA00-D1B9-4A05-AA1C-7E370A2EE62A}" transitionDur="1000">
                      <p166:blipFill xmlns:p166="http://schemas.microsoft.com/office/powerpoint/2016/6/main">
                        <a:blip r:embed="rId7"/>
                        <a:stretch>
                          <a:fillRect/>
                        </a:stretch>
                      </p166:blipFill>
                      <p166:spPr xmlns:p166="http://schemas.microsoft.com/office/powerpoint/2016/6/main">
                        <a:xfrm>
                          <a:off x="7331924" y="2402362"/>
                          <a:ext cx="3326400" cy="1870856"/>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54D41EEC-31F7-4FCD-9E3B-359F5B11432C}"/>
                  </a:ext>
                </a:extLst>
              </p:cNvPr>
              <p:cNvGrpSpPr>
                <a:grpSpLocks noGrp="1" noUngrp="1" noRot="1" noChangeAspect="1" noMove="1" noResize="1"/>
              </p:cNvGrpSpPr>
              <p:nvPr/>
            </p:nvGrpSpPr>
            <p:grpSpPr>
              <a:xfrm>
                <a:off x="552794" y="1707495"/>
                <a:ext cx="11088000" cy="4680000"/>
                <a:chOff x="552794" y="1707495"/>
                <a:chExt cx="11088000" cy="4680000"/>
              </a:xfrm>
            </p:grpSpPr>
            <p:pic>
              <p:nvPicPr>
                <p:cNvPr id="2" name="Picture 2">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982470" y="2114277"/>
                  <a:ext cx="3326400" cy="1870856"/>
                </a:xfrm>
                <a:prstGeom prst="rect">
                  <a:avLst/>
                </a:prstGeom>
                <a:ln w="3175">
                  <a:solidFill>
                    <a:prstClr val="ltGray"/>
                  </a:solidFill>
                </a:ln>
              </p:spPr>
            </p:pic>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433594" y="2114277"/>
                  <a:ext cx="3326400" cy="1870856"/>
                </a:xfrm>
                <a:prstGeom prst="rect">
                  <a:avLst/>
                </a:prstGeom>
                <a:ln w="3175">
                  <a:solidFill>
                    <a:prstClr val="ltGray"/>
                  </a:solidFill>
                </a:ln>
              </p:spPr>
            </p:pic>
            <p:pic>
              <p:nvPicPr>
                <p:cNvPr id="4" name="Picture 4">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884718" y="2114277"/>
                  <a:ext cx="3326400" cy="1870856"/>
                </a:xfrm>
                <a:prstGeom prst="rect">
                  <a:avLst/>
                </a:prstGeom>
                <a:ln w="3175">
                  <a:solidFill>
                    <a:prstClr val="ltGray"/>
                  </a:solidFill>
                </a:ln>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982470" y="4109857"/>
                  <a:ext cx="3326400" cy="1870856"/>
                </a:xfrm>
                <a:prstGeom prst="rect">
                  <a:avLst/>
                </a:prstGeom>
                <a:ln w="3175">
                  <a:solidFill>
                    <a:prstClr val="ltGray"/>
                  </a:solidFill>
                </a:ln>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433594" y="4109857"/>
                  <a:ext cx="3326400" cy="1870856"/>
                </a:xfrm>
                <a:prstGeom prst="rect">
                  <a:avLst/>
                </a:prstGeom>
                <a:ln w="3175">
                  <a:solidFill>
                    <a:prstClr val="ltGray"/>
                  </a:solidFill>
                </a:ln>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884718" y="4109857"/>
                  <a:ext cx="3326400" cy="1870856"/>
                </a:xfrm>
                <a:prstGeom prst="rect">
                  <a:avLst/>
                </a:prstGeom>
                <a:ln w="3175">
                  <a:solidFill>
                    <a:prstClr val="ltGray"/>
                  </a:solidFill>
                </a:ln>
              </p:spPr>
            </p:pic>
          </p:grpSp>
        </mc:Fallback>
      </mc:AlternateContent>
    </p:spTree>
    <p:extLst>
      <p:ext uri="{BB962C8B-B14F-4D97-AF65-F5344CB8AC3E}">
        <p14:creationId xmlns:p14="http://schemas.microsoft.com/office/powerpoint/2010/main" val="4164065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539CC8C-765A-8841-9702-300428D8E824}"/>
              </a:ext>
            </a:extLst>
          </p:cNvPr>
          <p:cNvSpPr>
            <a:spLocks noGrp="1"/>
          </p:cNvSpPr>
          <p:nvPr>
            <p:ph type="body" sz="quarter" idx="10"/>
          </p:nvPr>
        </p:nvSpPr>
        <p:spPr/>
        <p:txBody>
          <a:bodyPr/>
          <a:lstStyle/>
          <a:p>
            <a:pPr>
              <a:lnSpc>
                <a:spcPct val="90000"/>
              </a:lnSpc>
            </a:pPr>
            <a:r>
              <a:rPr lang="en-GB" dirty="0">
                <a:latin typeface="DIN Pro Medium" pitchFamily="2" charset="0"/>
              </a:rPr>
              <a:t>Recap from Workshop 1</a:t>
            </a:r>
          </a:p>
        </p:txBody>
      </p:sp>
      <p:sp>
        <p:nvSpPr>
          <p:cNvPr id="6" name="Tekstvak 5">
            <a:extLst>
              <a:ext uri="{FF2B5EF4-FFF2-40B4-BE49-F238E27FC236}">
                <a16:creationId xmlns:a16="http://schemas.microsoft.com/office/drawing/2014/main" id="{A87D9100-6013-D84C-9123-A0198041AEBD}"/>
              </a:ext>
            </a:extLst>
          </p:cNvPr>
          <p:cNvSpPr txBox="1"/>
          <p:nvPr/>
        </p:nvSpPr>
        <p:spPr>
          <a:xfrm>
            <a:off x="9570027" y="35952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Tree>
    <p:extLst>
      <p:ext uri="{BB962C8B-B14F-4D97-AF65-F5344CB8AC3E}">
        <p14:creationId xmlns:p14="http://schemas.microsoft.com/office/powerpoint/2010/main" val="1200933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0A32-E2F6-4DBB-A072-974E0D899BF2}"/>
              </a:ext>
            </a:extLst>
          </p:cNvPr>
          <p:cNvSpPr>
            <a:spLocks noGrp="1"/>
          </p:cNvSpPr>
          <p:nvPr>
            <p:ph type="title"/>
          </p:nvPr>
        </p:nvSpPr>
        <p:spPr>
          <a:xfrm>
            <a:off x="450850" y="430391"/>
            <a:ext cx="5875587" cy="824017"/>
          </a:xfrm>
        </p:spPr>
        <p:txBody>
          <a:bodyPr/>
          <a:lstStyle/>
          <a:p>
            <a:r>
              <a:rPr lang="nl-NL" sz="2800" dirty="0" err="1"/>
              <a:t>Pseudonymization</a:t>
            </a:r>
            <a:r>
              <a:rPr lang="nl-NL" sz="2800" dirty="0"/>
              <a:t> vs. </a:t>
            </a:r>
            <a:r>
              <a:rPr lang="nl-NL" sz="2800" dirty="0" err="1"/>
              <a:t>anonymization</a:t>
            </a:r>
            <a:endParaRPr lang="nl-NL" dirty="0"/>
          </a:p>
        </p:txBody>
      </p:sp>
      <p:sp>
        <p:nvSpPr>
          <p:cNvPr id="3" name="Text Placeholder 2">
            <a:extLst>
              <a:ext uri="{FF2B5EF4-FFF2-40B4-BE49-F238E27FC236}">
                <a16:creationId xmlns:a16="http://schemas.microsoft.com/office/drawing/2014/main" id="{0BC15CD3-6888-4E6B-B6C2-E4CDDAD0289B}"/>
              </a:ext>
            </a:extLst>
          </p:cNvPr>
          <p:cNvSpPr>
            <a:spLocks noGrp="1"/>
          </p:cNvSpPr>
          <p:nvPr>
            <p:ph type="body" sz="quarter" idx="13"/>
          </p:nvPr>
        </p:nvSpPr>
        <p:spPr>
          <a:xfrm>
            <a:off x="1685925" y="1685925"/>
            <a:ext cx="9906000" cy="4895850"/>
          </a:xfrm>
        </p:spPr>
        <p:txBody>
          <a:bodyPr/>
          <a:lstStyle/>
          <a:p>
            <a:pPr lvl="1"/>
            <a:r>
              <a:rPr lang="en-US" dirty="0"/>
              <a:t>Pseudonymization</a:t>
            </a:r>
          </a:p>
          <a:p>
            <a:pPr lvl="2"/>
            <a:r>
              <a:rPr lang="en-US" dirty="0"/>
              <a:t>No direct identifiers (names, addresses, </a:t>
            </a:r>
            <a:r>
              <a:rPr lang="en-US" dirty="0" err="1"/>
              <a:t>etc</a:t>
            </a:r>
            <a:r>
              <a:rPr lang="en-US" dirty="0"/>
              <a:t>).</a:t>
            </a:r>
          </a:p>
          <a:p>
            <a:pPr lvl="2"/>
            <a:r>
              <a:rPr lang="en-US" dirty="0"/>
              <a:t>Pseudonymized data is personal data: GDPR applies.</a:t>
            </a:r>
          </a:p>
          <a:p>
            <a:pPr lvl="2"/>
            <a:r>
              <a:rPr lang="en-US" dirty="0"/>
              <a:t>Useful to minimize the risk associated with data breaches. </a:t>
            </a:r>
          </a:p>
          <a:p>
            <a:pPr lvl="1"/>
            <a:r>
              <a:rPr lang="en-US" dirty="0"/>
              <a:t>Anonymization </a:t>
            </a:r>
          </a:p>
          <a:p>
            <a:pPr lvl="2"/>
            <a:r>
              <a:rPr lang="en-US" dirty="0"/>
              <a:t>Even indirect identification impossible. </a:t>
            </a:r>
          </a:p>
          <a:p>
            <a:pPr lvl="2"/>
            <a:r>
              <a:rPr lang="en-US" dirty="0"/>
              <a:t>Not personal data, GDPR does not apply.</a:t>
            </a:r>
          </a:p>
          <a:p>
            <a:pPr lvl="2"/>
            <a:r>
              <a:rPr lang="en-US" dirty="0"/>
              <a:t>Difficult! It should not be possible to:</a:t>
            </a:r>
          </a:p>
          <a:p>
            <a:pPr lvl="3"/>
            <a:r>
              <a:rPr lang="en-US" dirty="0"/>
              <a:t>Single out a single person;</a:t>
            </a:r>
          </a:p>
          <a:p>
            <a:pPr lvl="3"/>
            <a:r>
              <a:rPr lang="en-US" dirty="0"/>
              <a:t>Link various records to an individual; or</a:t>
            </a:r>
          </a:p>
          <a:p>
            <a:pPr lvl="3"/>
            <a:r>
              <a:rPr lang="en-US" dirty="0"/>
              <a:t>Infer information about an individual.</a:t>
            </a:r>
          </a:p>
          <a:p>
            <a:pPr lvl="1"/>
            <a:endParaRPr lang="en-US" dirty="0"/>
          </a:p>
          <a:p>
            <a:pPr lvl="1"/>
            <a:r>
              <a:rPr lang="en-US" dirty="0"/>
              <a:t>For more information (in Dutch):</a:t>
            </a:r>
          </a:p>
          <a:p>
            <a:pPr lvl="2"/>
            <a:r>
              <a:rPr lang="en-US" dirty="0"/>
              <a:t>(WP216, </a:t>
            </a:r>
            <a:r>
              <a:rPr lang="en-US" dirty="0" err="1"/>
              <a:t>Advies</a:t>
            </a:r>
            <a:r>
              <a:rPr lang="en-US" dirty="0"/>
              <a:t> 5/2014 over </a:t>
            </a:r>
            <a:r>
              <a:rPr lang="en-US" dirty="0" err="1"/>
              <a:t>anonimiseringstechnieken</a:t>
            </a:r>
            <a:r>
              <a:rPr lang="en-US" dirty="0"/>
              <a:t>, WP29) - </a:t>
            </a:r>
            <a:r>
              <a:rPr lang="en-US" dirty="0">
                <a:hlinkClick r:id="rId2"/>
              </a:rPr>
              <a:t>https://www.pdpjournals.com/docs/88197.pdf</a:t>
            </a:r>
            <a:endParaRPr lang="en-US" dirty="0"/>
          </a:p>
          <a:p>
            <a:pPr lvl="2"/>
            <a:r>
              <a:rPr lang="en-US" dirty="0"/>
              <a:t>De ‘</a:t>
            </a:r>
            <a:r>
              <a:rPr lang="en-US" dirty="0" err="1"/>
              <a:t>achterkant</a:t>
            </a:r>
            <a:r>
              <a:rPr lang="en-US" dirty="0"/>
              <a:t>’ van </a:t>
            </a:r>
            <a:r>
              <a:rPr lang="en-US" dirty="0" err="1"/>
              <a:t>anonimiseren</a:t>
            </a:r>
            <a:r>
              <a:rPr lang="en-US" dirty="0"/>
              <a:t>: </a:t>
            </a:r>
            <a:r>
              <a:rPr lang="en-US" dirty="0">
                <a:hlinkClick r:id="rId3"/>
              </a:rPr>
              <a:t>https://pure.uva.nl/ws/files/1834030/107610_thesis.pdf</a:t>
            </a:r>
            <a:endParaRPr lang="nl-NL" dirty="0"/>
          </a:p>
        </p:txBody>
      </p:sp>
      <p:sp>
        <p:nvSpPr>
          <p:cNvPr id="4" name="Slide Number Placeholder 3">
            <a:extLst>
              <a:ext uri="{FF2B5EF4-FFF2-40B4-BE49-F238E27FC236}">
                <a16:creationId xmlns:a16="http://schemas.microsoft.com/office/drawing/2014/main" id="{49D7908C-3460-4ADD-A314-2DAF2F0BB026}"/>
              </a:ext>
            </a:extLst>
          </p:cNvPr>
          <p:cNvSpPr>
            <a:spLocks noGrp="1"/>
          </p:cNvSpPr>
          <p:nvPr>
            <p:ph type="sldNum" sz="quarter" idx="15"/>
          </p:nvPr>
        </p:nvSpPr>
        <p:spPr/>
        <p:txBody>
          <a:bodyPr/>
          <a:lstStyle/>
          <a:p>
            <a:pPr algn="l"/>
            <a:fld id="{840C1E0B-154D-844F-9C3C-CB8827A7EAB0}" type="slidenum">
              <a:rPr lang="nl-NL" smtClean="0"/>
              <a:pPr algn="l"/>
              <a:t>65</a:t>
            </a:fld>
            <a:r>
              <a:rPr lang="nl-NL"/>
              <a:t> </a:t>
            </a:r>
          </a:p>
        </p:txBody>
      </p:sp>
    </p:spTree>
    <p:extLst>
      <p:ext uri="{BB962C8B-B14F-4D97-AF65-F5344CB8AC3E}">
        <p14:creationId xmlns:p14="http://schemas.microsoft.com/office/powerpoint/2010/main" val="306586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4F43-0840-4FFA-AE31-D0104E15A79B}"/>
              </a:ext>
            </a:extLst>
          </p:cNvPr>
          <p:cNvSpPr>
            <a:spLocks noGrp="1"/>
          </p:cNvSpPr>
          <p:nvPr>
            <p:ph type="title"/>
          </p:nvPr>
        </p:nvSpPr>
        <p:spPr>
          <a:xfrm>
            <a:off x="442841" y="426792"/>
            <a:ext cx="7051230" cy="824017"/>
          </a:xfrm>
        </p:spPr>
        <p:txBody>
          <a:bodyPr/>
          <a:lstStyle/>
          <a:p>
            <a:r>
              <a:rPr lang="nl-NL" sz="2800" dirty="0" err="1"/>
              <a:t>Pseudonymization</a:t>
            </a:r>
            <a:r>
              <a:rPr lang="nl-NL" sz="2800" dirty="0"/>
              <a:t>, </a:t>
            </a:r>
            <a:r>
              <a:rPr lang="nl-NL" sz="2800" dirty="0" err="1"/>
              <a:t>anonymization</a:t>
            </a:r>
            <a:r>
              <a:rPr lang="nl-NL" sz="2800" dirty="0"/>
              <a:t> in </a:t>
            </a:r>
            <a:r>
              <a:rPr lang="nl-NL" sz="2800" dirty="0" err="1"/>
              <a:t>practice</a:t>
            </a:r>
            <a:endParaRPr lang="nl-NL" dirty="0"/>
          </a:p>
        </p:txBody>
      </p:sp>
      <p:sp>
        <p:nvSpPr>
          <p:cNvPr id="4" name="Slide Number Placeholder 3">
            <a:extLst>
              <a:ext uri="{FF2B5EF4-FFF2-40B4-BE49-F238E27FC236}">
                <a16:creationId xmlns:a16="http://schemas.microsoft.com/office/drawing/2014/main" id="{9F55D3FF-09DA-492F-BC96-CA6BF2838336}"/>
              </a:ext>
            </a:extLst>
          </p:cNvPr>
          <p:cNvSpPr>
            <a:spLocks noGrp="1"/>
          </p:cNvSpPr>
          <p:nvPr>
            <p:ph type="sldNum" sz="quarter" idx="16"/>
          </p:nvPr>
        </p:nvSpPr>
        <p:spPr/>
        <p:txBody>
          <a:bodyPr/>
          <a:lstStyle/>
          <a:p>
            <a:pPr algn="l"/>
            <a:fld id="{840C1E0B-154D-844F-9C3C-CB8827A7EAB0}" type="slidenum">
              <a:rPr lang="nl-NL" smtClean="0"/>
              <a:pPr algn="l"/>
              <a:t>66</a:t>
            </a:fld>
            <a:r>
              <a:rPr lang="nl-NL"/>
              <a:t> </a:t>
            </a:r>
          </a:p>
        </p:txBody>
      </p:sp>
      <p:pic>
        <p:nvPicPr>
          <p:cNvPr id="5" name="Picture 4">
            <a:extLst>
              <a:ext uri="{FF2B5EF4-FFF2-40B4-BE49-F238E27FC236}">
                <a16:creationId xmlns:a16="http://schemas.microsoft.com/office/drawing/2014/main" id="{13FC975D-2311-4663-8388-040EEC1DF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6660" y="1343422"/>
            <a:ext cx="7633682" cy="5400000"/>
          </a:xfrm>
          <a:prstGeom prst="rect">
            <a:avLst/>
          </a:prstGeom>
        </p:spPr>
      </p:pic>
    </p:spTree>
    <p:extLst>
      <p:ext uri="{BB962C8B-B14F-4D97-AF65-F5344CB8AC3E}">
        <p14:creationId xmlns:p14="http://schemas.microsoft.com/office/powerpoint/2010/main" val="103560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4735-90E2-47F0-8F43-A1054F6DDDBC}"/>
              </a:ext>
            </a:extLst>
          </p:cNvPr>
          <p:cNvSpPr>
            <a:spLocks noGrp="1"/>
          </p:cNvSpPr>
          <p:nvPr>
            <p:ph type="title"/>
          </p:nvPr>
        </p:nvSpPr>
        <p:spPr>
          <a:xfrm>
            <a:off x="450850" y="430391"/>
            <a:ext cx="3133619" cy="824017"/>
          </a:xfrm>
        </p:spPr>
        <p:txBody>
          <a:bodyPr/>
          <a:lstStyle/>
          <a:p>
            <a:r>
              <a:rPr lang="nl-NL" sz="2800" dirty="0"/>
              <a:t>Security </a:t>
            </a:r>
            <a:r>
              <a:rPr lang="nl-NL" sz="2800" dirty="0" err="1"/>
              <a:t>measures</a:t>
            </a:r>
            <a:endParaRPr lang="nl-NL" dirty="0"/>
          </a:p>
        </p:txBody>
      </p:sp>
      <p:sp>
        <p:nvSpPr>
          <p:cNvPr id="3" name="Text Placeholder 2">
            <a:extLst>
              <a:ext uri="{FF2B5EF4-FFF2-40B4-BE49-F238E27FC236}">
                <a16:creationId xmlns:a16="http://schemas.microsoft.com/office/drawing/2014/main" id="{A018ECB0-1C9B-4B2E-AC5C-205ECBA4EA04}"/>
              </a:ext>
            </a:extLst>
          </p:cNvPr>
          <p:cNvSpPr>
            <a:spLocks noGrp="1"/>
          </p:cNvSpPr>
          <p:nvPr>
            <p:ph type="body" sz="quarter" idx="13"/>
          </p:nvPr>
        </p:nvSpPr>
        <p:spPr>
          <a:xfrm>
            <a:off x="1685924" y="1685925"/>
            <a:ext cx="9172575" cy="4273550"/>
          </a:xfrm>
        </p:spPr>
        <p:txBody>
          <a:bodyPr/>
          <a:lstStyle/>
          <a:p>
            <a:pPr lvl="1"/>
            <a:r>
              <a:rPr lang="en-US" dirty="0"/>
              <a:t>Security measures should be </a:t>
            </a:r>
            <a:r>
              <a:rPr lang="en-US" b="1" dirty="0"/>
              <a:t>appropriate</a:t>
            </a:r>
            <a:r>
              <a:rPr lang="en-US" dirty="0"/>
              <a:t>. So the more sensitive your data, the more effort you are expected to do to prevent </a:t>
            </a:r>
            <a:r>
              <a:rPr lang="en-US" b="1" dirty="0"/>
              <a:t>data loss</a:t>
            </a:r>
            <a:r>
              <a:rPr lang="en-US" dirty="0"/>
              <a:t> or </a:t>
            </a:r>
            <a:r>
              <a:rPr lang="en-US" b="1" dirty="0"/>
              <a:t>data breaches</a:t>
            </a:r>
            <a:r>
              <a:rPr lang="en-US" dirty="0"/>
              <a:t>. In any case:</a:t>
            </a:r>
          </a:p>
          <a:p>
            <a:pPr lvl="2"/>
            <a:r>
              <a:rPr lang="en-US" dirty="0"/>
              <a:t>Consider </a:t>
            </a:r>
            <a:r>
              <a:rPr lang="en-US" u="sng" dirty="0"/>
              <a:t>pseudonymizing</a:t>
            </a:r>
            <a:r>
              <a:rPr lang="en-US" dirty="0"/>
              <a:t> your data.</a:t>
            </a:r>
          </a:p>
          <a:p>
            <a:pPr lvl="2"/>
            <a:r>
              <a:rPr lang="en-US" dirty="0"/>
              <a:t>Only store (sensitive) (personal) data on secure environments. </a:t>
            </a:r>
          </a:p>
          <a:p>
            <a:pPr lvl="2"/>
            <a:r>
              <a:rPr lang="en-US" dirty="0"/>
              <a:t>Use </a:t>
            </a:r>
            <a:r>
              <a:rPr lang="en-US" dirty="0" err="1">
                <a:hlinkClick r:id="rId2"/>
              </a:rPr>
              <a:t>SURFfilesender</a:t>
            </a:r>
            <a:r>
              <a:rPr lang="en-US" dirty="0"/>
              <a:t> and/or Research Drive for sending sensitive files.</a:t>
            </a:r>
          </a:p>
          <a:p>
            <a:pPr lvl="2"/>
            <a:r>
              <a:rPr lang="en-US" dirty="0"/>
              <a:t>Make sure hard drives and USB drives are encrypted (</a:t>
            </a:r>
            <a:r>
              <a:rPr lang="en-US" dirty="0" err="1">
                <a:hlinkClick r:id="rId3"/>
              </a:rPr>
              <a:t>Bitlocker</a:t>
            </a:r>
            <a:r>
              <a:rPr lang="en-US" dirty="0"/>
              <a:t> / </a:t>
            </a:r>
            <a:r>
              <a:rPr lang="en-US" dirty="0" err="1">
                <a:hlinkClick r:id="rId4"/>
              </a:rPr>
              <a:t>Filevault</a:t>
            </a:r>
            <a:r>
              <a:rPr lang="en-US" dirty="0"/>
              <a:t> / </a:t>
            </a:r>
            <a:r>
              <a:rPr lang="en-US" dirty="0" err="1">
                <a:hlinkClick r:id="rId5"/>
              </a:rPr>
              <a:t>Veracrypt</a:t>
            </a:r>
            <a:r>
              <a:rPr lang="en-US" dirty="0"/>
              <a:t> / </a:t>
            </a:r>
            <a:r>
              <a:rPr lang="en-US" dirty="0" err="1">
                <a:hlinkClick r:id="rId6"/>
              </a:rPr>
              <a:t>Cryptomator</a:t>
            </a:r>
            <a:r>
              <a:rPr lang="en-US" dirty="0"/>
              <a:t>).</a:t>
            </a:r>
          </a:p>
          <a:p>
            <a:pPr lvl="2"/>
            <a:r>
              <a:rPr lang="en-US" dirty="0"/>
              <a:t>Make sure you use multi-factor authentication.</a:t>
            </a:r>
          </a:p>
          <a:p>
            <a:pPr lvl="2"/>
            <a:r>
              <a:rPr lang="en-US" dirty="0"/>
              <a:t>Make sure you have a unique pass phrase.</a:t>
            </a:r>
          </a:p>
          <a:p>
            <a:pPr lvl="2"/>
            <a:r>
              <a:rPr lang="en-US" dirty="0"/>
              <a:t>Make sure you are not hacked: </a:t>
            </a:r>
            <a:r>
              <a:rPr lang="en-US" dirty="0">
                <a:hlinkClick r:id="rId7"/>
              </a:rPr>
              <a:t>https://laatjeniethackmaken.nl</a:t>
            </a:r>
            <a:endParaRPr lang="nl-NL" dirty="0"/>
          </a:p>
        </p:txBody>
      </p:sp>
      <p:sp>
        <p:nvSpPr>
          <p:cNvPr id="4" name="Slide Number Placeholder 3">
            <a:extLst>
              <a:ext uri="{FF2B5EF4-FFF2-40B4-BE49-F238E27FC236}">
                <a16:creationId xmlns:a16="http://schemas.microsoft.com/office/drawing/2014/main" id="{B907AC96-2261-4682-A93C-83F8EF46FE1C}"/>
              </a:ext>
            </a:extLst>
          </p:cNvPr>
          <p:cNvSpPr>
            <a:spLocks noGrp="1"/>
          </p:cNvSpPr>
          <p:nvPr>
            <p:ph type="sldNum" sz="quarter" idx="15"/>
          </p:nvPr>
        </p:nvSpPr>
        <p:spPr/>
        <p:txBody>
          <a:bodyPr/>
          <a:lstStyle/>
          <a:p>
            <a:pPr algn="l"/>
            <a:fld id="{840C1E0B-154D-844F-9C3C-CB8827A7EAB0}" type="slidenum">
              <a:rPr lang="nl-NL" smtClean="0"/>
              <a:pPr algn="l"/>
              <a:t>67</a:t>
            </a:fld>
            <a:r>
              <a:rPr lang="nl-NL"/>
              <a:t> </a:t>
            </a:r>
          </a:p>
        </p:txBody>
      </p:sp>
    </p:spTree>
    <p:extLst>
      <p:ext uri="{BB962C8B-B14F-4D97-AF65-F5344CB8AC3E}">
        <p14:creationId xmlns:p14="http://schemas.microsoft.com/office/powerpoint/2010/main" val="2270441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C825-D616-4C3E-BE04-D45840A4C0BE}"/>
              </a:ext>
            </a:extLst>
          </p:cNvPr>
          <p:cNvSpPr>
            <a:spLocks noGrp="1"/>
          </p:cNvSpPr>
          <p:nvPr>
            <p:ph type="title"/>
          </p:nvPr>
        </p:nvSpPr>
        <p:spPr>
          <a:xfrm>
            <a:off x="450850" y="451166"/>
            <a:ext cx="2910673" cy="782467"/>
          </a:xfrm>
        </p:spPr>
        <p:txBody>
          <a:bodyPr/>
          <a:lstStyle/>
          <a:p>
            <a:r>
              <a:rPr lang="en-US" dirty="0"/>
              <a:t>GDPR: In summary</a:t>
            </a:r>
            <a:endParaRPr lang="nl-NL" dirty="0"/>
          </a:p>
        </p:txBody>
      </p:sp>
      <p:sp>
        <p:nvSpPr>
          <p:cNvPr id="3" name="Text Placeholder 2">
            <a:extLst>
              <a:ext uri="{FF2B5EF4-FFF2-40B4-BE49-F238E27FC236}">
                <a16:creationId xmlns:a16="http://schemas.microsoft.com/office/drawing/2014/main" id="{B27BD910-CC19-4850-A7C5-3373D7594900}"/>
              </a:ext>
            </a:extLst>
          </p:cNvPr>
          <p:cNvSpPr>
            <a:spLocks noGrp="1"/>
          </p:cNvSpPr>
          <p:nvPr>
            <p:ph type="body" sz="quarter" idx="13"/>
          </p:nvPr>
        </p:nvSpPr>
        <p:spPr/>
        <p:txBody>
          <a:bodyPr/>
          <a:lstStyle/>
          <a:p>
            <a:pPr lvl="2"/>
            <a:r>
              <a:rPr lang="en-US" dirty="0"/>
              <a:t>Are you using personal data?</a:t>
            </a:r>
          </a:p>
          <a:p>
            <a:pPr lvl="2"/>
            <a:r>
              <a:rPr lang="en-US" dirty="0"/>
              <a:t>What is your legal ground to process the data?</a:t>
            </a:r>
          </a:p>
          <a:p>
            <a:pPr lvl="3"/>
            <a:r>
              <a:rPr lang="en-US" b="1" dirty="0"/>
              <a:t>Informed consent</a:t>
            </a:r>
          </a:p>
          <a:p>
            <a:pPr lvl="3"/>
            <a:r>
              <a:rPr lang="en-US" dirty="0"/>
              <a:t>Legitimate interest</a:t>
            </a:r>
          </a:p>
          <a:p>
            <a:pPr lvl="2"/>
            <a:r>
              <a:rPr lang="en-US" dirty="0"/>
              <a:t>Contact your Privacy Champion if there are special concerns, for example:</a:t>
            </a:r>
          </a:p>
          <a:p>
            <a:pPr lvl="3"/>
            <a:r>
              <a:rPr lang="en-US" dirty="0"/>
              <a:t>You need </a:t>
            </a:r>
            <a:r>
              <a:rPr lang="en-US" b="1" dirty="0"/>
              <a:t>agreements</a:t>
            </a:r>
            <a:r>
              <a:rPr lang="en-US" dirty="0"/>
              <a:t> with processors or other controllers;</a:t>
            </a:r>
          </a:p>
          <a:p>
            <a:pPr lvl="3"/>
            <a:r>
              <a:rPr lang="en-US" b="1" dirty="0"/>
              <a:t>Transfers</a:t>
            </a:r>
            <a:r>
              <a:rPr lang="en-US" dirty="0"/>
              <a:t> outside the EU;</a:t>
            </a:r>
          </a:p>
          <a:p>
            <a:pPr lvl="3"/>
            <a:r>
              <a:rPr lang="en-US" dirty="0"/>
              <a:t>Special or </a:t>
            </a:r>
            <a:r>
              <a:rPr lang="en-US" b="1" dirty="0"/>
              <a:t>sensitive data</a:t>
            </a:r>
            <a:r>
              <a:rPr lang="en-US" dirty="0"/>
              <a:t>;</a:t>
            </a:r>
          </a:p>
          <a:p>
            <a:pPr lvl="3"/>
            <a:r>
              <a:rPr lang="en-US" b="1" dirty="0"/>
              <a:t>Merging</a:t>
            </a:r>
            <a:r>
              <a:rPr lang="en-US" dirty="0"/>
              <a:t> several large-scale data sets;</a:t>
            </a:r>
          </a:p>
          <a:p>
            <a:pPr lvl="3"/>
            <a:r>
              <a:rPr lang="en-US" dirty="0"/>
              <a:t>Having </a:t>
            </a:r>
            <a:r>
              <a:rPr lang="en-US" b="1" dirty="0"/>
              <a:t>AI</a:t>
            </a:r>
            <a:r>
              <a:rPr lang="en-US" dirty="0"/>
              <a:t> make decisions that affect data subjects; or</a:t>
            </a:r>
          </a:p>
          <a:p>
            <a:pPr lvl="3"/>
            <a:r>
              <a:rPr lang="en-US" dirty="0"/>
              <a:t>If you have any doubts.</a:t>
            </a:r>
          </a:p>
          <a:p>
            <a:pPr lvl="2"/>
            <a:r>
              <a:rPr lang="en-US" dirty="0"/>
              <a:t>Make sure the level of data protection suits the sensitivity of the data.</a:t>
            </a:r>
            <a:endParaRPr lang="nl-NL" dirty="0"/>
          </a:p>
        </p:txBody>
      </p:sp>
      <p:sp>
        <p:nvSpPr>
          <p:cNvPr id="4" name="Slide Number Placeholder 3">
            <a:extLst>
              <a:ext uri="{FF2B5EF4-FFF2-40B4-BE49-F238E27FC236}">
                <a16:creationId xmlns:a16="http://schemas.microsoft.com/office/drawing/2014/main" id="{3D547318-7E48-4A35-ACE6-DA2EE7516A6B}"/>
              </a:ext>
            </a:extLst>
          </p:cNvPr>
          <p:cNvSpPr>
            <a:spLocks noGrp="1"/>
          </p:cNvSpPr>
          <p:nvPr>
            <p:ph type="sldNum" sz="quarter" idx="15"/>
          </p:nvPr>
        </p:nvSpPr>
        <p:spPr/>
        <p:txBody>
          <a:bodyPr/>
          <a:lstStyle/>
          <a:p>
            <a:pPr algn="l"/>
            <a:fld id="{840C1E0B-154D-844F-9C3C-CB8827A7EAB0}" type="slidenum">
              <a:rPr lang="nl-NL" smtClean="0"/>
              <a:pPr algn="l"/>
              <a:t>68</a:t>
            </a:fld>
            <a:r>
              <a:rPr lang="nl-NL"/>
              <a:t> </a:t>
            </a:r>
          </a:p>
        </p:txBody>
      </p:sp>
    </p:spTree>
    <p:extLst>
      <p:ext uri="{BB962C8B-B14F-4D97-AF65-F5344CB8AC3E}">
        <p14:creationId xmlns:p14="http://schemas.microsoft.com/office/powerpoint/2010/main" val="2527464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4384731" cy="782467"/>
          </a:xfrm>
        </p:spPr>
        <p:txBody>
          <a:bodyPr/>
          <a:lstStyle/>
          <a:p>
            <a:r>
              <a:rPr lang="en-GB" dirty="0">
                <a:latin typeface="DINPro" pitchFamily="2" charset="0"/>
              </a:rPr>
              <a:t>Regulations and requirements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69</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t>Which regulations and requirements are applicable to your research?</a:t>
            </a:r>
          </a:p>
          <a:p>
            <a:pPr lvl="1"/>
            <a:endParaRPr lang="en-GB" sz="1600" dirty="0"/>
          </a:p>
          <a:p>
            <a:pPr lvl="1"/>
            <a:endParaRPr lang="en-GB" dirty="0"/>
          </a:p>
        </p:txBody>
      </p:sp>
    </p:spTree>
    <p:extLst>
      <p:ext uri="{BB962C8B-B14F-4D97-AF65-F5344CB8AC3E}">
        <p14:creationId xmlns:p14="http://schemas.microsoft.com/office/powerpoint/2010/main" val="344259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AB33-C3E7-488F-ACFE-C2ECD64B9185}"/>
              </a:ext>
            </a:extLst>
          </p:cNvPr>
          <p:cNvSpPr>
            <a:spLocks noGrp="1"/>
          </p:cNvSpPr>
          <p:nvPr>
            <p:ph type="title"/>
          </p:nvPr>
        </p:nvSpPr>
        <p:spPr>
          <a:xfrm>
            <a:off x="450850" y="451166"/>
            <a:ext cx="1709896" cy="782467"/>
          </a:xfrm>
        </p:spPr>
        <p:txBody>
          <a:bodyPr/>
          <a:lstStyle/>
          <a:p>
            <a:r>
              <a:rPr lang="en-US"/>
              <a:t>Roadmap</a:t>
            </a:r>
            <a:endParaRPr lang="nl-NL"/>
          </a:p>
        </p:txBody>
      </p:sp>
      <p:sp>
        <p:nvSpPr>
          <p:cNvPr id="3" name="Text Placeholder 2">
            <a:extLst>
              <a:ext uri="{FF2B5EF4-FFF2-40B4-BE49-F238E27FC236}">
                <a16:creationId xmlns:a16="http://schemas.microsoft.com/office/drawing/2014/main" id="{DD508643-17AC-44AC-A872-2FD58C2EF86B}"/>
              </a:ext>
            </a:extLst>
          </p:cNvPr>
          <p:cNvSpPr>
            <a:spLocks noGrp="1"/>
          </p:cNvSpPr>
          <p:nvPr>
            <p:ph type="body" sz="quarter" idx="13"/>
          </p:nvPr>
        </p:nvSpPr>
        <p:spPr/>
        <p:txBody>
          <a:bodyPr/>
          <a:lstStyle/>
          <a:p>
            <a:r>
              <a:rPr lang="en-US"/>
              <a:t>Workshop 1</a:t>
            </a:r>
          </a:p>
          <a:p>
            <a:pPr lvl="2"/>
            <a:r>
              <a:rPr lang="en-US"/>
              <a:t>RDM: What is it and why is it important?</a:t>
            </a:r>
          </a:p>
          <a:p>
            <a:pPr lvl="2"/>
            <a:r>
              <a:rPr lang="en-US"/>
              <a:t>General information</a:t>
            </a:r>
          </a:p>
          <a:p>
            <a:pPr lvl="2"/>
            <a:r>
              <a:rPr lang="en-US"/>
              <a:t>Data Description</a:t>
            </a:r>
          </a:p>
          <a:p>
            <a:pPr lvl="2"/>
            <a:r>
              <a:rPr lang="en-US"/>
              <a:t>Legal and ethical requirements, codes of conduct</a:t>
            </a:r>
          </a:p>
          <a:p>
            <a:pPr lvl="2"/>
            <a:r>
              <a:rPr lang="en-US"/>
              <a:t>Looking ahead: Assignment 1, preparation Workshop 2</a:t>
            </a:r>
          </a:p>
          <a:p>
            <a:r>
              <a:rPr lang="en-US"/>
              <a:t>Workshop 2</a:t>
            </a:r>
          </a:p>
          <a:p>
            <a:pPr lvl="2"/>
            <a:r>
              <a:rPr lang="en-US"/>
              <a:t>Storage and backup during the research process</a:t>
            </a:r>
          </a:p>
          <a:p>
            <a:pPr lvl="2"/>
            <a:r>
              <a:rPr lang="en-US"/>
              <a:t>Data archiving and publishing</a:t>
            </a:r>
          </a:p>
          <a:p>
            <a:pPr lvl="2"/>
            <a:r>
              <a:rPr lang="en-US"/>
              <a:t>Documentation</a:t>
            </a:r>
          </a:p>
          <a:p>
            <a:pPr lvl="2"/>
            <a:r>
              <a:rPr lang="en-US"/>
              <a:t>Data management responsibilities and resources</a:t>
            </a:r>
          </a:p>
          <a:p>
            <a:pPr lvl="2"/>
            <a:r>
              <a:rPr lang="en-US"/>
              <a:t>Looking ahead: Assignment 2, peer review, Assignment 3</a:t>
            </a:r>
            <a:endParaRPr lang="nl-NL"/>
          </a:p>
        </p:txBody>
      </p:sp>
      <p:sp>
        <p:nvSpPr>
          <p:cNvPr id="5" name="Slide Number Placeholder 4">
            <a:extLst>
              <a:ext uri="{FF2B5EF4-FFF2-40B4-BE49-F238E27FC236}">
                <a16:creationId xmlns:a16="http://schemas.microsoft.com/office/drawing/2014/main" id="{34CA9E1F-7B94-46E6-A8EF-1400085827F8}"/>
              </a:ext>
            </a:extLst>
          </p:cNvPr>
          <p:cNvSpPr>
            <a:spLocks noGrp="1"/>
          </p:cNvSpPr>
          <p:nvPr>
            <p:ph type="sldNum" sz="quarter" idx="15"/>
          </p:nvPr>
        </p:nvSpPr>
        <p:spPr/>
        <p:txBody>
          <a:bodyPr/>
          <a:lstStyle/>
          <a:p>
            <a:pPr algn="l"/>
            <a:fld id="{840C1E0B-154D-844F-9C3C-CB8827A7EAB0}" type="slidenum">
              <a:rPr lang="nl-NL" smtClean="0"/>
              <a:pPr algn="l"/>
              <a:t>7</a:t>
            </a:fld>
            <a:r>
              <a:rPr lang="nl-NL"/>
              <a:t> </a:t>
            </a:r>
          </a:p>
        </p:txBody>
      </p:sp>
    </p:spTree>
    <p:extLst>
      <p:ext uri="{BB962C8B-B14F-4D97-AF65-F5344CB8AC3E}">
        <p14:creationId xmlns:p14="http://schemas.microsoft.com/office/powerpoint/2010/main" val="370841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539CC8C-765A-8841-9702-300428D8E824}"/>
              </a:ext>
            </a:extLst>
          </p:cNvPr>
          <p:cNvSpPr>
            <a:spLocks noGrp="1"/>
          </p:cNvSpPr>
          <p:nvPr>
            <p:ph type="body" sz="quarter" idx="10"/>
          </p:nvPr>
        </p:nvSpPr>
        <p:spPr/>
        <p:txBody>
          <a:bodyPr/>
          <a:lstStyle/>
          <a:p>
            <a:r>
              <a:rPr lang="en-GB" dirty="0">
                <a:latin typeface="DIN Pro Medium" pitchFamily="2" charset="0"/>
              </a:rPr>
              <a:t>Storage and backup</a:t>
            </a:r>
          </a:p>
        </p:txBody>
      </p:sp>
      <p:sp>
        <p:nvSpPr>
          <p:cNvPr id="6" name="Tekstvak 5">
            <a:extLst>
              <a:ext uri="{FF2B5EF4-FFF2-40B4-BE49-F238E27FC236}">
                <a16:creationId xmlns:a16="http://schemas.microsoft.com/office/drawing/2014/main" id="{A87D9100-6013-D84C-9123-A0198041AEBD}"/>
              </a:ext>
            </a:extLst>
          </p:cNvPr>
          <p:cNvSpPr txBox="1"/>
          <p:nvPr/>
        </p:nvSpPr>
        <p:spPr>
          <a:xfrm>
            <a:off x="9570027" y="35952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Tree>
    <p:extLst>
      <p:ext uri="{BB962C8B-B14F-4D97-AF65-F5344CB8AC3E}">
        <p14:creationId xmlns:p14="http://schemas.microsoft.com/office/powerpoint/2010/main" val="4048019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3049300" cy="782467"/>
          </a:xfrm>
        </p:spPr>
        <p:txBody>
          <a:bodyPr/>
          <a:lstStyle/>
          <a:p>
            <a:r>
              <a:rPr lang="en-GB" dirty="0"/>
              <a:t>Storage vs archiving</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71</a:t>
            </a:fld>
            <a:r>
              <a:rPr lang="nl-NL"/>
              <a:t> </a:t>
            </a:r>
            <a:endParaRPr lang="nl-NL" dirty="0"/>
          </a:p>
        </p:txBody>
      </p:sp>
      <p:pic>
        <p:nvPicPr>
          <p:cNvPr id="4" name="Picture 3" descr="Diagram&#10;&#10;Description automatically generated">
            <a:extLst>
              <a:ext uri="{FF2B5EF4-FFF2-40B4-BE49-F238E27FC236}">
                <a16:creationId xmlns:a16="http://schemas.microsoft.com/office/drawing/2014/main" id="{C2815D6D-ADDA-4EAF-83DB-3289292BF4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5390" y="729000"/>
            <a:ext cx="6751143" cy="5400000"/>
          </a:xfrm>
          <a:prstGeom prst="rect">
            <a:avLst/>
          </a:prstGeom>
        </p:spPr>
      </p:pic>
      <p:sp>
        <p:nvSpPr>
          <p:cNvPr id="12" name="TextBox 11">
            <a:extLst>
              <a:ext uri="{FF2B5EF4-FFF2-40B4-BE49-F238E27FC236}">
                <a16:creationId xmlns:a16="http://schemas.microsoft.com/office/drawing/2014/main" id="{CB188848-C0D2-4253-AC03-DCD7DE8C180D}"/>
              </a:ext>
            </a:extLst>
          </p:cNvPr>
          <p:cNvSpPr txBox="1"/>
          <p:nvPr/>
        </p:nvSpPr>
        <p:spPr>
          <a:xfrm>
            <a:off x="5185390" y="5620183"/>
            <a:ext cx="5196860" cy="900000"/>
          </a:xfrm>
          <a:prstGeom prst="rect">
            <a:avLst/>
          </a:prstGeom>
          <a:noFill/>
          <a:ln>
            <a:solidFill>
              <a:srgbClr val="0077B3"/>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sz="1200" i="1" dirty="0">
                <a:solidFill>
                  <a:srgbClr val="1D1C1D"/>
                </a:solidFill>
                <a:effectLst/>
                <a:latin typeface="Arial" panose="020B0604020202020204" pitchFamily="34" charset="0"/>
                <a:ea typeface="Calibri" panose="020F0502020204030204" pitchFamily="34" charset="0"/>
              </a:rPr>
              <a:t>This image was created by</a:t>
            </a:r>
            <a:r>
              <a:rPr lang="en-US" sz="1200" i="1" u="none" strike="noStrike" dirty="0">
                <a:solidFill>
                  <a:srgbClr val="1D1C1D"/>
                </a:solidFill>
                <a:effectLst/>
                <a:latin typeface="Arial" panose="020B0604020202020204" pitchFamily="34" charset="0"/>
                <a:ea typeface="Calibri" panose="020F0502020204030204" pitchFamily="34" charset="0"/>
                <a:hlinkClick r:id="rId3"/>
              </a:rPr>
              <a:t> </a:t>
            </a:r>
            <a:r>
              <a:rPr lang="en-US" sz="1200" i="1" u="none" strike="noStrike" dirty="0" err="1">
                <a:solidFill>
                  <a:srgbClr val="1D1C1D"/>
                </a:solidFill>
                <a:effectLst/>
                <a:latin typeface="Arial" panose="020B0604020202020204" pitchFamily="34" charset="0"/>
                <a:ea typeface="Calibri" panose="020F0502020204030204" pitchFamily="34" charset="0"/>
                <a:hlinkClick r:id="rId3"/>
              </a:rPr>
              <a:t>Scriberia</a:t>
            </a:r>
            <a:r>
              <a:rPr lang="en-US" sz="1200" i="1" dirty="0">
                <a:solidFill>
                  <a:srgbClr val="1D1C1D"/>
                </a:solidFill>
                <a:effectLst/>
                <a:latin typeface="Arial" panose="020B0604020202020204" pitchFamily="34" charset="0"/>
                <a:ea typeface="Calibri" panose="020F0502020204030204" pitchFamily="34" charset="0"/>
              </a:rPr>
              <a:t> for The Turing Way community and is used under a CC-BY 4.0 </a:t>
            </a:r>
            <a:r>
              <a:rPr lang="en-US" sz="1200" i="1" dirty="0" err="1">
                <a:solidFill>
                  <a:srgbClr val="1D1C1D"/>
                </a:solidFill>
                <a:effectLst/>
                <a:latin typeface="Arial" panose="020B0604020202020204" pitchFamily="34" charset="0"/>
                <a:ea typeface="Calibri" panose="020F0502020204030204" pitchFamily="34" charset="0"/>
              </a:rPr>
              <a:t>licence</a:t>
            </a:r>
            <a:r>
              <a:rPr lang="en-US" sz="1200" i="1" dirty="0">
                <a:solidFill>
                  <a:srgbClr val="1D1C1D"/>
                </a:solidFill>
                <a:effectLst/>
                <a:latin typeface="Arial" panose="020B0604020202020204" pitchFamily="34" charset="0"/>
                <a:ea typeface="Calibri" panose="020F0502020204030204" pitchFamily="34" charset="0"/>
              </a:rPr>
              <a:t> for reuse. </a:t>
            </a:r>
            <a:r>
              <a:rPr lang="en-US" sz="1200" i="1" dirty="0" err="1">
                <a:solidFill>
                  <a:srgbClr val="1D1C1D"/>
                </a:solidFill>
                <a:effectLst/>
                <a:latin typeface="Arial" panose="020B0604020202020204" pitchFamily="34" charset="0"/>
                <a:ea typeface="Calibri" panose="020F0502020204030204" pitchFamily="34" charset="0"/>
              </a:rPr>
              <a:t>Zenodo</a:t>
            </a:r>
            <a:r>
              <a:rPr lang="en-US" sz="1200" i="1" dirty="0">
                <a:solidFill>
                  <a:srgbClr val="1D1C1D"/>
                </a:solidFill>
                <a:effectLst/>
                <a:latin typeface="Arial" panose="020B0604020202020204" pitchFamily="34" charset="0"/>
                <a:ea typeface="Calibri" panose="020F0502020204030204" pitchFamily="34" charset="0"/>
              </a:rPr>
              <a:t>. </a:t>
            </a:r>
            <a:r>
              <a:rPr lang="en-US" sz="1200" dirty="0">
                <a:solidFill>
                  <a:srgbClr val="1D1C1D"/>
                </a:solidFill>
                <a:effectLst/>
                <a:latin typeface="Arial" panose="020B0604020202020204" pitchFamily="34" charset="0"/>
                <a:ea typeface="Calibri" panose="020F0502020204030204" pitchFamily="34" charset="0"/>
              </a:rPr>
              <a:t>DOI </a:t>
            </a:r>
            <a:r>
              <a:rPr lang="en-US" sz="1200" u="none" strike="noStrike" dirty="0">
                <a:solidFill>
                  <a:srgbClr val="0563C1"/>
                </a:solidFill>
                <a:effectLst/>
                <a:latin typeface="Arial" panose="020B0604020202020204" pitchFamily="34" charset="0"/>
                <a:ea typeface="Calibri" panose="020F0502020204030204" pitchFamily="34" charset="0"/>
                <a:hlinkClick r:id="rId4"/>
              </a:rPr>
              <a:t>10.5281/zenodo.3332807</a:t>
            </a:r>
            <a:endParaRPr lang="nl-NL" sz="1200" dirty="0">
              <a:solidFill>
                <a:srgbClr val="005CA9"/>
              </a:solidFill>
            </a:endParaRPr>
          </a:p>
        </p:txBody>
      </p:sp>
    </p:spTree>
    <p:extLst>
      <p:ext uri="{BB962C8B-B14F-4D97-AF65-F5344CB8AC3E}">
        <p14:creationId xmlns:p14="http://schemas.microsoft.com/office/powerpoint/2010/main" val="27091752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965577" cy="782467"/>
          </a:xfrm>
        </p:spPr>
        <p:txBody>
          <a:bodyPr/>
          <a:lstStyle/>
          <a:p>
            <a:r>
              <a:rPr lang="en-GB" dirty="0">
                <a:latin typeface="DINPro" pitchFamily="2" charset="0"/>
              </a:rPr>
              <a:t>Storage: What do you use?</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72</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chemeClr val="tx2"/>
                </a:solidFill>
                <a:latin typeface="DIN Pro Medium" pitchFamily="2" charset="0"/>
              </a:rPr>
              <a:t>Let’s check in </a:t>
            </a:r>
            <a:r>
              <a:rPr lang="en-GB" sz="1600" dirty="0" err="1">
                <a:solidFill>
                  <a:schemeClr val="tx2"/>
                </a:solidFill>
                <a:latin typeface="DIN Pro Medium" pitchFamily="2" charset="0"/>
              </a:rPr>
              <a:t>Menti</a:t>
            </a:r>
            <a:endParaRPr lang="en-GB" sz="1600" dirty="0">
              <a:solidFill>
                <a:schemeClr val="tx2"/>
              </a:solidFill>
              <a:latin typeface="DIN Pro Medium" pitchFamily="2" charset="0"/>
            </a:endParaRPr>
          </a:p>
          <a:p>
            <a:pPr lvl="1"/>
            <a:endParaRPr lang="en-GB" sz="1600" dirty="0">
              <a:solidFill>
                <a:schemeClr val="tx2"/>
              </a:solidFill>
              <a:latin typeface="DIN Pro Medium" pitchFamily="2" charset="0"/>
            </a:endParaRPr>
          </a:p>
          <a:p>
            <a:pPr lvl="1"/>
            <a:r>
              <a:rPr lang="en-GB" sz="1600" dirty="0"/>
              <a:t>What kinds of storage do you use in research projects?</a:t>
            </a:r>
          </a:p>
          <a:p>
            <a:pPr lvl="1"/>
            <a:endParaRPr lang="en-GB" sz="1600" dirty="0"/>
          </a:p>
          <a:p>
            <a:pPr lvl="1"/>
            <a:endParaRPr lang="en-GB" dirty="0"/>
          </a:p>
        </p:txBody>
      </p:sp>
      <p:pic>
        <p:nvPicPr>
          <p:cNvPr id="25" name="Picture 2" descr="Mentimeter - YouTube">
            <a:extLst>
              <a:ext uri="{FF2B5EF4-FFF2-40B4-BE49-F238E27FC236}">
                <a16:creationId xmlns:a16="http://schemas.microsoft.com/office/drawing/2014/main" id="{EBDA665F-49EE-4194-8DCF-03216A98C0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8822" y="3429000"/>
            <a:ext cx="2703140" cy="270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51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264231"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73</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latin typeface="DIN Pro Medium" pitchFamily="2" charset="0"/>
              </a:rPr>
              <a:t>NL Code of Conduct for Research Integrity</a:t>
            </a:r>
          </a:p>
          <a:p>
            <a:pPr lvl="1"/>
            <a:r>
              <a:rPr lang="en-GB" sz="1600" dirty="0"/>
              <a:t>3.3.24 Manage the collected data </a:t>
            </a:r>
            <a:r>
              <a:rPr lang="en-GB" sz="1600" b="1" dirty="0"/>
              <a:t>carefully</a:t>
            </a:r>
            <a:r>
              <a:rPr lang="en-GB" sz="1600" dirty="0"/>
              <a:t> and store both the raw and processed versions for </a:t>
            </a:r>
            <a:r>
              <a:rPr lang="en-GB" sz="1600" b="1" dirty="0"/>
              <a:t>a period appropriate</a:t>
            </a:r>
            <a:r>
              <a:rPr lang="en-GB" sz="1600" dirty="0"/>
              <a:t> for the discipline and methodology at issue.</a:t>
            </a:r>
          </a:p>
          <a:p>
            <a:pPr lvl="1"/>
            <a:r>
              <a:rPr lang="en-GB" sz="1000" dirty="0">
                <a:latin typeface="DIN Pro Medium" pitchFamily="2" charset="0"/>
              </a:rPr>
              <a:t>Source: Netherlands Code of Conduct for Research Integrity </a:t>
            </a:r>
            <a:r>
              <a:rPr lang="en-GB" sz="1000" dirty="0">
                <a:latin typeface="DIN Pro Medium" pitchFamily="2" charset="0"/>
                <a:hlinkClick r:id="rId2"/>
              </a:rPr>
              <a:t>https://www.universiteitenvannederland.nl/files/documents/Netherlands%20Code%20of%20Conduct%20for%20Research%20Integrity%202018.pdf</a:t>
            </a:r>
            <a:r>
              <a:rPr lang="en-GB" sz="1000" dirty="0">
                <a:latin typeface="DIN Pro Medium" pitchFamily="2" charset="0"/>
              </a:rPr>
              <a:t> </a:t>
            </a:r>
          </a:p>
          <a:p>
            <a:pPr lvl="1"/>
            <a:endParaRPr lang="en-GB" sz="1600" dirty="0">
              <a:solidFill>
                <a:schemeClr val="tx2"/>
              </a:solidFill>
              <a:latin typeface="DIN Pro Medium" pitchFamily="2" charset="0"/>
            </a:endParaRPr>
          </a:p>
          <a:p>
            <a:pPr lvl="1"/>
            <a:r>
              <a:rPr lang="en-GB" sz="1600" dirty="0">
                <a:solidFill>
                  <a:srgbClr val="0077B3"/>
                </a:solidFill>
                <a:latin typeface="DIN Pro Medium" pitchFamily="2" charset="0"/>
              </a:rPr>
              <a:t>VU RDM Policy</a:t>
            </a:r>
          </a:p>
          <a:p>
            <a:pPr lvl="1"/>
            <a:r>
              <a:rPr lang="en-GB" sz="1600" dirty="0"/>
              <a:t>2. Researchers are responsible for </a:t>
            </a:r>
            <a:r>
              <a:rPr lang="en-GB" sz="1600" b="1" dirty="0"/>
              <a:t>ensuring that their research data are reliably, traceably and securely stored</a:t>
            </a:r>
            <a:r>
              <a:rPr lang="en-GB" sz="1600" dirty="0"/>
              <a:t> throughout the data life cycle and that they are able to report the storage location of their data to the department head […].</a:t>
            </a:r>
            <a:endParaRPr lang="en-GB" sz="1600" dirty="0">
              <a:solidFill>
                <a:schemeClr val="tx2"/>
              </a:solidFill>
              <a:latin typeface="DIN Pro Medium" pitchFamily="2" charset="0"/>
            </a:endParaRPr>
          </a:p>
          <a:p>
            <a:pPr lvl="1"/>
            <a:r>
              <a:rPr lang="en-GB" sz="1000" dirty="0"/>
              <a:t>Source: VU RDM Policy </a:t>
            </a:r>
            <a:r>
              <a:rPr lang="en-GB" sz="1000" dirty="0">
                <a:hlinkClick r:id="rId3"/>
              </a:rPr>
              <a:t>https://libguides.vu.nl/ld.php?content_id=32045526</a:t>
            </a:r>
            <a:endParaRPr lang="en-GB" sz="1000" dirty="0"/>
          </a:p>
          <a:p>
            <a:pPr lvl="1"/>
            <a:endParaRPr lang="en-GB" sz="1000" dirty="0"/>
          </a:p>
        </p:txBody>
      </p:sp>
    </p:spTree>
    <p:extLst>
      <p:ext uri="{BB962C8B-B14F-4D97-AF65-F5344CB8AC3E}">
        <p14:creationId xmlns:p14="http://schemas.microsoft.com/office/powerpoint/2010/main" val="40573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264231"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74</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707502"/>
            <a:ext cx="8304657" cy="425124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rPr>
              <a:t>FSW RDM policy</a:t>
            </a:r>
          </a:p>
          <a:p>
            <a:pPr lvl="1"/>
            <a:r>
              <a:rPr lang="en-US" sz="1600" dirty="0"/>
              <a:t>3. Newly acquired digital data is usually stored and managed on the university’s </a:t>
            </a:r>
            <a:r>
              <a:rPr lang="en-US" sz="1600" dirty="0">
                <a:solidFill>
                  <a:srgbClr val="0077B3"/>
                </a:solidFill>
              </a:rPr>
              <a:t>G-drive</a:t>
            </a:r>
            <a:r>
              <a:rPr lang="en-US" sz="1600" dirty="0"/>
              <a:t> or on </a:t>
            </a:r>
            <a:r>
              <a:rPr lang="en-US" sz="1600" dirty="0" err="1"/>
              <a:t>Surfdrive</a:t>
            </a:r>
            <a:r>
              <a:rPr lang="en-US" sz="1600" dirty="0"/>
              <a:t> </a:t>
            </a:r>
            <a:r>
              <a:rPr lang="en-US" sz="1600" dirty="0">
                <a:solidFill>
                  <a:srgbClr val="0077B3"/>
                </a:solidFill>
              </a:rPr>
              <a:t>[*]</a:t>
            </a:r>
            <a:r>
              <a:rPr lang="en-US" sz="1600" dirty="0"/>
              <a:t>. If VU Amsterdam’s G-drive or </a:t>
            </a:r>
            <a:r>
              <a:rPr lang="en-US" sz="1600" dirty="0" err="1"/>
              <a:t>Surfdrive</a:t>
            </a:r>
            <a:r>
              <a:rPr lang="en-US" sz="1600" dirty="0"/>
              <a:t> is not sufficient, due to the type or size of the data, then the researcher will need to choose another data storage facility. Researchers are free to choose another data storage facility as long as it </a:t>
            </a:r>
            <a:r>
              <a:rPr lang="en-US" sz="1600" dirty="0">
                <a:solidFill>
                  <a:srgbClr val="0077B3"/>
                </a:solidFill>
              </a:rPr>
              <a:t>meets the legal requirements</a:t>
            </a:r>
            <a:r>
              <a:rPr lang="en-US" sz="1600" dirty="0"/>
              <a:t> for research data storage and as long as the data is guaranteed to be stored </a:t>
            </a:r>
            <a:r>
              <a:rPr lang="en-US" sz="1600" dirty="0">
                <a:solidFill>
                  <a:srgbClr val="0077B3"/>
                </a:solidFill>
              </a:rPr>
              <a:t>safely and securely, in a well-structured manner</a:t>
            </a:r>
            <a:r>
              <a:rPr lang="en-US" sz="1600" dirty="0"/>
              <a:t>, for the duration of the study. </a:t>
            </a:r>
          </a:p>
          <a:p>
            <a:pPr lvl="1"/>
            <a:r>
              <a:rPr lang="en-GB" sz="1000" dirty="0"/>
              <a:t>Source: FSW RDM Policy </a:t>
            </a:r>
            <a:r>
              <a:rPr lang="en-GB" sz="1000" dirty="0">
                <a:hlinkClick r:id="rId2"/>
              </a:rPr>
              <a:t>https://libguides.vu.nl/ld.php?content_id=32045927</a:t>
            </a:r>
            <a:endParaRPr lang="en-GB" sz="1000" dirty="0"/>
          </a:p>
          <a:p>
            <a:pPr lvl="1"/>
            <a:endParaRPr lang="en-GB" sz="1000" dirty="0"/>
          </a:p>
          <a:p>
            <a:pPr lvl="1"/>
            <a:r>
              <a:rPr lang="en-GB" sz="1600" dirty="0"/>
              <a:t>[*]: In the meantime, the IT department has stated that </a:t>
            </a:r>
            <a:r>
              <a:rPr lang="en-GB" sz="1600" dirty="0" err="1">
                <a:solidFill>
                  <a:srgbClr val="0077B3"/>
                </a:solidFill>
              </a:rPr>
              <a:t>SURFdrive</a:t>
            </a:r>
            <a:r>
              <a:rPr lang="en-GB" sz="1600" dirty="0">
                <a:solidFill>
                  <a:srgbClr val="0077B3"/>
                </a:solidFill>
              </a:rPr>
              <a:t> is not secure enough</a:t>
            </a:r>
            <a:r>
              <a:rPr lang="en-GB" sz="1600" dirty="0"/>
              <a:t> for storing personal data. Instead, </a:t>
            </a:r>
            <a:r>
              <a:rPr lang="en-GB" sz="1600" dirty="0">
                <a:solidFill>
                  <a:srgbClr val="0077B3"/>
                </a:solidFill>
              </a:rPr>
              <a:t>Research Drive, Yoda or </a:t>
            </a:r>
            <a:r>
              <a:rPr lang="en-GB" sz="1600" dirty="0" err="1">
                <a:solidFill>
                  <a:srgbClr val="0077B3"/>
                </a:solidFill>
              </a:rPr>
              <a:t>SciStor</a:t>
            </a:r>
            <a:r>
              <a:rPr lang="en-GB" sz="1600" dirty="0"/>
              <a:t> can be used.</a:t>
            </a:r>
          </a:p>
        </p:txBody>
      </p:sp>
    </p:spTree>
    <p:extLst>
      <p:ext uri="{BB962C8B-B14F-4D97-AF65-F5344CB8AC3E}">
        <p14:creationId xmlns:p14="http://schemas.microsoft.com/office/powerpoint/2010/main" val="1384102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1257721" cy="782467"/>
          </a:xfrm>
        </p:spPr>
        <p:txBody>
          <a:bodyPr/>
          <a:lstStyle/>
          <a:p>
            <a:r>
              <a:rPr lang="en-GB" dirty="0">
                <a:latin typeface="DINPro" pitchFamily="2" charset="0"/>
              </a:rPr>
              <a:t>Recap</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75</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chemeClr val="tx2"/>
                </a:solidFill>
                <a:latin typeface="DIN Pro Medium" pitchFamily="2" charset="0"/>
              </a:rPr>
              <a:t>Data must be:</a:t>
            </a:r>
          </a:p>
          <a:p>
            <a:pPr lvl="1"/>
            <a:endParaRPr lang="en-GB" sz="1600" dirty="0">
              <a:solidFill>
                <a:schemeClr val="tx2"/>
              </a:solidFill>
              <a:latin typeface="DIN Pro Medium" pitchFamily="2" charset="0"/>
            </a:endParaRPr>
          </a:p>
          <a:p>
            <a:pPr marL="285750" lvl="1" indent="-285750">
              <a:buFont typeface="Arial" panose="020B0604020202020204" pitchFamily="34" charset="0"/>
              <a:buChar char="•"/>
            </a:pPr>
            <a:r>
              <a:rPr lang="en-GB" sz="1600" b="1" dirty="0"/>
              <a:t>Stored carefully</a:t>
            </a:r>
          </a:p>
          <a:p>
            <a:pPr marL="285750" lvl="1" indent="-285750">
              <a:buFont typeface="Arial" panose="020B0604020202020204" pitchFamily="34" charset="0"/>
              <a:buChar char="•"/>
            </a:pPr>
            <a:endParaRPr lang="en-GB" sz="1600" b="1" dirty="0"/>
          </a:p>
          <a:p>
            <a:pPr marL="285750" lvl="1" indent="-285750">
              <a:buFont typeface="Arial" panose="020B0604020202020204" pitchFamily="34" charset="0"/>
              <a:buChar char="•"/>
            </a:pPr>
            <a:r>
              <a:rPr lang="en-GB" sz="1600" b="1" dirty="0"/>
              <a:t>Stored safely</a:t>
            </a:r>
          </a:p>
          <a:p>
            <a:pPr marL="285750" lvl="1" indent="-285750">
              <a:buFont typeface="Arial" panose="020B0604020202020204" pitchFamily="34" charset="0"/>
              <a:buChar char="•"/>
            </a:pPr>
            <a:endParaRPr lang="en-GB" sz="1600" b="1" dirty="0"/>
          </a:p>
          <a:p>
            <a:pPr marL="285750" lvl="1" indent="-285750">
              <a:buFont typeface="Arial" panose="020B0604020202020204" pitchFamily="34" charset="0"/>
              <a:buChar char="•"/>
            </a:pPr>
            <a:r>
              <a:rPr lang="en-GB" sz="1600" b="1" dirty="0"/>
              <a:t>Managed securely</a:t>
            </a:r>
          </a:p>
          <a:p>
            <a:pPr marL="285750" lvl="1" indent="-285750">
              <a:buFont typeface="Arial" panose="020B0604020202020204" pitchFamily="34" charset="0"/>
              <a:buChar char="•"/>
            </a:pPr>
            <a:endParaRPr lang="en-GB" sz="1600" b="1" dirty="0"/>
          </a:p>
          <a:p>
            <a:pPr marL="285750" lvl="1" indent="-285750">
              <a:buFont typeface="Arial" panose="020B0604020202020204" pitchFamily="34" charset="0"/>
              <a:buChar char="•"/>
            </a:pPr>
            <a:r>
              <a:rPr lang="en-GB" sz="1600" b="1" dirty="0"/>
              <a:t>Stored reliably</a:t>
            </a:r>
          </a:p>
          <a:p>
            <a:pPr lvl="1"/>
            <a:endParaRPr lang="en-GB" sz="1600" dirty="0"/>
          </a:p>
          <a:p>
            <a:pPr lvl="1"/>
            <a:r>
              <a:rPr lang="en-GB" sz="1600" dirty="0"/>
              <a:t>…and it is all your responsibility during the research</a:t>
            </a:r>
          </a:p>
          <a:p>
            <a:pPr lvl="1"/>
            <a:endParaRPr lang="en-GB" sz="1600" b="1" dirty="0"/>
          </a:p>
          <a:p>
            <a:pPr lvl="1"/>
            <a:endParaRPr lang="en-GB" sz="1600" b="1" dirty="0"/>
          </a:p>
          <a:p>
            <a:pPr lvl="1"/>
            <a:endParaRPr lang="en-GB" sz="1600" b="1" dirty="0"/>
          </a:p>
          <a:p>
            <a:pPr lvl="1"/>
            <a:r>
              <a:rPr lang="en-GB" sz="1600" dirty="0"/>
              <a:t>Luckily we have storage solutions</a:t>
            </a:r>
          </a:p>
        </p:txBody>
      </p:sp>
    </p:spTree>
    <p:extLst>
      <p:ext uri="{BB962C8B-B14F-4D97-AF65-F5344CB8AC3E}">
        <p14:creationId xmlns:p14="http://schemas.microsoft.com/office/powerpoint/2010/main" val="1527154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1990870" cy="782467"/>
          </a:xfrm>
        </p:spPr>
        <p:txBody>
          <a:bodyPr/>
          <a:lstStyle/>
          <a:p>
            <a:r>
              <a:rPr lang="en-GB" dirty="0">
                <a:latin typeface="DINPro" pitchFamily="2" charset="0"/>
              </a:rPr>
              <a:t>Assignment</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76</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1683141" y="1461356"/>
            <a:ext cx="2832194" cy="1803975"/>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rPr>
              <a:t>PhDs</a:t>
            </a:r>
          </a:p>
          <a:p>
            <a:pPr lvl="1"/>
            <a:r>
              <a:rPr lang="en-GB" sz="1600" dirty="0"/>
              <a:t>Use the VU Storage Finder </a:t>
            </a:r>
            <a:r>
              <a:rPr lang="en-GB" sz="1600" dirty="0">
                <a:hlinkClick r:id="rId2"/>
              </a:rPr>
              <a:t>https://vu.nl/en/research/storagefinder</a:t>
            </a:r>
            <a:r>
              <a:rPr lang="en-GB" sz="1600" dirty="0"/>
              <a:t> to find the perfect solution for your research</a:t>
            </a:r>
          </a:p>
          <a:p>
            <a:pPr lvl="1"/>
            <a:endParaRPr lang="en-GB" sz="1600" dirty="0">
              <a:solidFill>
                <a:schemeClr val="tx2"/>
              </a:solidFill>
              <a:latin typeface="DIN Pro Medium" pitchFamily="2" charset="0"/>
            </a:endParaRPr>
          </a:p>
          <a:p>
            <a:pPr lvl="1"/>
            <a:endParaRPr lang="en-GB" sz="1600" dirty="0"/>
          </a:p>
        </p:txBody>
      </p:sp>
      <p:sp>
        <p:nvSpPr>
          <p:cNvPr id="7" name="Tijdelijke aanduiding voor tekst 5">
            <a:extLst>
              <a:ext uri="{FF2B5EF4-FFF2-40B4-BE49-F238E27FC236}">
                <a16:creationId xmlns:a16="http://schemas.microsoft.com/office/drawing/2014/main" id="{4C2735CD-9377-4FD1-AF24-3224CCA74E73}"/>
              </a:ext>
            </a:extLst>
          </p:cNvPr>
          <p:cNvSpPr txBox="1">
            <a:spLocks/>
          </p:cNvSpPr>
          <p:nvPr/>
        </p:nvSpPr>
        <p:spPr>
          <a:xfrm>
            <a:off x="5709917" y="3562777"/>
            <a:ext cx="4632088" cy="2845223"/>
          </a:xfrm>
          <a:prstGeom prst="rect">
            <a:avLst/>
          </a:prstGeom>
          <a:solidFill>
            <a:srgbClr val="0077B3"/>
          </a:solidFill>
        </p:spPr>
        <p:txBody>
          <a:bodyPr vert="horz" lIns="180000" tIns="0" rIns="18000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n-GB" sz="1600" dirty="0"/>
          </a:p>
          <a:p>
            <a:pPr rtl="0">
              <a:spcBef>
                <a:spcPts val="0"/>
              </a:spcBef>
              <a:spcAft>
                <a:spcPts val="0"/>
              </a:spcAft>
            </a:pPr>
            <a:r>
              <a:rPr lang="en-GB" sz="1800" b="0" i="0" u="none" strike="noStrike" dirty="0">
                <a:solidFill>
                  <a:schemeClr val="bg2"/>
                </a:solidFill>
                <a:effectLst/>
                <a:latin typeface="Arial" panose="020B0604020202020204" pitchFamily="34" charset="0"/>
              </a:rPr>
              <a:t>Capacity:</a:t>
            </a:r>
            <a:endParaRPr lang="en-GB" sz="1600" b="0" dirty="0">
              <a:solidFill>
                <a:schemeClr val="bg2"/>
              </a:solidFill>
              <a:effectLst/>
            </a:endParaRPr>
          </a:p>
          <a:p>
            <a:pPr rtl="0">
              <a:spcBef>
                <a:spcPts val="0"/>
              </a:spcBef>
              <a:spcAft>
                <a:spcPts val="0"/>
              </a:spcAft>
            </a:pPr>
            <a:r>
              <a:rPr lang="en-GB" sz="1800" b="0" i="0" u="none" strike="noStrike" dirty="0">
                <a:solidFill>
                  <a:schemeClr val="bg2"/>
                </a:solidFill>
                <a:effectLst/>
                <a:latin typeface="Arial" panose="020B0604020202020204" pitchFamily="34" charset="0"/>
              </a:rPr>
              <a:t>Backup procedures:</a:t>
            </a:r>
            <a:endParaRPr lang="en-GB" sz="1600" b="0" dirty="0">
              <a:solidFill>
                <a:schemeClr val="bg2"/>
              </a:solidFill>
              <a:effectLst/>
            </a:endParaRPr>
          </a:p>
          <a:p>
            <a:pPr rtl="0">
              <a:spcBef>
                <a:spcPts val="0"/>
              </a:spcBef>
              <a:spcAft>
                <a:spcPts val="0"/>
              </a:spcAft>
            </a:pPr>
            <a:r>
              <a:rPr lang="en-GB" sz="1800" b="0" i="0" u="none" strike="noStrike" dirty="0">
                <a:solidFill>
                  <a:schemeClr val="bg2"/>
                </a:solidFill>
                <a:effectLst/>
                <a:latin typeface="Arial" panose="020B0604020202020204" pitchFamily="34" charset="0"/>
              </a:rPr>
              <a:t>Accessibility (local, server, cloud, etc.):</a:t>
            </a:r>
            <a:endParaRPr lang="en-GB" sz="1600" b="0" dirty="0">
              <a:solidFill>
                <a:schemeClr val="bg2"/>
              </a:solidFill>
              <a:effectLst/>
            </a:endParaRPr>
          </a:p>
          <a:p>
            <a:pPr rtl="0">
              <a:spcBef>
                <a:spcPts val="0"/>
              </a:spcBef>
              <a:spcAft>
                <a:spcPts val="0"/>
              </a:spcAft>
            </a:pPr>
            <a:r>
              <a:rPr lang="en-GB" sz="1800" b="0" i="0" u="none" strike="noStrike" dirty="0">
                <a:solidFill>
                  <a:schemeClr val="bg2"/>
                </a:solidFill>
                <a:effectLst/>
                <a:latin typeface="Arial" panose="020B0604020202020204" pitchFamily="34" charset="0"/>
              </a:rPr>
              <a:t>Level of security:</a:t>
            </a:r>
            <a:endParaRPr lang="en-GB" sz="1600" b="0" dirty="0">
              <a:solidFill>
                <a:schemeClr val="bg2"/>
              </a:solidFill>
              <a:effectLst/>
            </a:endParaRPr>
          </a:p>
          <a:p>
            <a:pPr rtl="0">
              <a:spcBef>
                <a:spcPts val="0"/>
              </a:spcBef>
              <a:spcAft>
                <a:spcPts val="0"/>
              </a:spcAft>
            </a:pPr>
            <a:r>
              <a:rPr lang="en-GB" sz="1800" b="0" i="0" u="none" strike="noStrike" dirty="0">
                <a:solidFill>
                  <a:schemeClr val="bg2"/>
                </a:solidFill>
                <a:effectLst/>
                <a:latin typeface="Arial" panose="020B0604020202020204" pitchFamily="34" charset="0"/>
              </a:rPr>
              <a:t>Costs:</a:t>
            </a:r>
            <a:endParaRPr lang="en-GB" sz="1600" b="0" dirty="0">
              <a:solidFill>
                <a:schemeClr val="bg2"/>
              </a:solidFill>
              <a:effectLst/>
            </a:endParaRPr>
          </a:p>
          <a:p>
            <a:pPr rtl="0">
              <a:spcBef>
                <a:spcPts val="0"/>
              </a:spcBef>
              <a:spcAft>
                <a:spcPts val="0"/>
              </a:spcAft>
            </a:pPr>
            <a:r>
              <a:rPr lang="en-GB" sz="1800" b="0" i="0" u="none" strike="noStrike" dirty="0">
                <a:solidFill>
                  <a:schemeClr val="bg2"/>
                </a:solidFill>
                <a:effectLst/>
                <a:latin typeface="Arial" panose="020B0604020202020204" pitchFamily="34" charset="0"/>
              </a:rPr>
              <a:t>Possibility to assign and revoke access rights:</a:t>
            </a:r>
            <a:endParaRPr lang="en-GB" sz="1600" b="0" dirty="0">
              <a:solidFill>
                <a:schemeClr val="bg2"/>
              </a:solidFill>
              <a:effectLst/>
            </a:endParaRPr>
          </a:p>
          <a:p>
            <a:pPr rtl="0">
              <a:spcBef>
                <a:spcPts val="0"/>
              </a:spcBef>
              <a:spcAft>
                <a:spcPts val="0"/>
              </a:spcAft>
            </a:pPr>
            <a:r>
              <a:rPr lang="en-GB" sz="1800" b="0" i="0" u="none" strike="noStrike" dirty="0">
                <a:solidFill>
                  <a:schemeClr val="bg2"/>
                </a:solidFill>
                <a:effectLst/>
                <a:latin typeface="Arial" panose="020B0604020202020204" pitchFamily="34" charset="0"/>
              </a:rPr>
              <a:t>Link to more information:</a:t>
            </a:r>
            <a:endParaRPr lang="en-GB" sz="1600" b="0" dirty="0">
              <a:solidFill>
                <a:schemeClr val="bg2"/>
              </a:solidFill>
              <a:effectLst/>
            </a:endParaRPr>
          </a:p>
          <a:p>
            <a:br>
              <a:rPr lang="en-GB" sz="1600" dirty="0"/>
            </a:br>
            <a:endParaRPr lang="en-GB" sz="1600" dirty="0"/>
          </a:p>
        </p:txBody>
      </p:sp>
      <p:sp>
        <p:nvSpPr>
          <p:cNvPr id="2" name="Tijdelijke aanduiding voor tekst 5">
            <a:extLst>
              <a:ext uri="{FF2B5EF4-FFF2-40B4-BE49-F238E27FC236}">
                <a16:creationId xmlns:a16="http://schemas.microsoft.com/office/drawing/2014/main" id="{5AB7263F-993D-850F-1D2C-33B0C87D53BF}"/>
              </a:ext>
            </a:extLst>
          </p:cNvPr>
          <p:cNvSpPr txBox="1">
            <a:spLocks/>
          </p:cNvSpPr>
          <p:nvPr/>
        </p:nvSpPr>
        <p:spPr>
          <a:xfrm>
            <a:off x="1683141" y="3562777"/>
            <a:ext cx="2832194" cy="1383626"/>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rPr>
              <a:t>All</a:t>
            </a:r>
          </a:p>
          <a:p>
            <a:pPr lvl="1"/>
            <a:r>
              <a:rPr lang="en-GB" sz="1600" dirty="0"/>
              <a:t>Fill the </a:t>
            </a:r>
            <a:r>
              <a:rPr lang="en-GB" sz="1600" b="1" dirty="0"/>
              <a:t>specifics</a:t>
            </a:r>
            <a:r>
              <a:rPr lang="en-GB" sz="1600" dirty="0"/>
              <a:t> of your storage solution into the working document </a:t>
            </a:r>
            <a:r>
              <a:rPr lang="nl-NL" sz="1600" dirty="0">
                <a:hlinkClick r:id="rId3"/>
              </a:rPr>
              <a:t>http://tiny.cc/5a18vz</a:t>
            </a:r>
            <a:endParaRPr lang="en-GB" sz="1600" dirty="0">
              <a:solidFill>
                <a:schemeClr val="tx2"/>
              </a:solidFill>
              <a:latin typeface="DIN Pro Medium" pitchFamily="2" charset="0"/>
            </a:endParaRPr>
          </a:p>
          <a:p>
            <a:pPr lvl="1"/>
            <a:endParaRPr lang="en-GB" sz="1600" dirty="0">
              <a:solidFill>
                <a:schemeClr val="tx2"/>
              </a:solidFill>
              <a:latin typeface="DIN Pro Medium" pitchFamily="2" charset="0"/>
            </a:endParaRPr>
          </a:p>
          <a:p>
            <a:pPr lvl="1"/>
            <a:endParaRPr lang="en-GB" sz="1600" dirty="0"/>
          </a:p>
        </p:txBody>
      </p:sp>
      <p:sp>
        <p:nvSpPr>
          <p:cNvPr id="5" name="Tijdelijke aanduiding voor tekst 5">
            <a:extLst>
              <a:ext uri="{FF2B5EF4-FFF2-40B4-BE49-F238E27FC236}">
                <a16:creationId xmlns:a16="http://schemas.microsoft.com/office/drawing/2014/main" id="{CB165646-49AF-B33E-D43A-E7A688EAEAF7}"/>
              </a:ext>
            </a:extLst>
          </p:cNvPr>
          <p:cNvSpPr txBox="1">
            <a:spLocks/>
          </p:cNvSpPr>
          <p:nvPr/>
        </p:nvSpPr>
        <p:spPr>
          <a:xfrm>
            <a:off x="5709917" y="1482288"/>
            <a:ext cx="3137304" cy="1931872"/>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rPr>
              <a:t>MA students</a:t>
            </a:r>
          </a:p>
          <a:p>
            <a:pPr lvl="1"/>
            <a:r>
              <a:rPr lang="en-GB" sz="1600" dirty="0"/>
              <a:t>Look into storage solutions available for students</a:t>
            </a:r>
          </a:p>
          <a:p>
            <a:pPr lvl="2"/>
            <a:r>
              <a:rPr lang="en-GB" sz="1600" dirty="0"/>
              <a:t>OneDrive</a:t>
            </a:r>
          </a:p>
          <a:p>
            <a:pPr lvl="2"/>
            <a:r>
              <a:rPr lang="en-GB" sz="1600" dirty="0"/>
              <a:t>SharePoint/Teams</a:t>
            </a:r>
          </a:p>
          <a:p>
            <a:pPr lvl="2"/>
            <a:r>
              <a:rPr lang="en-GB" sz="1600" dirty="0"/>
              <a:t>Google Drive</a:t>
            </a:r>
          </a:p>
          <a:p>
            <a:pPr lvl="2"/>
            <a:r>
              <a:rPr lang="en-GB" sz="1600" dirty="0"/>
              <a:t>Your own solutions</a:t>
            </a:r>
          </a:p>
          <a:p>
            <a:pPr lvl="1"/>
            <a:endParaRPr lang="en-GB" sz="1600" dirty="0">
              <a:solidFill>
                <a:schemeClr val="tx2"/>
              </a:solidFill>
              <a:latin typeface="DIN Pro Medium" pitchFamily="2" charset="0"/>
            </a:endParaRPr>
          </a:p>
          <a:p>
            <a:pPr lvl="1"/>
            <a:endParaRPr lang="en-GB" sz="1600" dirty="0"/>
          </a:p>
        </p:txBody>
      </p:sp>
    </p:spTree>
    <p:extLst>
      <p:ext uri="{BB962C8B-B14F-4D97-AF65-F5344CB8AC3E}">
        <p14:creationId xmlns:p14="http://schemas.microsoft.com/office/powerpoint/2010/main" val="52017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539CC8C-765A-8841-9702-300428D8E824}"/>
              </a:ext>
            </a:extLst>
          </p:cNvPr>
          <p:cNvSpPr>
            <a:spLocks noGrp="1"/>
          </p:cNvSpPr>
          <p:nvPr>
            <p:ph type="body" sz="quarter" idx="10"/>
          </p:nvPr>
        </p:nvSpPr>
        <p:spPr/>
        <p:txBody>
          <a:bodyPr/>
          <a:lstStyle/>
          <a:p>
            <a:pPr>
              <a:lnSpc>
                <a:spcPct val="90000"/>
              </a:lnSpc>
            </a:pPr>
            <a:r>
              <a:rPr lang="en-GB" dirty="0">
                <a:latin typeface="DIN Pro Medium" pitchFamily="2" charset="0"/>
              </a:rPr>
              <a:t>Data archiving and publishing</a:t>
            </a:r>
          </a:p>
        </p:txBody>
      </p:sp>
      <p:sp>
        <p:nvSpPr>
          <p:cNvPr id="6" name="Tekstvak 5">
            <a:extLst>
              <a:ext uri="{FF2B5EF4-FFF2-40B4-BE49-F238E27FC236}">
                <a16:creationId xmlns:a16="http://schemas.microsoft.com/office/drawing/2014/main" id="{A87D9100-6013-D84C-9123-A0198041AEBD}"/>
              </a:ext>
            </a:extLst>
          </p:cNvPr>
          <p:cNvSpPr txBox="1"/>
          <p:nvPr/>
        </p:nvSpPr>
        <p:spPr>
          <a:xfrm>
            <a:off x="9570027" y="35952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Tree>
    <p:extLst>
      <p:ext uri="{BB962C8B-B14F-4D97-AF65-F5344CB8AC3E}">
        <p14:creationId xmlns:p14="http://schemas.microsoft.com/office/powerpoint/2010/main" val="29827658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4764898" cy="782467"/>
          </a:xfrm>
        </p:spPr>
        <p:txBody>
          <a:bodyPr/>
          <a:lstStyle/>
          <a:p>
            <a:r>
              <a:rPr lang="en-GB" dirty="0"/>
              <a:t>During research vs after research</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78</a:t>
            </a:fld>
            <a:r>
              <a:rPr lang="nl-NL"/>
              <a:t> </a:t>
            </a:r>
            <a:endParaRPr lang="nl-NL" dirty="0"/>
          </a:p>
        </p:txBody>
      </p:sp>
      <p:pic>
        <p:nvPicPr>
          <p:cNvPr id="4" name="Picture 3" descr="Diagram&#10;&#10;Description automatically generated">
            <a:extLst>
              <a:ext uri="{FF2B5EF4-FFF2-40B4-BE49-F238E27FC236}">
                <a16:creationId xmlns:a16="http://schemas.microsoft.com/office/drawing/2014/main" id="{C2815D6D-ADDA-4EAF-83DB-3289292BF4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5390" y="729000"/>
            <a:ext cx="6751143" cy="5400000"/>
          </a:xfrm>
          <a:prstGeom prst="rect">
            <a:avLst/>
          </a:prstGeom>
        </p:spPr>
      </p:pic>
      <p:sp>
        <p:nvSpPr>
          <p:cNvPr id="12" name="TextBox 11">
            <a:extLst>
              <a:ext uri="{FF2B5EF4-FFF2-40B4-BE49-F238E27FC236}">
                <a16:creationId xmlns:a16="http://schemas.microsoft.com/office/drawing/2014/main" id="{CB188848-C0D2-4253-AC03-DCD7DE8C180D}"/>
              </a:ext>
            </a:extLst>
          </p:cNvPr>
          <p:cNvSpPr txBox="1"/>
          <p:nvPr/>
        </p:nvSpPr>
        <p:spPr>
          <a:xfrm>
            <a:off x="5185390" y="5620183"/>
            <a:ext cx="5196860" cy="900000"/>
          </a:xfrm>
          <a:prstGeom prst="rect">
            <a:avLst/>
          </a:prstGeom>
          <a:noFill/>
          <a:ln>
            <a:solidFill>
              <a:srgbClr val="0077B3"/>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sz="1200" i="1" dirty="0">
                <a:solidFill>
                  <a:srgbClr val="1D1C1D"/>
                </a:solidFill>
                <a:effectLst/>
                <a:latin typeface="Arial" panose="020B0604020202020204" pitchFamily="34" charset="0"/>
                <a:ea typeface="Calibri" panose="020F0502020204030204" pitchFamily="34" charset="0"/>
              </a:rPr>
              <a:t>This image was created by</a:t>
            </a:r>
            <a:r>
              <a:rPr lang="en-US" sz="1200" i="1" u="none" strike="noStrike" dirty="0">
                <a:solidFill>
                  <a:srgbClr val="1D1C1D"/>
                </a:solidFill>
                <a:effectLst/>
                <a:latin typeface="Arial" panose="020B0604020202020204" pitchFamily="34" charset="0"/>
                <a:ea typeface="Calibri" panose="020F0502020204030204" pitchFamily="34" charset="0"/>
                <a:hlinkClick r:id="rId3"/>
              </a:rPr>
              <a:t> </a:t>
            </a:r>
            <a:r>
              <a:rPr lang="en-US" sz="1200" i="1" u="none" strike="noStrike" dirty="0" err="1">
                <a:solidFill>
                  <a:srgbClr val="1D1C1D"/>
                </a:solidFill>
                <a:effectLst/>
                <a:latin typeface="Arial" panose="020B0604020202020204" pitchFamily="34" charset="0"/>
                <a:ea typeface="Calibri" panose="020F0502020204030204" pitchFamily="34" charset="0"/>
                <a:hlinkClick r:id="rId3"/>
              </a:rPr>
              <a:t>Scriberia</a:t>
            </a:r>
            <a:r>
              <a:rPr lang="en-US" sz="1200" i="1" dirty="0">
                <a:solidFill>
                  <a:srgbClr val="1D1C1D"/>
                </a:solidFill>
                <a:effectLst/>
                <a:latin typeface="Arial" panose="020B0604020202020204" pitchFamily="34" charset="0"/>
                <a:ea typeface="Calibri" panose="020F0502020204030204" pitchFamily="34" charset="0"/>
              </a:rPr>
              <a:t> for The Turing Way community and is used under a CC-BY 4.0 </a:t>
            </a:r>
            <a:r>
              <a:rPr lang="en-US" sz="1200" i="1" dirty="0" err="1">
                <a:solidFill>
                  <a:srgbClr val="1D1C1D"/>
                </a:solidFill>
                <a:effectLst/>
                <a:latin typeface="Arial" panose="020B0604020202020204" pitchFamily="34" charset="0"/>
                <a:ea typeface="Calibri" panose="020F0502020204030204" pitchFamily="34" charset="0"/>
              </a:rPr>
              <a:t>licence</a:t>
            </a:r>
            <a:r>
              <a:rPr lang="en-US" sz="1200" i="1" dirty="0">
                <a:solidFill>
                  <a:srgbClr val="1D1C1D"/>
                </a:solidFill>
                <a:effectLst/>
                <a:latin typeface="Arial" panose="020B0604020202020204" pitchFamily="34" charset="0"/>
                <a:ea typeface="Calibri" panose="020F0502020204030204" pitchFamily="34" charset="0"/>
              </a:rPr>
              <a:t> for reuse. </a:t>
            </a:r>
            <a:r>
              <a:rPr lang="en-US" sz="1200" i="1" dirty="0" err="1">
                <a:solidFill>
                  <a:srgbClr val="1D1C1D"/>
                </a:solidFill>
                <a:effectLst/>
                <a:latin typeface="Arial" panose="020B0604020202020204" pitchFamily="34" charset="0"/>
                <a:ea typeface="Calibri" panose="020F0502020204030204" pitchFamily="34" charset="0"/>
              </a:rPr>
              <a:t>Zenodo</a:t>
            </a:r>
            <a:r>
              <a:rPr lang="en-US" sz="1200" i="1" dirty="0">
                <a:solidFill>
                  <a:srgbClr val="1D1C1D"/>
                </a:solidFill>
                <a:effectLst/>
                <a:latin typeface="Arial" panose="020B0604020202020204" pitchFamily="34" charset="0"/>
                <a:ea typeface="Calibri" panose="020F0502020204030204" pitchFamily="34" charset="0"/>
              </a:rPr>
              <a:t>. </a:t>
            </a:r>
            <a:r>
              <a:rPr lang="en-US" sz="1200" dirty="0">
                <a:solidFill>
                  <a:srgbClr val="1D1C1D"/>
                </a:solidFill>
                <a:effectLst/>
                <a:latin typeface="Arial" panose="020B0604020202020204" pitchFamily="34" charset="0"/>
                <a:ea typeface="Calibri" panose="020F0502020204030204" pitchFamily="34" charset="0"/>
              </a:rPr>
              <a:t>DOI </a:t>
            </a:r>
            <a:r>
              <a:rPr lang="en-US" sz="1200" u="none" strike="noStrike" dirty="0">
                <a:solidFill>
                  <a:srgbClr val="0563C1"/>
                </a:solidFill>
                <a:effectLst/>
                <a:latin typeface="Arial" panose="020B0604020202020204" pitchFamily="34" charset="0"/>
                <a:ea typeface="Calibri" panose="020F0502020204030204" pitchFamily="34" charset="0"/>
                <a:hlinkClick r:id="rId4"/>
              </a:rPr>
              <a:t>10.5281/zenodo.3332807</a:t>
            </a:r>
            <a:endParaRPr lang="nl-NL" sz="1200" dirty="0">
              <a:solidFill>
                <a:srgbClr val="005CA9"/>
              </a:solidFill>
            </a:endParaRPr>
          </a:p>
        </p:txBody>
      </p:sp>
    </p:spTree>
    <p:extLst>
      <p:ext uri="{BB962C8B-B14F-4D97-AF65-F5344CB8AC3E}">
        <p14:creationId xmlns:p14="http://schemas.microsoft.com/office/powerpoint/2010/main" val="5994729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264231"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79</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2165686" y="1685925"/>
            <a:ext cx="9378114" cy="464820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latin typeface="DIN Pro Medium" pitchFamily="2" charset="0"/>
              </a:rPr>
              <a:t>NL Code of Conduct for Research Integrity</a:t>
            </a:r>
          </a:p>
          <a:p>
            <a:pPr lvl="1"/>
            <a:r>
              <a:rPr lang="en-GB" sz="1600" dirty="0"/>
              <a:t>3.3.25 </a:t>
            </a:r>
            <a:r>
              <a:rPr lang="en-US" sz="1600" dirty="0"/>
              <a:t>Contribute, where appropriate, towards making data findable, accessible, interoperable and</a:t>
            </a:r>
          </a:p>
          <a:p>
            <a:pPr lvl="1"/>
            <a:r>
              <a:rPr lang="en-US" sz="1600" dirty="0"/>
              <a:t>reusable in accordance with the </a:t>
            </a:r>
            <a:r>
              <a:rPr lang="en-US" sz="1600" b="1" dirty="0"/>
              <a:t>FAIR principles</a:t>
            </a:r>
            <a:r>
              <a:rPr lang="en-US" sz="1600" dirty="0"/>
              <a:t>.</a:t>
            </a:r>
          </a:p>
          <a:p>
            <a:pPr lvl="1"/>
            <a:endParaRPr lang="en-US" sz="1600" dirty="0"/>
          </a:p>
          <a:p>
            <a:pPr lvl="1"/>
            <a:r>
              <a:rPr lang="en-US" sz="1600" dirty="0"/>
              <a:t>4.4.45 As far as possible, </a:t>
            </a:r>
            <a:r>
              <a:rPr lang="en-US" sz="1600" b="1" dirty="0"/>
              <a:t>make research findings and research data public</a:t>
            </a:r>
            <a:r>
              <a:rPr lang="en-US" sz="1600" dirty="0"/>
              <a:t> subsequent to completion of the research. If this is not possible, establish the valid reasons for this.</a:t>
            </a:r>
          </a:p>
          <a:p>
            <a:pPr lvl="1"/>
            <a:r>
              <a:rPr lang="en-GB" sz="1000" dirty="0">
                <a:latin typeface="DIN Pro Medium" pitchFamily="2" charset="0"/>
              </a:rPr>
              <a:t>Source: Netherlands Code of Conduct for Research Integrity </a:t>
            </a:r>
            <a:r>
              <a:rPr lang="en-GB" sz="1000" dirty="0">
                <a:latin typeface="DIN Pro Medium" pitchFamily="2" charset="0"/>
                <a:hlinkClick r:id="rId2"/>
              </a:rPr>
              <a:t>https://www.universiteitenvannederland.nl/files/documents/Netherlands%20Code%20of%20Conduct%20for%20Research%20Integrity%202018.pdf</a:t>
            </a:r>
            <a:r>
              <a:rPr lang="en-GB" sz="1000" dirty="0">
                <a:latin typeface="DIN Pro Medium" pitchFamily="2" charset="0"/>
              </a:rPr>
              <a:t> </a:t>
            </a:r>
          </a:p>
          <a:p>
            <a:pPr lvl="1"/>
            <a:endParaRPr lang="en-GB" sz="1600" dirty="0">
              <a:solidFill>
                <a:schemeClr val="tx2"/>
              </a:solidFill>
              <a:latin typeface="DIN Pro Medium" pitchFamily="2" charset="0"/>
            </a:endParaRPr>
          </a:p>
          <a:p>
            <a:pPr lvl="1"/>
            <a:r>
              <a:rPr lang="en-GB" sz="1600" dirty="0">
                <a:solidFill>
                  <a:srgbClr val="0077B3"/>
                </a:solidFill>
                <a:latin typeface="DIN Pro Medium" pitchFamily="2" charset="0"/>
              </a:rPr>
              <a:t>VU RDM Policy</a:t>
            </a:r>
          </a:p>
          <a:p>
            <a:pPr lvl="1"/>
            <a:r>
              <a:rPr lang="en-GB" sz="1600" dirty="0"/>
              <a:t>3. </a:t>
            </a:r>
            <a:r>
              <a:rPr lang="en-US" sz="1600" dirty="0"/>
              <a:t>Researchers are responsible for </a:t>
            </a:r>
            <a:r>
              <a:rPr lang="en-US" sz="1600" b="1" dirty="0"/>
              <a:t>archiving their research data for a minimum of ten years</a:t>
            </a:r>
            <a:r>
              <a:rPr lang="en-US" sz="1600" dirty="0"/>
              <a:t> after research results are published, unless legal requirements, discipline-specific guidelines or contractual arrangements dictate otherwise.</a:t>
            </a:r>
          </a:p>
          <a:p>
            <a:pPr lvl="1"/>
            <a:endParaRPr lang="en-US" sz="1600" dirty="0"/>
          </a:p>
          <a:p>
            <a:pPr lvl="1"/>
            <a:r>
              <a:rPr lang="en-US" sz="1600" dirty="0"/>
              <a:t>4. Researchers are responsible for </a:t>
            </a:r>
            <a:r>
              <a:rPr lang="en-US" sz="1600" b="1" dirty="0"/>
              <a:t>being able to share their research data for scientific use and verification</a:t>
            </a:r>
            <a:r>
              <a:rPr lang="en-US" sz="1600" dirty="0"/>
              <a:t>, by making them accessible (A in FAIR) to others, preferably and where possible </a:t>
            </a:r>
            <a:r>
              <a:rPr lang="en-US" sz="1600" b="1" dirty="0"/>
              <a:t>with a Persistent Identifier</a:t>
            </a:r>
            <a:endParaRPr lang="en-GB" sz="1000" b="1" dirty="0"/>
          </a:p>
          <a:p>
            <a:pPr lvl="1"/>
            <a:r>
              <a:rPr lang="en-GB" sz="1000" dirty="0"/>
              <a:t>Source: VU RDM Policy </a:t>
            </a:r>
            <a:r>
              <a:rPr lang="en-GB" sz="1000" dirty="0">
                <a:hlinkClick r:id="rId3"/>
              </a:rPr>
              <a:t>https://libguides.vu.nl/ld.php?content_id=32045526</a:t>
            </a:r>
            <a:endParaRPr lang="en-GB" sz="1000" dirty="0"/>
          </a:p>
        </p:txBody>
      </p:sp>
    </p:spTree>
    <p:extLst>
      <p:ext uri="{BB962C8B-B14F-4D97-AF65-F5344CB8AC3E}">
        <p14:creationId xmlns:p14="http://schemas.microsoft.com/office/powerpoint/2010/main" val="187323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EC45-9FC2-4EAA-BE18-F540FE16D995}"/>
              </a:ext>
            </a:extLst>
          </p:cNvPr>
          <p:cNvSpPr>
            <a:spLocks noGrp="1"/>
          </p:cNvSpPr>
          <p:nvPr>
            <p:ph type="title"/>
          </p:nvPr>
        </p:nvSpPr>
        <p:spPr>
          <a:xfrm>
            <a:off x="450850" y="451166"/>
            <a:ext cx="7090649" cy="782467"/>
          </a:xfrm>
        </p:spPr>
        <p:txBody>
          <a:bodyPr/>
          <a:lstStyle/>
          <a:p>
            <a:r>
              <a:rPr lang="en-US"/>
              <a:t>Assignment | Discuss your research | 5 minutes</a:t>
            </a:r>
            <a:endParaRPr lang="nl-NL"/>
          </a:p>
        </p:txBody>
      </p:sp>
      <p:sp>
        <p:nvSpPr>
          <p:cNvPr id="3" name="Text Placeholder 2">
            <a:extLst>
              <a:ext uri="{FF2B5EF4-FFF2-40B4-BE49-F238E27FC236}">
                <a16:creationId xmlns:a16="http://schemas.microsoft.com/office/drawing/2014/main" id="{406F2A63-1F5D-4A0F-A5F8-23B55E677E4E}"/>
              </a:ext>
            </a:extLst>
          </p:cNvPr>
          <p:cNvSpPr>
            <a:spLocks noGrp="1"/>
          </p:cNvSpPr>
          <p:nvPr>
            <p:ph type="body" sz="quarter" idx="13"/>
          </p:nvPr>
        </p:nvSpPr>
        <p:spPr/>
        <p:txBody>
          <a:bodyPr/>
          <a:lstStyle/>
          <a:p>
            <a:pPr lvl="2"/>
            <a:r>
              <a:rPr lang="en-US" dirty="0"/>
              <a:t>Make pairs</a:t>
            </a:r>
          </a:p>
          <a:p>
            <a:pPr lvl="2"/>
            <a:r>
              <a:rPr lang="en-US" dirty="0"/>
              <a:t>Discuss your research with your breakout room fellow(s). Address the following issues:</a:t>
            </a:r>
          </a:p>
          <a:p>
            <a:pPr lvl="3"/>
            <a:r>
              <a:rPr lang="en-US" dirty="0"/>
              <a:t>Topic: My research is about…</a:t>
            </a:r>
          </a:p>
          <a:p>
            <a:pPr lvl="3"/>
            <a:r>
              <a:rPr lang="en-US" dirty="0"/>
              <a:t>Data: My research involves interview data/survey data/textual data/instrument data/…</a:t>
            </a:r>
          </a:p>
          <a:p>
            <a:pPr lvl="3"/>
            <a:r>
              <a:rPr lang="en-US" dirty="0"/>
              <a:t>Data management issues: I’m not sure how to deal with the storage, </a:t>
            </a:r>
            <a:r>
              <a:rPr lang="en-US" dirty="0" err="1"/>
              <a:t>organisation</a:t>
            </a:r>
            <a:r>
              <a:rPr lang="en-US" dirty="0"/>
              <a:t>, </a:t>
            </a:r>
            <a:r>
              <a:rPr lang="en-US" dirty="0" err="1"/>
              <a:t>anonymisation</a:t>
            </a:r>
            <a:r>
              <a:rPr lang="en-US" dirty="0"/>
              <a:t>, archiving, … of my data</a:t>
            </a:r>
          </a:p>
          <a:p>
            <a:pPr lvl="2"/>
            <a:r>
              <a:rPr lang="en-US" dirty="0"/>
              <a:t>If there are specific RDM issues you want to learn more about </a:t>
            </a:r>
            <a:r>
              <a:rPr lang="en-US" dirty="0">
                <a:sym typeface="Wingdings" panose="05000000000000000000" pitchFamily="2" charset="2"/>
              </a:rPr>
              <a:t></a:t>
            </a:r>
            <a:r>
              <a:rPr lang="en-US" dirty="0"/>
              <a:t> add them to the Google Doc working document: </a:t>
            </a:r>
            <a:r>
              <a:rPr lang="en-US" dirty="0">
                <a:hlinkClick r:id="rId2"/>
              </a:rPr>
              <a:t>http://tiny.cc/5a18vz</a:t>
            </a:r>
            <a:endParaRPr lang="nl-NL" dirty="0"/>
          </a:p>
        </p:txBody>
      </p:sp>
      <p:sp>
        <p:nvSpPr>
          <p:cNvPr id="5" name="Slide Number Placeholder 4">
            <a:extLst>
              <a:ext uri="{FF2B5EF4-FFF2-40B4-BE49-F238E27FC236}">
                <a16:creationId xmlns:a16="http://schemas.microsoft.com/office/drawing/2014/main" id="{D1E6782A-083E-4197-BD9A-B5348737E63C}"/>
              </a:ext>
            </a:extLst>
          </p:cNvPr>
          <p:cNvSpPr>
            <a:spLocks noGrp="1"/>
          </p:cNvSpPr>
          <p:nvPr>
            <p:ph type="sldNum" sz="quarter" idx="15"/>
          </p:nvPr>
        </p:nvSpPr>
        <p:spPr/>
        <p:txBody>
          <a:bodyPr/>
          <a:lstStyle/>
          <a:p>
            <a:pPr algn="l"/>
            <a:fld id="{840C1E0B-154D-844F-9C3C-CB8827A7EAB0}" type="slidenum">
              <a:rPr lang="nl-NL" smtClean="0"/>
              <a:pPr algn="l"/>
              <a:t>8</a:t>
            </a:fld>
            <a:r>
              <a:rPr lang="nl-NL"/>
              <a:t> </a:t>
            </a:r>
          </a:p>
        </p:txBody>
      </p:sp>
    </p:spTree>
    <p:extLst>
      <p:ext uri="{BB962C8B-B14F-4D97-AF65-F5344CB8AC3E}">
        <p14:creationId xmlns:p14="http://schemas.microsoft.com/office/powerpoint/2010/main" val="628985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264231"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80</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2082965" y="1687429"/>
            <a:ext cx="9249778" cy="464820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latin typeface="DIN Pro Medium" pitchFamily="2" charset="0"/>
              </a:rPr>
              <a:t>FSW RDM Policy</a:t>
            </a:r>
          </a:p>
          <a:p>
            <a:pPr lvl="1"/>
            <a:r>
              <a:rPr lang="en-US" sz="1500" dirty="0">
                <a:latin typeface="DIN Pro Medium" pitchFamily="2" charset="0"/>
              </a:rPr>
              <a:t>4. For digital data, it is preferable to use the </a:t>
            </a:r>
            <a:r>
              <a:rPr lang="en-US" sz="1500" dirty="0">
                <a:solidFill>
                  <a:srgbClr val="0077B3"/>
                </a:solidFill>
                <a:latin typeface="DIN Pro Medium" pitchFamily="2" charset="0"/>
              </a:rPr>
              <a:t>digital repositories offered by VU Amsterdam</a:t>
            </a:r>
            <a:r>
              <a:rPr lang="en-US" sz="1500" dirty="0">
                <a:latin typeface="DIN Pro Medium" pitchFamily="2" charset="0"/>
              </a:rPr>
              <a:t> […]. If the VU repositories do not meet your requirements, then it is possible to archive the data elsewhere, as long as:</a:t>
            </a:r>
          </a:p>
          <a:p>
            <a:pPr lvl="2"/>
            <a:r>
              <a:rPr lang="en-US" sz="1500" dirty="0">
                <a:latin typeface="DIN Pro Medium" pitchFamily="2" charset="0"/>
              </a:rPr>
              <a:t>the location complies with the </a:t>
            </a:r>
            <a:r>
              <a:rPr lang="en-US" sz="1500" dirty="0">
                <a:solidFill>
                  <a:srgbClr val="0077B3"/>
                </a:solidFill>
                <a:latin typeface="DIN Pro Medium" pitchFamily="2" charset="0"/>
              </a:rPr>
              <a:t>rules and legal requirements</a:t>
            </a:r>
            <a:r>
              <a:rPr lang="en-US" sz="1500" dirty="0">
                <a:latin typeface="DIN Pro Medium" pitchFamily="2" charset="0"/>
              </a:rPr>
              <a:t> for archiving research data (determined by the research funder or others); </a:t>
            </a:r>
          </a:p>
          <a:p>
            <a:pPr lvl="2"/>
            <a:r>
              <a:rPr lang="en-US" sz="1500" dirty="0">
                <a:latin typeface="DIN Pro Medium" pitchFamily="2" charset="0"/>
              </a:rPr>
              <a:t>it can be guaranteed that the data can be stored safely and securely for a period of </a:t>
            </a:r>
            <a:r>
              <a:rPr lang="en-US" sz="1500" dirty="0">
                <a:solidFill>
                  <a:srgbClr val="0077B3"/>
                </a:solidFill>
                <a:latin typeface="DIN Pro Medium" pitchFamily="2" charset="0"/>
              </a:rPr>
              <a:t>at least 10 years</a:t>
            </a:r>
            <a:r>
              <a:rPr lang="en-US" sz="1500" dirty="0">
                <a:latin typeface="DIN Pro Medium" pitchFamily="2" charset="0"/>
              </a:rPr>
              <a:t> and agreements on data are drawn up and recorded (via licensing and processing agreements) with the organization behind the data repository;</a:t>
            </a:r>
          </a:p>
          <a:p>
            <a:pPr lvl="2"/>
            <a:r>
              <a:rPr lang="en-US" sz="1500" dirty="0">
                <a:latin typeface="DIN Pro Medium" pitchFamily="2" charset="0"/>
              </a:rPr>
              <a:t>This choice is </a:t>
            </a:r>
            <a:r>
              <a:rPr lang="en-US" sz="1500" dirty="0">
                <a:solidFill>
                  <a:srgbClr val="0077B3"/>
                </a:solidFill>
                <a:latin typeface="DIN Pro Medium" pitchFamily="2" charset="0"/>
              </a:rPr>
              <a:t>accounted for in the data management plan</a:t>
            </a:r>
            <a:r>
              <a:rPr lang="en-US" sz="1500" dirty="0">
                <a:latin typeface="DIN Pro Medium" pitchFamily="2" charset="0"/>
              </a:rPr>
              <a:t> […].</a:t>
            </a:r>
          </a:p>
          <a:p>
            <a:pPr lvl="2"/>
            <a:endParaRPr lang="en-US" sz="1500" dirty="0">
              <a:latin typeface="DIN Pro Medium" pitchFamily="2" charset="0"/>
            </a:endParaRPr>
          </a:p>
          <a:p>
            <a:pPr lvl="1"/>
            <a:r>
              <a:rPr lang="en-US" sz="1500" dirty="0">
                <a:latin typeface="DIN Pro Medium" pitchFamily="2" charset="0"/>
              </a:rPr>
              <a:t>Besides the choice of an appropriate archiving location, it is essential to safeguard the </a:t>
            </a:r>
            <a:r>
              <a:rPr lang="en-US" sz="1500" dirty="0">
                <a:solidFill>
                  <a:srgbClr val="0077B3"/>
                </a:solidFill>
                <a:latin typeface="DIN Pro Medium" pitchFamily="2" charset="0"/>
              </a:rPr>
              <a:t>quality of the archiving process</a:t>
            </a:r>
            <a:r>
              <a:rPr lang="en-US" sz="1500" dirty="0">
                <a:latin typeface="DIN Pro Medium" pitchFamily="2" charset="0"/>
              </a:rPr>
              <a:t>. This means that:</a:t>
            </a:r>
          </a:p>
          <a:p>
            <a:pPr lvl="2"/>
            <a:r>
              <a:rPr lang="en-US" sz="1500" dirty="0">
                <a:solidFill>
                  <a:srgbClr val="0077B3"/>
                </a:solidFill>
                <a:latin typeface="DIN Pro Medium" pitchFamily="2" charset="0"/>
              </a:rPr>
              <a:t>Agreements on archiving</a:t>
            </a:r>
            <a:r>
              <a:rPr lang="en-US" sz="1500" dirty="0">
                <a:latin typeface="DIN Pro Medium" pitchFamily="2" charset="0"/>
              </a:rPr>
              <a:t> (such as the retention period) are </a:t>
            </a:r>
            <a:r>
              <a:rPr lang="en-US" sz="1500" dirty="0">
                <a:solidFill>
                  <a:srgbClr val="0077B3"/>
                </a:solidFill>
                <a:latin typeface="DIN Pro Medium" pitchFamily="2" charset="0"/>
              </a:rPr>
              <a:t>drawn up and agreed in the data management plan</a:t>
            </a:r>
            <a:r>
              <a:rPr lang="en-US" sz="1500" dirty="0">
                <a:latin typeface="DIN Pro Medium" pitchFamily="2" charset="0"/>
              </a:rPr>
              <a:t>, including steps taken and motivations of decisions made, and shared with the whole research team; </a:t>
            </a:r>
          </a:p>
          <a:p>
            <a:pPr lvl="2"/>
            <a:r>
              <a:rPr lang="en-US" sz="1500" dirty="0">
                <a:latin typeface="DIN Pro Medium" pitchFamily="2" charset="0"/>
              </a:rPr>
              <a:t>a researcher has to get at least </a:t>
            </a:r>
            <a:r>
              <a:rPr lang="en-US" sz="1500" dirty="0">
                <a:solidFill>
                  <a:srgbClr val="0077B3"/>
                </a:solidFill>
                <a:latin typeface="DIN Pro Medium" pitchFamily="2" charset="0"/>
              </a:rPr>
              <a:t>one fellow colleague’s opinion</a:t>
            </a:r>
            <a:r>
              <a:rPr lang="en-US" sz="1500" dirty="0">
                <a:latin typeface="DIN Pro Medium" pitchFamily="2" charset="0"/>
              </a:rPr>
              <a:t> before he or she actually archives the data;</a:t>
            </a:r>
          </a:p>
          <a:p>
            <a:pPr lvl="2"/>
            <a:r>
              <a:rPr lang="en-US" sz="1500" dirty="0">
                <a:latin typeface="DIN Pro Medium" pitchFamily="2" charset="0"/>
              </a:rPr>
              <a:t>before the data is archived, the </a:t>
            </a:r>
            <a:r>
              <a:rPr lang="en-US" sz="1500" dirty="0">
                <a:solidFill>
                  <a:srgbClr val="0077B3"/>
                </a:solidFill>
                <a:latin typeface="DIN Pro Medium" pitchFamily="2" charset="0"/>
              </a:rPr>
              <a:t>format has to be as close to the DANS preferential file formats</a:t>
            </a:r>
            <a:r>
              <a:rPr lang="en-US" sz="1500" dirty="0">
                <a:latin typeface="DIN Pro Medium" pitchFamily="2" charset="0"/>
              </a:rPr>
              <a:t> as possible so the ten year retention period can be guaranteed.</a:t>
            </a:r>
            <a:endParaRPr lang="en-GB" sz="1500" dirty="0">
              <a:latin typeface="DIN Pro Medium" pitchFamily="2" charset="0"/>
            </a:endParaRPr>
          </a:p>
          <a:p>
            <a:pPr lvl="1"/>
            <a:r>
              <a:rPr lang="en-GB" sz="1000" dirty="0">
                <a:latin typeface="DIN Pro Medium" pitchFamily="2" charset="0"/>
              </a:rPr>
              <a:t>Source: FSW RDM policy </a:t>
            </a:r>
            <a:r>
              <a:rPr lang="en-GB" sz="1000" dirty="0">
                <a:hlinkClick r:id="rId2"/>
              </a:rPr>
              <a:t>https://libguides.vu.nl/ld.php?content_id=32045927</a:t>
            </a:r>
            <a:endParaRPr lang="en-GB" sz="1000" dirty="0">
              <a:latin typeface="DIN Pro Medium" pitchFamily="2" charset="0"/>
            </a:endParaRPr>
          </a:p>
          <a:p>
            <a:pPr lvl="1"/>
            <a:endParaRPr lang="en-GB" sz="1600" dirty="0">
              <a:solidFill>
                <a:srgbClr val="0077B3"/>
              </a:solidFill>
              <a:latin typeface="DIN Pro Medium" pitchFamily="2" charset="0"/>
            </a:endParaRPr>
          </a:p>
          <a:p>
            <a:pPr lvl="1"/>
            <a:endParaRPr lang="en-US" sz="1600" dirty="0"/>
          </a:p>
          <a:p>
            <a:pPr lvl="1"/>
            <a:endParaRPr lang="en-US" sz="1600" dirty="0"/>
          </a:p>
        </p:txBody>
      </p:sp>
    </p:spTree>
    <p:extLst>
      <p:ext uri="{BB962C8B-B14F-4D97-AF65-F5344CB8AC3E}">
        <p14:creationId xmlns:p14="http://schemas.microsoft.com/office/powerpoint/2010/main" val="2689783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264231"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81</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2082965" y="1758634"/>
            <a:ext cx="8304657" cy="464820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latin typeface="DIN Pro Medium" pitchFamily="2" charset="0"/>
              </a:rPr>
              <a:t>FAIR data principles</a:t>
            </a:r>
          </a:p>
          <a:p>
            <a:pPr lvl="1"/>
            <a:r>
              <a:rPr lang="en-US" sz="1600" dirty="0"/>
              <a:t>Make data findable, accessible, interoperable and reusable in order to facilitate knowledge discovery and innovation</a:t>
            </a:r>
          </a:p>
          <a:p>
            <a:pPr lvl="1"/>
            <a:r>
              <a:rPr lang="en-US" sz="1000" dirty="0"/>
              <a:t>Sources:</a:t>
            </a:r>
          </a:p>
          <a:p>
            <a:pPr lvl="1"/>
            <a:r>
              <a:rPr lang="en-US" sz="1000" dirty="0"/>
              <a:t>The FAIR Guiding Principles for scientific data management and stewardship </a:t>
            </a:r>
            <a:r>
              <a:rPr lang="nl-NL" sz="1000" dirty="0">
                <a:hlinkClick r:id="rId2"/>
              </a:rPr>
              <a:t>https://doi.org/10.1038/sdata.2016.18</a:t>
            </a:r>
            <a:endParaRPr lang="nl-NL" sz="1000" dirty="0"/>
          </a:p>
          <a:p>
            <a:pPr lvl="1"/>
            <a:r>
              <a:rPr lang="en-US" sz="1000" dirty="0"/>
              <a:t>Force11 FAIR Data Principles </a:t>
            </a:r>
            <a:r>
              <a:rPr lang="en-US" sz="1000" dirty="0">
                <a:hlinkClick r:id="rId3"/>
              </a:rPr>
              <a:t>https://force11.org/info/the-fair-data-principles/</a:t>
            </a:r>
            <a:endParaRPr lang="en-US" sz="1000" dirty="0"/>
          </a:p>
          <a:p>
            <a:pPr lvl="1"/>
            <a:endParaRPr lang="en-US" sz="1000" dirty="0"/>
          </a:p>
        </p:txBody>
      </p:sp>
    </p:spTree>
    <p:extLst>
      <p:ext uri="{BB962C8B-B14F-4D97-AF65-F5344CB8AC3E}">
        <p14:creationId xmlns:p14="http://schemas.microsoft.com/office/powerpoint/2010/main" val="4080322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3701944" cy="782467"/>
          </a:xfrm>
        </p:spPr>
        <p:txBody>
          <a:bodyPr/>
          <a:lstStyle/>
          <a:p>
            <a:r>
              <a:rPr lang="en-GB" dirty="0"/>
              <a:t>Archiving vs publishing</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82</a:t>
            </a:fld>
            <a:r>
              <a:rPr lang="nl-NL"/>
              <a:t> </a:t>
            </a:r>
            <a:endParaRPr lang="nl-NL" dirty="0"/>
          </a:p>
        </p:txBody>
      </p:sp>
      <p:pic>
        <p:nvPicPr>
          <p:cNvPr id="4" name="Picture 3" descr="A picture containing LEGO, toy&#10;&#10;Description automatically generated">
            <a:extLst>
              <a:ext uri="{FF2B5EF4-FFF2-40B4-BE49-F238E27FC236}">
                <a16:creationId xmlns:a16="http://schemas.microsoft.com/office/drawing/2014/main" id="{F14AD4DB-0F13-4F43-8488-F879644E23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7151" y="558000"/>
            <a:ext cx="6751139" cy="5400000"/>
          </a:xfrm>
          <a:prstGeom prst="rect">
            <a:avLst/>
          </a:prstGeom>
        </p:spPr>
      </p:pic>
      <p:sp>
        <p:nvSpPr>
          <p:cNvPr id="6" name="TextBox 5">
            <a:extLst>
              <a:ext uri="{FF2B5EF4-FFF2-40B4-BE49-F238E27FC236}">
                <a16:creationId xmlns:a16="http://schemas.microsoft.com/office/drawing/2014/main" id="{08C19414-DC7E-4E5C-A0FE-74C0FB0CD6E9}"/>
              </a:ext>
            </a:extLst>
          </p:cNvPr>
          <p:cNvSpPr txBox="1"/>
          <p:nvPr/>
        </p:nvSpPr>
        <p:spPr>
          <a:xfrm>
            <a:off x="4827152" y="5815125"/>
            <a:ext cx="4993123" cy="900000"/>
          </a:xfrm>
          <a:prstGeom prst="rect">
            <a:avLst/>
          </a:prstGeom>
          <a:noFill/>
          <a:ln>
            <a:solidFill>
              <a:srgbClr val="0077B3"/>
            </a:solidFill>
          </a:ln>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sz="1200" i="1" dirty="0">
                <a:solidFill>
                  <a:srgbClr val="1D1C1D"/>
                </a:solidFill>
                <a:effectLst/>
                <a:latin typeface="Arial" panose="020B0604020202020204" pitchFamily="34" charset="0"/>
                <a:ea typeface="Calibri" panose="020F0502020204030204" pitchFamily="34" charset="0"/>
              </a:rPr>
              <a:t>This image was created by</a:t>
            </a:r>
            <a:r>
              <a:rPr lang="en-US" sz="1200" i="1" u="none" strike="noStrike" dirty="0">
                <a:solidFill>
                  <a:srgbClr val="1D1C1D"/>
                </a:solidFill>
                <a:effectLst/>
                <a:latin typeface="Arial" panose="020B0604020202020204" pitchFamily="34" charset="0"/>
                <a:ea typeface="Calibri" panose="020F0502020204030204" pitchFamily="34" charset="0"/>
                <a:hlinkClick r:id="rId3"/>
              </a:rPr>
              <a:t> </a:t>
            </a:r>
            <a:r>
              <a:rPr lang="en-US" sz="1200" i="1" u="none" strike="noStrike" dirty="0" err="1">
                <a:solidFill>
                  <a:srgbClr val="1D1C1D"/>
                </a:solidFill>
                <a:effectLst/>
                <a:latin typeface="Arial" panose="020B0604020202020204" pitchFamily="34" charset="0"/>
                <a:ea typeface="Calibri" panose="020F0502020204030204" pitchFamily="34" charset="0"/>
                <a:hlinkClick r:id="rId3"/>
              </a:rPr>
              <a:t>Scriberia</a:t>
            </a:r>
            <a:r>
              <a:rPr lang="en-US" sz="1200" i="1" dirty="0">
                <a:solidFill>
                  <a:srgbClr val="1D1C1D"/>
                </a:solidFill>
                <a:effectLst/>
                <a:latin typeface="Arial" panose="020B0604020202020204" pitchFamily="34" charset="0"/>
                <a:ea typeface="Calibri" panose="020F0502020204030204" pitchFamily="34" charset="0"/>
              </a:rPr>
              <a:t> for The Turing Way community and is used under a CC-BY 4.0 </a:t>
            </a:r>
            <a:r>
              <a:rPr lang="en-US" sz="1200" i="1" dirty="0" err="1">
                <a:solidFill>
                  <a:srgbClr val="1D1C1D"/>
                </a:solidFill>
                <a:effectLst/>
                <a:latin typeface="Arial" panose="020B0604020202020204" pitchFamily="34" charset="0"/>
                <a:ea typeface="Calibri" panose="020F0502020204030204" pitchFamily="34" charset="0"/>
              </a:rPr>
              <a:t>licence</a:t>
            </a:r>
            <a:r>
              <a:rPr lang="en-US" sz="1200" i="1" dirty="0">
                <a:solidFill>
                  <a:srgbClr val="1D1C1D"/>
                </a:solidFill>
                <a:effectLst/>
                <a:latin typeface="Arial" panose="020B0604020202020204" pitchFamily="34" charset="0"/>
                <a:ea typeface="Calibri" panose="020F0502020204030204" pitchFamily="34" charset="0"/>
              </a:rPr>
              <a:t> for reuse. </a:t>
            </a:r>
            <a:r>
              <a:rPr lang="en-US" sz="1200" i="1" dirty="0" err="1">
                <a:solidFill>
                  <a:srgbClr val="1D1C1D"/>
                </a:solidFill>
                <a:effectLst/>
                <a:latin typeface="Arial" panose="020B0604020202020204" pitchFamily="34" charset="0"/>
                <a:ea typeface="Calibri" panose="020F0502020204030204" pitchFamily="34" charset="0"/>
              </a:rPr>
              <a:t>Zenodo</a:t>
            </a:r>
            <a:r>
              <a:rPr lang="en-US" sz="1200" i="1" dirty="0">
                <a:solidFill>
                  <a:srgbClr val="1D1C1D"/>
                </a:solidFill>
                <a:effectLst/>
                <a:latin typeface="Arial" panose="020B0604020202020204" pitchFamily="34" charset="0"/>
                <a:ea typeface="Calibri" panose="020F0502020204030204" pitchFamily="34" charset="0"/>
              </a:rPr>
              <a:t>. </a:t>
            </a:r>
            <a:r>
              <a:rPr lang="en-US" sz="1200" dirty="0">
                <a:solidFill>
                  <a:srgbClr val="1D1C1D"/>
                </a:solidFill>
                <a:effectLst/>
                <a:latin typeface="Arial" panose="020B0604020202020204" pitchFamily="34" charset="0"/>
                <a:ea typeface="Calibri" panose="020F0502020204030204" pitchFamily="34" charset="0"/>
              </a:rPr>
              <a:t>DOI </a:t>
            </a:r>
            <a:r>
              <a:rPr lang="en-US" sz="1200" u="none" strike="noStrike" dirty="0">
                <a:solidFill>
                  <a:srgbClr val="0563C1"/>
                </a:solidFill>
                <a:effectLst/>
                <a:latin typeface="Arial" panose="020B0604020202020204" pitchFamily="34" charset="0"/>
                <a:ea typeface="Calibri" panose="020F0502020204030204" pitchFamily="34" charset="0"/>
                <a:hlinkClick r:id="rId4"/>
              </a:rPr>
              <a:t>10.5281/zenodo.3332807</a:t>
            </a:r>
            <a:endParaRPr lang="nl-NL" sz="1200" dirty="0">
              <a:solidFill>
                <a:srgbClr val="005CA9"/>
              </a:solidFill>
            </a:endParaRPr>
          </a:p>
        </p:txBody>
      </p:sp>
    </p:spTree>
    <p:extLst>
      <p:ext uri="{BB962C8B-B14F-4D97-AF65-F5344CB8AC3E}">
        <p14:creationId xmlns:p14="http://schemas.microsoft.com/office/powerpoint/2010/main" val="275866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9CB8-3182-4EFE-8797-C854824AE9A7}"/>
              </a:ext>
            </a:extLst>
          </p:cNvPr>
          <p:cNvSpPr>
            <a:spLocks noGrp="1"/>
          </p:cNvSpPr>
          <p:nvPr>
            <p:ph type="title"/>
          </p:nvPr>
        </p:nvSpPr>
        <p:spPr>
          <a:xfrm>
            <a:off x="450850" y="451166"/>
            <a:ext cx="2374950" cy="782467"/>
          </a:xfrm>
        </p:spPr>
        <p:txBody>
          <a:bodyPr/>
          <a:lstStyle/>
          <a:p>
            <a:r>
              <a:rPr lang="en-US"/>
              <a:t>FAIR principles</a:t>
            </a:r>
            <a:endParaRPr lang="nl-NL"/>
          </a:p>
        </p:txBody>
      </p:sp>
      <p:sp>
        <p:nvSpPr>
          <p:cNvPr id="3" name="Text Placeholder 2">
            <a:extLst>
              <a:ext uri="{FF2B5EF4-FFF2-40B4-BE49-F238E27FC236}">
                <a16:creationId xmlns:a16="http://schemas.microsoft.com/office/drawing/2014/main" id="{C758248D-5879-4C67-AE83-B27513FA2C55}"/>
              </a:ext>
            </a:extLst>
          </p:cNvPr>
          <p:cNvSpPr>
            <a:spLocks noGrp="1"/>
          </p:cNvSpPr>
          <p:nvPr>
            <p:ph type="body" sz="quarter" idx="13"/>
          </p:nvPr>
        </p:nvSpPr>
        <p:spPr>
          <a:xfrm>
            <a:off x="1685925" y="1685925"/>
            <a:ext cx="5620039" cy="4123748"/>
          </a:xfrm>
        </p:spPr>
        <p:txBody>
          <a:bodyPr/>
          <a:lstStyle/>
          <a:p>
            <a:r>
              <a:rPr lang="en-US" dirty="0"/>
              <a:t>Findable</a:t>
            </a:r>
          </a:p>
          <a:p>
            <a:r>
              <a:rPr lang="en-US" dirty="0"/>
              <a:t>Accessible</a:t>
            </a:r>
          </a:p>
          <a:p>
            <a:r>
              <a:rPr lang="en-US" dirty="0"/>
              <a:t>Interoperable</a:t>
            </a:r>
          </a:p>
          <a:p>
            <a:r>
              <a:rPr lang="en-US" dirty="0"/>
              <a:t>Reusable</a:t>
            </a:r>
          </a:p>
          <a:p>
            <a:endParaRPr lang="en-US" dirty="0"/>
          </a:p>
          <a:p>
            <a:pPr lvl="1"/>
            <a:r>
              <a:rPr lang="en-US" dirty="0"/>
              <a:t>Developed by researchers in the life sciences, but nowadays widely adopted by research institutions and funders for all disciplines</a:t>
            </a:r>
          </a:p>
          <a:p>
            <a:pPr lvl="1"/>
            <a:endParaRPr lang="en-US" dirty="0"/>
          </a:p>
          <a:p>
            <a:pPr lvl="1"/>
            <a:r>
              <a:rPr lang="en-US" dirty="0"/>
              <a:t>Goal: Facilitate knowledge discovery and innovation</a:t>
            </a:r>
          </a:p>
          <a:p>
            <a:pPr lvl="1"/>
            <a:endParaRPr lang="en-US" dirty="0"/>
          </a:p>
          <a:p>
            <a:pPr lvl="1"/>
            <a:r>
              <a:rPr lang="en-US"/>
              <a:t>How </a:t>
            </a:r>
            <a:r>
              <a:rPr lang="en-US" dirty="0"/>
              <a:t>to do this in practice? Depends on your discipline.</a:t>
            </a:r>
            <a:endParaRPr lang="nl-NL" dirty="0"/>
          </a:p>
        </p:txBody>
      </p:sp>
      <p:sp>
        <p:nvSpPr>
          <p:cNvPr id="4" name="Slide Number Placeholder 3">
            <a:extLst>
              <a:ext uri="{FF2B5EF4-FFF2-40B4-BE49-F238E27FC236}">
                <a16:creationId xmlns:a16="http://schemas.microsoft.com/office/drawing/2014/main" id="{E2582BF7-34A3-4554-BE70-D39B18628035}"/>
              </a:ext>
            </a:extLst>
          </p:cNvPr>
          <p:cNvSpPr>
            <a:spLocks noGrp="1"/>
          </p:cNvSpPr>
          <p:nvPr>
            <p:ph type="sldNum" sz="quarter" idx="15"/>
          </p:nvPr>
        </p:nvSpPr>
        <p:spPr/>
        <p:txBody>
          <a:bodyPr/>
          <a:lstStyle/>
          <a:p>
            <a:pPr algn="l"/>
            <a:fld id="{840C1E0B-154D-844F-9C3C-CB8827A7EAB0}" type="slidenum">
              <a:rPr lang="nl-NL" smtClean="0"/>
              <a:pPr algn="l"/>
              <a:t>83</a:t>
            </a:fld>
            <a:r>
              <a:rPr lang="nl-NL"/>
              <a:t> </a:t>
            </a:r>
          </a:p>
        </p:txBody>
      </p:sp>
      <p:pic>
        <p:nvPicPr>
          <p:cNvPr id="6" name="Picture 5" descr="A picture containing diagram&#10;&#10;Description automatically generated">
            <a:extLst>
              <a:ext uri="{FF2B5EF4-FFF2-40B4-BE49-F238E27FC236}">
                <a16:creationId xmlns:a16="http://schemas.microsoft.com/office/drawing/2014/main" id="{B9DC1041-4A5D-4D28-834B-D73E585CE195}"/>
              </a:ext>
            </a:extLst>
          </p:cNvPr>
          <p:cNvPicPr>
            <a:picLocks noChangeAspect="1"/>
          </p:cNvPicPr>
          <p:nvPr/>
        </p:nvPicPr>
        <p:blipFill>
          <a:blip r:embed="rId2"/>
          <a:stretch>
            <a:fillRect/>
          </a:stretch>
        </p:blipFill>
        <p:spPr>
          <a:xfrm>
            <a:off x="8055264" y="1685924"/>
            <a:ext cx="3676650" cy="1247775"/>
          </a:xfrm>
          <a:prstGeom prst="rect">
            <a:avLst/>
          </a:prstGeom>
        </p:spPr>
      </p:pic>
    </p:spTree>
    <p:extLst>
      <p:ext uri="{BB962C8B-B14F-4D97-AF65-F5344CB8AC3E}">
        <p14:creationId xmlns:p14="http://schemas.microsoft.com/office/powerpoint/2010/main" val="1554420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851" y="451166"/>
            <a:ext cx="2447084" cy="782467"/>
          </a:xfrm>
        </p:spPr>
        <p:txBody>
          <a:bodyPr/>
          <a:lstStyle/>
          <a:p>
            <a:r>
              <a:rPr lang="en-US" dirty="0"/>
              <a:t>FAIR principles</a:t>
            </a:r>
          </a:p>
        </p:txBody>
      </p:sp>
      <p:sp>
        <p:nvSpPr>
          <p:cNvPr id="5" name="Tijdelijke aanduiding voor tekst 4">
            <a:extLst>
              <a:ext uri="{FF2B5EF4-FFF2-40B4-BE49-F238E27FC236}">
                <a16:creationId xmlns:a16="http://schemas.microsoft.com/office/drawing/2014/main" id="{A215ED92-4B06-D43C-C639-161306A2E05A}"/>
              </a:ext>
            </a:extLst>
          </p:cNvPr>
          <p:cNvSpPr>
            <a:spLocks noGrp="1"/>
          </p:cNvSpPr>
          <p:nvPr>
            <p:ph type="body" sz="quarter" idx="13"/>
          </p:nvPr>
        </p:nvSpPr>
        <p:spPr>
          <a:xfrm>
            <a:off x="1685925" y="1685925"/>
            <a:ext cx="6553200" cy="4273550"/>
          </a:xfrm>
        </p:spPr>
        <p:txBody>
          <a:bodyPr/>
          <a:lstStyle/>
          <a:p>
            <a:r>
              <a:rPr lang="nl-NL" dirty="0" err="1"/>
              <a:t>Findable</a:t>
            </a:r>
            <a:endParaRPr lang="nl-NL" dirty="0"/>
          </a:p>
          <a:p>
            <a:pPr lvl="1"/>
            <a:r>
              <a:rPr lang="nl-NL" dirty="0"/>
              <a:t>Data </a:t>
            </a:r>
            <a:r>
              <a:rPr lang="nl-NL" dirty="0" err="1"/>
              <a:t>and</a:t>
            </a:r>
            <a:r>
              <a:rPr lang="nl-NL" dirty="0"/>
              <a:t> Metadata is </a:t>
            </a:r>
            <a:r>
              <a:rPr lang="nl-NL" dirty="0" err="1"/>
              <a:t>findable</a:t>
            </a:r>
            <a:r>
              <a:rPr lang="nl-NL" dirty="0"/>
              <a:t> </a:t>
            </a:r>
            <a:r>
              <a:rPr lang="nl-NL" dirty="0" err="1"/>
              <a:t>for</a:t>
            </a:r>
            <a:r>
              <a:rPr lang="nl-NL" dirty="0"/>
              <a:t> </a:t>
            </a:r>
            <a:r>
              <a:rPr lang="nl-NL" dirty="0" err="1"/>
              <a:t>both</a:t>
            </a:r>
            <a:r>
              <a:rPr lang="nl-NL" dirty="0"/>
              <a:t> </a:t>
            </a:r>
            <a:r>
              <a:rPr lang="nl-NL" dirty="0" err="1"/>
              <a:t>humans</a:t>
            </a:r>
            <a:r>
              <a:rPr lang="nl-NL" dirty="0"/>
              <a:t> </a:t>
            </a:r>
            <a:r>
              <a:rPr lang="nl-NL" dirty="0" err="1"/>
              <a:t>and</a:t>
            </a:r>
            <a:r>
              <a:rPr lang="nl-NL" dirty="0"/>
              <a:t> machines</a:t>
            </a:r>
          </a:p>
          <a:p>
            <a:pPr marL="285750" lvl="1" indent="-285750">
              <a:buFontTx/>
              <a:buChar char="-"/>
            </a:pPr>
            <a:endParaRPr lang="nl-NL" dirty="0"/>
          </a:p>
          <a:p>
            <a:r>
              <a:rPr lang="nl-NL" dirty="0" err="1"/>
              <a:t>Accessible</a:t>
            </a:r>
            <a:endParaRPr lang="nl-NL" dirty="0"/>
          </a:p>
          <a:p>
            <a:pPr lvl="1"/>
            <a:r>
              <a:rPr lang="nl-NL" dirty="0" err="1"/>
              <a:t>Conditions</a:t>
            </a:r>
            <a:r>
              <a:rPr lang="nl-NL" dirty="0"/>
              <a:t> </a:t>
            </a:r>
            <a:r>
              <a:rPr lang="nl-NL" dirty="0" err="1"/>
              <a:t>for</a:t>
            </a:r>
            <a:r>
              <a:rPr lang="nl-NL" dirty="0"/>
              <a:t> access are </a:t>
            </a:r>
            <a:r>
              <a:rPr lang="nl-NL" dirty="0" err="1"/>
              <a:t>clear</a:t>
            </a:r>
            <a:r>
              <a:rPr lang="nl-NL" dirty="0"/>
              <a:t> </a:t>
            </a:r>
            <a:r>
              <a:rPr lang="nl-NL" dirty="0" err="1"/>
              <a:t>and</a:t>
            </a:r>
            <a:r>
              <a:rPr lang="nl-NL" dirty="0"/>
              <a:t> </a:t>
            </a:r>
            <a:r>
              <a:rPr lang="nl-NL" dirty="0" err="1"/>
              <a:t>findable</a:t>
            </a:r>
            <a:endParaRPr lang="nl-NL" dirty="0"/>
          </a:p>
          <a:p>
            <a:pPr marL="285750" lvl="1" indent="-285750">
              <a:buFontTx/>
              <a:buChar char="-"/>
            </a:pPr>
            <a:endParaRPr lang="nl-NL" dirty="0"/>
          </a:p>
          <a:p>
            <a:r>
              <a:rPr lang="nl-NL" dirty="0" err="1"/>
              <a:t>Interoperable</a:t>
            </a:r>
            <a:endParaRPr lang="nl-NL" dirty="0"/>
          </a:p>
          <a:p>
            <a:pPr lvl="1"/>
            <a:r>
              <a:rPr lang="nl-NL" dirty="0"/>
              <a:t>Data </a:t>
            </a:r>
            <a:r>
              <a:rPr lang="nl-NL" dirty="0" err="1"/>
              <a:t>needs</a:t>
            </a:r>
            <a:r>
              <a:rPr lang="nl-NL" dirty="0"/>
              <a:t> </a:t>
            </a:r>
            <a:r>
              <a:rPr lang="nl-NL" dirty="0" err="1"/>
              <a:t>to</a:t>
            </a:r>
            <a:r>
              <a:rPr lang="nl-NL" dirty="0"/>
              <a:t> </a:t>
            </a:r>
            <a:r>
              <a:rPr lang="nl-NL" dirty="0" err="1"/>
              <a:t>work</a:t>
            </a:r>
            <a:r>
              <a:rPr lang="nl-NL" dirty="0"/>
              <a:t> </a:t>
            </a:r>
            <a:r>
              <a:rPr lang="nl-NL" dirty="0" err="1"/>
              <a:t>with</a:t>
            </a:r>
            <a:r>
              <a:rPr lang="nl-NL" dirty="0"/>
              <a:t> </a:t>
            </a:r>
            <a:r>
              <a:rPr lang="nl-NL" dirty="0" err="1"/>
              <a:t>and</a:t>
            </a:r>
            <a:r>
              <a:rPr lang="nl-NL" dirty="0"/>
              <a:t> </a:t>
            </a:r>
            <a:r>
              <a:rPr lang="nl-NL" dirty="0" err="1"/>
              <a:t>within</a:t>
            </a:r>
            <a:r>
              <a:rPr lang="nl-NL" dirty="0"/>
              <a:t> </a:t>
            </a:r>
            <a:r>
              <a:rPr lang="nl-NL" dirty="0" err="1"/>
              <a:t>applications</a:t>
            </a:r>
            <a:r>
              <a:rPr lang="nl-NL" dirty="0"/>
              <a:t> </a:t>
            </a:r>
            <a:r>
              <a:rPr lang="nl-NL" dirty="0" err="1"/>
              <a:t>and</a:t>
            </a:r>
            <a:r>
              <a:rPr lang="nl-NL" dirty="0"/>
              <a:t> </a:t>
            </a:r>
            <a:r>
              <a:rPr lang="nl-NL" dirty="0" err="1"/>
              <a:t>workflows</a:t>
            </a:r>
            <a:endParaRPr lang="nl-NL" dirty="0"/>
          </a:p>
          <a:p>
            <a:pPr marL="285750" lvl="1" indent="-285750">
              <a:buFontTx/>
              <a:buChar char="-"/>
            </a:pPr>
            <a:endParaRPr lang="nl-NL" dirty="0"/>
          </a:p>
          <a:p>
            <a:r>
              <a:rPr lang="nl-NL" dirty="0" err="1"/>
              <a:t>Reusable</a:t>
            </a:r>
            <a:endParaRPr lang="nl-NL" dirty="0"/>
          </a:p>
          <a:p>
            <a:pPr lvl="1"/>
            <a:r>
              <a:rPr lang="nl-NL" dirty="0"/>
              <a:t>Open </a:t>
            </a:r>
            <a:r>
              <a:rPr lang="nl-NL" dirty="0" err="1"/>
              <a:t>licensing</a:t>
            </a:r>
            <a:r>
              <a:rPr lang="nl-NL" dirty="0"/>
              <a:t> </a:t>
            </a:r>
            <a:r>
              <a:rPr lang="nl-NL" dirty="0" err="1"/>
              <a:t>and</a:t>
            </a:r>
            <a:r>
              <a:rPr lang="nl-NL" dirty="0"/>
              <a:t> </a:t>
            </a:r>
            <a:r>
              <a:rPr lang="nl-NL" dirty="0" err="1"/>
              <a:t>comprehensive</a:t>
            </a:r>
            <a:r>
              <a:rPr lang="nl-NL" dirty="0"/>
              <a:t> metadata </a:t>
            </a:r>
            <a:r>
              <a:rPr lang="nl-NL" dirty="0" err="1"/>
              <a:t>allow</a:t>
            </a:r>
            <a:r>
              <a:rPr lang="nl-NL" dirty="0"/>
              <a:t> </a:t>
            </a:r>
            <a:r>
              <a:rPr lang="nl-NL" dirty="0" err="1"/>
              <a:t>for</a:t>
            </a:r>
            <a:r>
              <a:rPr lang="nl-NL" dirty="0"/>
              <a:t> </a:t>
            </a:r>
            <a:r>
              <a:rPr lang="nl-NL" dirty="0" err="1"/>
              <a:t>the</a:t>
            </a:r>
            <a:r>
              <a:rPr lang="nl-NL" dirty="0"/>
              <a:t> </a:t>
            </a:r>
            <a:r>
              <a:rPr lang="nl-NL" dirty="0" err="1"/>
              <a:t>reuse</a:t>
            </a:r>
            <a:r>
              <a:rPr lang="nl-NL" dirty="0"/>
              <a:t> of data</a:t>
            </a:r>
          </a:p>
          <a:p>
            <a:pPr marL="285750" lvl="1" indent="-285750">
              <a:buFontTx/>
              <a:buChar char="-"/>
            </a:pPr>
            <a:endParaRPr lang="nl-NL" dirty="0"/>
          </a:p>
          <a:p>
            <a:endParaRPr lang="nl-NL" dirty="0"/>
          </a:p>
          <a:p>
            <a:endParaRPr lang="nl-NL" dirty="0"/>
          </a:p>
        </p:txBody>
      </p:sp>
    </p:spTree>
    <p:extLst>
      <p:ext uri="{BB962C8B-B14F-4D97-AF65-F5344CB8AC3E}">
        <p14:creationId xmlns:p14="http://schemas.microsoft.com/office/powerpoint/2010/main" val="36419853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AC3D-1A7D-4B76-BE8C-B902B651FCED}"/>
              </a:ext>
            </a:extLst>
          </p:cNvPr>
          <p:cNvSpPr>
            <a:spLocks noGrp="1"/>
          </p:cNvSpPr>
          <p:nvPr>
            <p:ph type="title"/>
          </p:nvPr>
        </p:nvSpPr>
        <p:spPr>
          <a:xfrm>
            <a:off x="450850" y="451166"/>
            <a:ext cx="3943213" cy="782467"/>
          </a:xfrm>
        </p:spPr>
        <p:txBody>
          <a:bodyPr/>
          <a:lstStyle/>
          <a:p>
            <a:r>
              <a:rPr lang="en-US"/>
              <a:t>Archiving and repositories</a:t>
            </a:r>
            <a:endParaRPr lang="nl-NL"/>
          </a:p>
        </p:txBody>
      </p:sp>
      <p:sp>
        <p:nvSpPr>
          <p:cNvPr id="4" name="Slide Number Placeholder 3">
            <a:extLst>
              <a:ext uri="{FF2B5EF4-FFF2-40B4-BE49-F238E27FC236}">
                <a16:creationId xmlns:a16="http://schemas.microsoft.com/office/drawing/2014/main" id="{A9C705A1-F7EE-4053-9D11-54169433AD45}"/>
              </a:ext>
            </a:extLst>
          </p:cNvPr>
          <p:cNvSpPr>
            <a:spLocks noGrp="1"/>
          </p:cNvSpPr>
          <p:nvPr>
            <p:ph type="sldNum" sz="quarter" idx="15"/>
          </p:nvPr>
        </p:nvSpPr>
        <p:spPr/>
        <p:txBody>
          <a:bodyPr/>
          <a:lstStyle/>
          <a:p>
            <a:pPr algn="l"/>
            <a:fld id="{840C1E0B-154D-844F-9C3C-CB8827A7EAB0}" type="slidenum">
              <a:rPr lang="nl-NL" smtClean="0"/>
              <a:pPr algn="l"/>
              <a:t>85</a:t>
            </a:fld>
            <a:r>
              <a:rPr lang="nl-NL"/>
              <a:t> </a:t>
            </a:r>
          </a:p>
        </p:txBody>
      </p:sp>
      <p:sp>
        <p:nvSpPr>
          <p:cNvPr id="35" name="Text Placeholder 2">
            <a:extLst>
              <a:ext uri="{FF2B5EF4-FFF2-40B4-BE49-F238E27FC236}">
                <a16:creationId xmlns:a16="http://schemas.microsoft.com/office/drawing/2014/main" id="{E73B4A7E-0D9E-486F-A31F-747A53CD76E2}"/>
              </a:ext>
            </a:extLst>
          </p:cNvPr>
          <p:cNvSpPr>
            <a:spLocks noGrp="1"/>
          </p:cNvSpPr>
          <p:nvPr>
            <p:ph type="body" sz="quarter" idx="13"/>
          </p:nvPr>
        </p:nvSpPr>
        <p:spPr>
          <a:xfrm>
            <a:off x="1685925" y="1685925"/>
            <a:ext cx="9322386" cy="4273550"/>
          </a:xfrm>
        </p:spPr>
        <p:txBody>
          <a:bodyPr vert="horz" lIns="0" tIns="0" rIns="0" bIns="0" rtlCol="0" anchor="t">
            <a:noAutofit/>
          </a:bodyPr>
          <a:lstStyle/>
          <a:p>
            <a:r>
              <a:rPr lang="nl-NL" sz="1800" dirty="0">
                <a:solidFill>
                  <a:schemeClr val="tx1"/>
                </a:solidFill>
                <a:latin typeface="DIN Pro"/>
              </a:rPr>
              <a:t>Different types of </a:t>
            </a:r>
            <a:r>
              <a:rPr lang="nl-NL" sz="1800" dirty="0" err="1">
                <a:solidFill>
                  <a:schemeClr val="tx1"/>
                </a:solidFill>
                <a:latin typeface="DIN Pro"/>
              </a:rPr>
              <a:t>repositories</a:t>
            </a:r>
            <a:r>
              <a:rPr lang="nl-NL" sz="1800" dirty="0">
                <a:solidFill>
                  <a:schemeClr val="tx1"/>
                </a:solidFill>
                <a:latin typeface="DIN Pro"/>
              </a:rPr>
              <a:t>:</a:t>
            </a:r>
          </a:p>
          <a:p>
            <a:endParaRPr lang="nl-NL" sz="1800" dirty="0">
              <a:solidFill>
                <a:schemeClr val="tx1"/>
              </a:solidFill>
              <a:latin typeface="DIN Pro"/>
            </a:endParaRPr>
          </a:p>
          <a:p>
            <a:pPr marL="285750" indent="-285750">
              <a:buChar char="•"/>
            </a:pPr>
            <a:r>
              <a:rPr lang="nl-NL" sz="1800" dirty="0">
                <a:solidFill>
                  <a:schemeClr val="tx1"/>
                </a:solidFill>
                <a:latin typeface="DIN Pro Medium"/>
              </a:rPr>
              <a:t>Subject-</a:t>
            </a:r>
            <a:r>
              <a:rPr lang="nl-NL" sz="1800" dirty="0" err="1">
                <a:solidFill>
                  <a:schemeClr val="tx1"/>
                </a:solidFill>
                <a:latin typeface="DIN Pro Medium"/>
              </a:rPr>
              <a:t>specific</a:t>
            </a:r>
            <a:r>
              <a:rPr lang="nl-NL" sz="1800" dirty="0">
                <a:solidFill>
                  <a:schemeClr val="tx1"/>
                </a:solidFill>
                <a:latin typeface="DIN Pro Medium"/>
              </a:rPr>
              <a:t> </a:t>
            </a:r>
            <a:r>
              <a:rPr lang="nl-NL" sz="1800" dirty="0" err="1">
                <a:solidFill>
                  <a:schemeClr val="tx1"/>
                </a:solidFill>
                <a:latin typeface="DIN Pro Medium"/>
              </a:rPr>
              <a:t>repository</a:t>
            </a:r>
            <a:endParaRPr lang="nl-NL" sz="1800" dirty="0">
              <a:solidFill>
                <a:schemeClr val="tx1"/>
              </a:solidFill>
              <a:latin typeface="DIN Pro Medium"/>
            </a:endParaRPr>
          </a:p>
          <a:p>
            <a:pPr marL="285750" indent="-285750">
              <a:buChar char="•"/>
            </a:pPr>
            <a:endParaRPr lang="nl-NL" sz="1800" dirty="0">
              <a:solidFill>
                <a:schemeClr val="tx1"/>
              </a:solidFill>
              <a:latin typeface="DIN Pro"/>
            </a:endParaRPr>
          </a:p>
          <a:p>
            <a:pPr marL="285750" indent="-285750">
              <a:buChar char="•"/>
            </a:pPr>
            <a:r>
              <a:rPr lang="nl-NL" sz="1800" dirty="0" err="1">
                <a:solidFill>
                  <a:schemeClr val="tx1"/>
                </a:solidFill>
                <a:latin typeface="DIN Pro"/>
              </a:rPr>
              <a:t>Institutional</a:t>
            </a:r>
            <a:r>
              <a:rPr lang="nl-NL" sz="1800" dirty="0">
                <a:solidFill>
                  <a:schemeClr val="tx1"/>
                </a:solidFill>
                <a:latin typeface="DIN Pro"/>
              </a:rPr>
              <a:t> / </a:t>
            </a:r>
            <a:r>
              <a:rPr lang="nl-NL" sz="1800" dirty="0" err="1">
                <a:solidFill>
                  <a:schemeClr val="tx1"/>
                </a:solidFill>
                <a:latin typeface="DIN Pro"/>
              </a:rPr>
              <a:t>national</a:t>
            </a:r>
            <a:r>
              <a:rPr lang="nl-NL" sz="1800" dirty="0">
                <a:solidFill>
                  <a:schemeClr val="tx1"/>
                </a:solidFill>
                <a:latin typeface="DIN Pro"/>
              </a:rPr>
              <a:t> </a:t>
            </a:r>
            <a:r>
              <a:rPr lang="nl-NL" sz="1800" dirty="0" err="1">
                <a:solidFill>
                  <a:schemeClr val="tx1"/>
                </a:solidFill>
                <a:latin typeface="DIN Pro"/>
              </a:rPr>
              <a:t>repository</a:t>
            </a:r>
            <a:endParaRPr lang="nl-NL" sz="1800" dirty="0">
              <a:solidFill>
                <a:schemeClr val="tx1"/>
              </a:solidFill>
              <a:latin typeface="DIN Pro"/>
            </a:endParaRPr>
          </a:p>
          <a:p>
            <a:pPr marL="285750" indent="-285750">
              <a:buChar char="•"/>
            </a:pPr>
            <a:endParaRPr lang="nl-NL" sz="1800" dirty="0">
              <a:solidFill>
                <a:schemeClr val="tx1"/>
              </a:solidFill>
              <a:latin typeface="DIN Pro"/>
            </a:endParaRPr>
          </a:p>
          <a:p>
            <a:pPr marL="285750" indent="-285750">
              <a:buChar char="•"/>
            </a:pPr>
            <a:r>
              <a:rPr lang="nl-NL" sz="1800" dirty="0">
                <a:solidFill>
                  <a:schemeClr val="tx1"/>
                </a:solidFill>
                <a:latin typeface="DIN Pro"/>
              </a:rPr>
              <a:t>General </a:t>
            </a:r>
            <a:r>
              <a:rPr lang="nl-NL" sz="1800" dirty="0" err="1">
                <a:solidFill>
                  <a:schemeClr val="tx1"/>
                </a:solidFill>
                <a:latin typeface="DIN Pro"/>
              </a:rPr>
              <a:t>repository</a:t>
            </a:r>
            <a:r>
              <a:rPr lang="nl-NL" sz="1800" dirty="0">
                <a:solidFill>
                  <a:schemeClr val="tx1"/>
                </a:solidFill>
                <a:latin typeface="DIN Pro"/>
              </a:rPr>
              <a:t> </a:t>
            </a:r>
          </a:p>
          <a:p>
            <a:endParaRPr lang="nl-NL" sz="1800" dirty="0">
              <a:solidFill>
                <a:schemeClr val="tx1"/>
              </a:solidFill>
              <a:latin typeface="DIN Pro"/>
            </a:endParaRPr>
          </a:p>
        </p:txBody>
      </p:sp>
    </p:spTree>
    <p:extLst>
      <p:ext uri="{BB962C8B-B14F-4D97-AF65-F5344CB8AC3E}">
        <p14:creationId xmlns:p14="http://schemas.microsoft.com/office/powerpoint/2010/main" val="28100342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CBE2-F4FA-4105-9273-6AB632D9F7CF}"/>
              </a:ext>
            </a:extLst>
          </p:cNvPr>
          <p:cNvSpPr>
            <a:spLocks noGrp="1"/>
          </p:cNvSpPr>
          <p:nvPr>
            <p:ph type="title"/>
          </p:nvPr>
        </p:nvSpPr>
        <p:spPr>
          <a:xfrm>
            <a:off x="450850" y="451166"/>
            <a:ext cx="5026829" cy="782467"/>
          </a:xfrm>
        </p:spPr>
        <p:txBody>
          <a:bodyPr/>
          <a:lstStyle/>
          <a:p>
            <a:r>
              <a:rPr lang="en-US"/>
              <a:t>Data archiving – Archives at the VU</a:t>
            </a:r>
            <a:endParaRPr lang="nl-NL"/>
          </a:p>
        </p:txBody>
      </p:sp>
      <p:sp>
        <p:nvSpPr>
          <p:cNvPr id="3" name="Text Placeholder 2">
            <a:extLst>
              <a:ext uri="{FF2B5EF4-FFF2-40B4-BE49-F238E27FC236}">
                <a16:creationId xmlns:a16="http://schemas.microsoft.com/office/drawing/2014/main" id="{E83FACF6-498B-42B9-815E-D92BD9328BC0}"/>
              </a:ext>
            </a:extLst>
          </p:cNvPr>
          <p:cNvSpPr>
            <a:spLocks noGrp="1"/>
          </p:cNvSpPr>
          <p:nvPr>
            <p:ph type="body" sz="quarter" idx="13"/>
          </p:nvPr>
        </p:nvSpPr>
        <p:spPr/>
        <p:txBody>
          <a:bodyPr/>
          <a:lstStyle/>
          <a:p>
            <a:pPr lvl="1"/>
            <a:r>
              <a:rPr lang="en-US"/>
              <a:t>Yoda – </a:t>
            </a:r>
            <a:r>
              <a:rPr lang="en-US">
                <a:hlinkClick r:id="rId2"/>
              </a:rPr>
              <a:t>https://yoda.vu.nl/</a:t>
            </a:r>
            <a:r>
              <a:rPr lang="en-US"/>
              <a:t> </a:t>
            </a:r>
          </a:p>
          <a:p>
            <a:pPr lvl="2"/>
            <a:r>
              <a:rPr lang="en-US"/>
              <a:t>Archive sensitive data</a:t>
            </a:r>
          </a:p>
          <a:p>
            <a:pPr lvl="2"/>
            <a:r>
              <a:rPr lang="en-US"/>
              <a:t>Offers an unique code (stamp)</a:t>
            </a:r>
          </a:p>
          <a:p>
            <a:pPr lvl="2"/>
            <a:r>
              <a:rPr lang="en-US"/>
              <a:t>The dedicated storage for all sensitive data</a:t>
            </a:r>
          </a:p>
          <a:p>
            <a:pPr lvl="2"/>
            <a:endParaRPr lang="en-US"/>
          </a:p>
          <a:p>
            <a:pPr lvl="2"/>
            <a:endParaRPr lang="en-US"/>
          </a:p>
          <a:p>
            <a:pPr lvl="1"/>
            <a:endParaRPr lang="nl-NL"/>
          </a:p>
        </p:txBody>
      </p:sp>
      <p:sp>
        <p:nvSpPr>
          <p:cNvPr id="4" name="Slide Number Placeholder 3">
            <a:extLst>
              <a:ext uri="{FF2B5EF4-FFF2-40B4-BE49-F238E27FC236}">
                <a16:creationId xmlns:a16="http://schemas.microsoft.com/office/drawing/2014/main" id="{09EA0098-6BD6-4DB4-81BF-3B6927764245}"/>
              </a:ext>
            </a:extLst>
          </p:cNvPr>
          <p:cNvSpPr>
            <a:spLocks noGrp="1"/>
          </p:cNvSpPr>
          <p:nvPr>
            <p:ph type="sldNum" sz="quarter" idx="15"/>
          </p:nvPr>
        </p:nvSpPr>
        <p:spPr/>
        <p:txBody>
          <a:bodyPr/>
          <a:lstStyle/>
          <a:p>
            <a:pPr algn="l"/>
            <a:fld id="{840C1E0B-154D-844F-9C3C-CB8827A7EAB0}" type="slidenum">
              <a:rPr lang="nl-NL" smtClean="0"/>
              <a:pPr algn="l"/>
              <a:t>86</a:t>
            </a:fld>
            <a:r>
              <a:rPr lang="nl-NL"/>
              <a:t> </a:t>
            </a:r>
          </a:p>
        </p:txBody>
      </p:sp>
      <p:sp>
        <p:nvSpPr>
          <p:cNvPr id="5" name="TextBox 4">
            <a:extLst>
              <a:ext uri="{FF2B5EF4-FFF2-40B4-BE49-F238E27FC236}">
                <a16:creationId xmlns:a16="http://schemas.microsoft.com/office/drawing/2014/main" id="{D80BA95B-8E09-41B1-B4ED-3FE7E809BC69}"/>
              </a:ext>
            </a:extLst>
          </p:cNvPr>
          <p:cNvSpPr txBox="1"/>
          <p:nvPr/>
        </p:nvSpPr>
        <p:spPr>
          <a:xfrm>
            <a:off x="7705725" y="1685925"/>
            <a:ext cx="3981450" cy="1428750"/>
          </a:xfrm>
          <a:prstGeom prst="roundRect">
            <a:avLst>
              <a:gd name="adj" fmla="val 5377"/>
            </a:avLst>
          </a:prstGeom>
          <a:solidFill>
            <a:srgbClr val="0077B3"/>
          </a:solidFill>
          <a:effectLst>
            <a:outerShdw blurRad="254000" dist="127000" dir="2700000" algn="ctr" rotWithShape="0">
              <a:schemeClr val="tx1">
                <a:alpha val="5000"/>
              </a:schemeClr>
            </a:outerShdw>
          </a:effectLst>
        </p:spPr>
        <p:txBody>
          <a:bodyPr wrap="square" lIns="180000" tIns="180000" rIns="180000" bIns="180000" rtlCol="0">
            <a:noAutofit/>
          </a:bodyPr>
          <a:lstStyle/>
          <a:p>
            <a:pPr algn="l"/>
            <a:r>
              <a:rPr lang="en-US">
                <a:solidFill>
                  <a:schemeClr val="bg2"/>
                </a:solidFill>
              </a:rPr>
              <a:t>See </a:t>
            </a:r>
            <a:r>
              <a:rPr lang="en-US" err="1">
                <a:solidFill>
                  <a:schemeClr val="bg2"/>
                </a:solidFill>
              </a:rPr>
              <a:t>LibGuide</a:t>
            </a:r>
            <a:r>
              <a:rPr lang="en-US">
                <a:solidFill>
                  <a:schemeClr val="bg2"/>
                </a:solidFill>
              </a:rPr>
              <a:t> RDM for more information: https://libguides.vu.nl/rdm/selecting-archive</a:t>
            </a:r>
            <a:endParaRPr lang="nl-NL">
              <a:solidFill>
                <a:schemeClr val="bg2"/>
              </a:solidFill>
            </a:endParaRPr>
          </a:p>
        </p:txBody>
      </p:sp>
    </p:spTree>
    <p:extLst>
      <p:ext uri="{BB962C8B-B14F-4D97-AF65-F5344CB8AC3E}">
        <p14:creationId xmlns:p14="http://schemas.microsoft.com/office/powerpoint/2010/main" val="37203401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1B81-A40A-4F6C-A8C4-51374F4E8B90}"/>
              </a:ext>
            </a:extLst>
          </p:cNvPr>
          <p:cNvSpPr>
            <a:spLocks noGrp="1"/>
          </p:cNvSpPr>
          <p:nvPr>
            <p:ph type="title"/>
          </p:nvPr>
        </p:nvSpPr>
        <p:spPr>
          <a:xfrm>
            <a:off x="450850" y="451166"/>
            <a:ext cx="5818687" cy="782467"/>
          </a:xfrm>
        </p:spPr>
        <p:txBody>
          <a:bodyPr/>
          <a:lstStyle/>
          <a:p>
            <a:r>
              <a:rPr lang="en-US"/>
              <a:t>Data publishing – Repository at the VU</a:t>
            </a:r>
            <a:endParaRPr lang="nl-NL"/>
          </a:p>
        </p:txBody>
      </p:sp>
      <p:sp>
        <p:nvSpPr>
          <p:cNvPr id="3" name="Text Placeholder 2">
            <a:extLst>
              <a:ext uri="{FF2B5EF4-FFF2-40B4-BE49-F238E27FC236}">
                <a16:creationId xmlns:a16="http://schemas.microsoft.com/office/drawing/2014/main" id="{22235E61-3B5F-44DE-BA92-70173B952BD8}"/>
              </a:ext>
            </a:extLst>
          </p:cNvPr>
          <p:cNvSpPr>
            <a:spLocks noGrp="1"/>
          </p:cNvSpPr>
          <p:nvPr>
            <p:ph type="body" sz="quarter" idx="13"/>
          </p:nvPr>
        </p:nvSpPr>
        <p:spPr/>
        <p:txBody>
          <a:bodyPr/>
          <a:lstStyle/>
          <a:p>
            <a:pPr lvl="1"/>
            <a:r>
              <a:rPr lang="en-US"/>
              <a:t>Yoda – </a:t>
            </a:r>
            <a:r>
              <a:rPr lang="en-US">
                <a:hlinkClick r:id="rId2"/>
              </a:rPr>
              <a:t>https://yoda.vu.nl/</a:t>
            </a:r>
            <a:r>
              <a:rPr lang="en-US"/>
              <a:t> </a:t>
            </a:r>
          </a:p>
          <a:p>
            <a:pPr lvl="2"/>
            <a:r>
              <a:rPr lang="en-US"/>
              <a:t>Publish data publicly on internet</a:t>
            </a:r>
          </a:p>
          <a:p>
            <a:pPr lvl="2"/>
            <a:r>
              <a:rPr lang="en-US"/>
              <a:t>Automatic registration in PURE</a:t>
            </a:r>
          </a:p>
          <a:p>
            <a:pPr lvl="2"/>
            <a:r>
              <a:rPr lang="en-US"/>
              <a:t>Persistent identifier</a:t>
            </a:r>
          </a:p>
          <a:p>
            <a:pPr lvl="2"/>
            <a:r>
              <a:rPr lang="en-US"/>
              <a:t>10 years</a:t>
            </a:r>
          </a:p>
          <a:p>
            <a:pPr lvl="1"/>
            <a:endParaRPr lang="en-US"/>
          </a:p>
          <a:p>
            <a:pPr lvl="1"/>
            <a:endParaRPr lang="en-US"/>
          </a:p>
          <a:p>
            <a:pPr lvl="1"/>
            <a:r>
              <a:rPr lang="en-US" err="1"/>
              <a:t>DataverseNL</a:t>
            </a:r>
            <a:r>
              <a:rPr lang="en-US"/>
              <a:t> - </a:t>
            </a:r>
            <a:r>
              <a:rPr lang="en-US">
                <a:hlinkClick r:id="rId3"/>
              </a:rPr>
              <a:t>https://dataverse.nl/dataverse/vuamsterdam</a:t>
            </a:r>
            <a:endParaRPr lang="en-US"/>
          </a:p>
          <a:p>
            <a:pPr lvl="2"/>
            <a:r>
              <a:rPr lang="en-US"/>
              <a:t>Publish data publicly on internet</a:t>
            </a:r>
          </a:p>
          <a:p>
            <a:pPr lvl="2"/>
            <a:r>
              <a:rPr lang="en-US"/>
              <a:t>Not suitable for privacy-sensitive data</a:t>
            </a:r>
          </a:p>
          <a:p>
            <a:pPr lvl="2"/>
            <a:r>
              <a:rPr lang="en-US"/>
              <a:t>Persistent identifier</a:t>
            </a:r>
          </a:p>
          <a:p>
            <a:pPr lvl="2"/>
            <a:r>
              <a:rPr lang="en-US"/>
              <a:t>10 years</a:t>
            </a:r>
          </a:p>
          <a:p>
            <a:pPr lvl="2"/>
            <a:endParaRPr lang="en-US"/>
          </a:p>
          <a:p>
            <a:pPr marL="173037" lvl="2" indent="0">
              <a:buNone/>
            </a:pPr>
            <a:endParaRPr lang="en-US"/>
          </a:p>
          <a:p>
            <a:endParaRPr lang="nl-NL"/>
          </a:p>
        </p:txBody>
      </p:sp>
      <p:sp>
        <p:nvSpPr>
          <p:cNvPr id="4" name="Slide Number Placeholder 3">
            <a:extLst>
              <a:ext uri="{FF2B5EF4-FFF2-40B4-BE49-F238E27FC236}">
                <a16:creationId xmlns:a16="http://schemas.microsoft.com/office/drawing/2014/main" id="{2901EDB7-BF34-4E49-A9ED-2904340583E1}"/>
              </a:ext>
            </a:extLst>
          </p:cNvPr>
          <p:cNvSpPr>
            <a:spLocks noGrp="1"/>
          </p:cNvSpPr>
          <p:nvPr>
            <p:ph type="sldNum" sz="quarter" idx="15"/>
          </p:nvPr>
        </p:nvSpPr>
        <p:spPr/>
        <p:txBody>
          <a:bodyPr/>
          <a:lstStyle/>
          <a:p>
            <a:pPr algn="l"/>
            <a:fld id="{840C1E0B-154D-844F-9C3C-CB8827A7EAB0}" type="slidenum">
              <a:rPr lang="nl-NL" smtClean="0"/>
              <a:pPr algn="l"/>
              <a:t>87</a:t>
            </a:fld>
            <a:r>
              <a:rPr lang="nl-NL"/>
              <a:t> </a:t>
            </a:r>
          </a:p>
        </p:txBody>
      </p:sp>
    </p:spTree>
    <p:extLst>
      <p:ext uri="{BB962C8B-B14F-4D97-AF65-F5344CB8AC3E}">
        <p14:creationId xmlns:p14="http://schemas.microsoft.com/office/powerpoint/2010/main" val="12962208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ADDD-3230-4526-92DA-A6EFD2850099}"/>
              </a:ext>
            </a:extLst>
          </p:cNvPr>
          <p:cNvSpPr>
            <a:spLocks noGrp="1"/>
          </p:cNvSpPr>
          <p:nvPr>
            <p:ph type="title"/>
          </p:nvPr>
        </p:nvSpPr>
        <p:spPr>
          <a:xfrm>
            <a:off x="450850" y="451166"/>
            <a:ext cx="5482852" cy="782467"/>
          </a:xfrm>
        </p:spPr>
        <p:txBody>
          <a:bodyPr/>
          <a:lstStyle/>
          <a:p>
            <a:r>
              <a:rPr lang="en-US"/>
              <a:t>Data publishing – External repositories</a:t>
            </a:r>
            <a:endParaRPr lang="nl-NL"/>
          </a:p>
        </p:txBody>
      </p:sp>
      <p:sp>
        <p:nvSpPr>
          <p:cNvPr id="3" name="Text Placeholder 2">
            <a:extLst>
              <a:ext uri="{FF2B5EF4-FFF2-40B4-BE49-F238E27FC236}">
                <a16:creationId xmlns:a16="http://schemas.microsoft.com/office/drawing/2014/main" id="{CB89DCC6-352C-4856-A0F0-A08AC2744A89}"/>
              </a:ext>
            </a:extLst>
          </p:cNvPr>
          <p:cNvSpPr>
            <a:spLocks noGrp="1"/>
          </p:cNvSpPr>
          <p:nvPr>
            <p:ph type="body" sz="quarter" idx="13"/>
          </p:nvPr>
        </p:nvSpPr>
        <p:spPr/>
        <p:txBody>
          <a:bodyPr/>
          <a:lstStyle/>
          <a:p>
            <a:pPr lvl="2"/>
            <a:r>
              <a:rPr lang="en-US" dirty="0">
                <a:sym typeface="Wingdings" panose="05000000000000000000" pitchFamily="2" charset="2"/>
              </a:rPr>
              <a:t>DANS Data Stations (DANS = Data Archiving and Networked Services)</a:t>
            </a:r>
          </a:p>
          <a:p>
            <a:pPr lvl="3"/>
            <a:r>
              <a:rPr lang="en-US" dirty="0">
                <a:sym typeface="Wingdings" panose="05000000000000000000" pitchFamily="2" charset="2"/>
                <a:hlinkClick r:id="rId2"/>
              </a:rPr>
              <a:t>Social Sciences and Humanities</a:t>
            </a:r>
            <a:endParaRPr lang="en-US" dirty="0">
              <a:sym typeface="Wingdings" panose="05000000000000000000" pitchFamily="2" charset="2"/>
            </a:endParaRPr>
          </a:p>
          <a:p>
            <a:pPr lvl="3"/>
            <a:r>
              <a:rPr lang="en-US" dirty="0">
                <a:sym typeface="Wingdings" panose="05000000000000000000" pitchFamily="2" charset="2"/>
                <a:hlinkClick r:id="rId3"/>
              </a:rPr>
              <a:t>Life, Health and Medical Sciences</a:t>
            </a:r>
            <a:endParaRPr lang="en-US" dirty="0">
              <a:sym typeface="Wingdings" panose="05000000000000000000" pitchFamily="2" charset="2"/>
            </a:endParaRPr>
          </a:p>
          <a:p>
            <a:pPr lvl="2"/>
            <a:r>
              <a:rPr lang="en-US" dirty="0">
                <a:sym typeface="Wingdings" panose="05000000000000000000" pitchFamily="2" charset="2"/>
                <a:hlinkClick r:id="rId4"/>
              </a:rPr>
              <a:t>Open Science Framework</a:t>
            </a:r>
            <a:r>
              <a:rPr lang="en-US" dirty="0">
                <a:sym typeface="Wingdings" panose="05000000000000000000" pitchFamily="2" charset="2"/>
              </a:rPr>
              <a:t> (OSF)</a:t>
            </a:r>
          </a:p>
          <a:p>
            <a:pPr lvl="2"/>
            <a:r>
              <a:rPr lang="en-US" dirty="0" err="1">
                <a:sym typeface="Wingdings" panose="05000000000000000000" pitchFamily="2" charset="2"/>
                <a:hlinkClick r:id="rId5"/>
              </a:rPr>
              <a:t>Zenodo</a:t>
            </a:r>
            <a:endParaRPr lang="en-US" dirty="0">
              <a:sym typeface="Wingdings" panose="05000000000000000000" pitchFamily="2" charset="2"/>
            </a:endParaRPr>
          </a:p>
          <a:p>
            <a:pPr lvl="2"/>
            <a:r>
              <a:rPr lang="en-US" dirty="0">
                <a:sym typeface="Wingdings" panose="05000000000000000000" pitchFamily="2" charset="2"/>
              </a:rPr>
              <a:t>Discipline-specific repositories</a:t>
            </a:r>
          </a:p>
          <a:p>
            <a:pPr lvl="2"/>
            <a:endParaRPr lang="en-US" dirty="0">
              <a:sym typeface="Wingdings" panose="05000000000000000000" pitchFamily="2" charset="2"/>
            </a:endParaRPr>
          </a:p>
          <a:p>
            <a:pPr lvl="1"/>
            <a:r>
              <a:rPr lang="en-US" dirty="0">
                <a:sym typeface="Wingdings" panose="05000000000000000000" pitchFamily="2" charset="2"/>
              </a:rPr>
              <a:t>See </a:t>
            </a:r>
            <a:r>
              <a:rPr lang="en-US" dirty="0">
                <a:sym typeface="Wingdings" panose="05000000000000000000" pitchFamily="2" charset="2"/>
                <a:hlinkClick r:id="rId6"/>
              </a:rPr>
              <a:t>https://www.re3data.org/</a:t>
            </a:r>
            <a:r>
              <a:rPr lang="en-US" dirty="0">
                <a:sym typeface="Wingdings" panose="05000000000000000000" pitchFamily="2" charset="2"/>
              </a:rPr>
              <a:t> for an overview of available repositories worldwide</a:t>
            </a:r>
            <a:endParaRPr lang="nl-NL" dirty="0"/>
          </a:p>
        </p:txBody>
      </p:sp>
      <p:sp>
        <p:nvSpPr>
          <p:cNvPr id="4" name="Slide Number Placeholder 3">
            <a:extLst>
              <a:ext uri="{FF2B5EF4-FFF2-40B4-BE49-F238E27FC236}">
                <a16:creationId xmlns:a16="http://schemas.microsoft.com/office/drawing/2014/main" id="{F9F9C848-6D9A-4684-AF92-DEC300EA3487}"/>
              </a:ext>
            </a:extLst>
          </p:cNvPr>
          <p:cNvSpPr>
            <a:spLocks noGrp="1"/>
          </p:cNvSpPr>
          <p:nvPr>
            <p:ph type="sldNum" sz="quarter" idx="15"/>
          </p:nvPr>
        </p:nvSpPr>
        <p:spPr/>
        <p:txBody>
          <a:bodyPr/>
          <a:lstStyle/>
          <a:p>
            <a:pPr algn="l"/>
            <a:fld id="{840C1E0B-154D-844F-9C3C-CB8827A7EAB0}" type="slidenum">
              <a:rPr lang="nl-NL" smtClean="0"/>
              <a:pPr algn="l"/>
              <a:t>88</a:t>
            </a:fld>
            <a:r>
              <a:rPr lang="nl-NL"/>
              <a:t> </a:t>
            </a:r>
          </a:p>
        </p:txBody>
      </p:sp>
    </p:spTree>
    <p:extLst>
      <p:ext uri="{BB962C8B-B14F-4D97-AF65-F5344CB8AC3E}">
        <p14:creationId xmlns:p14="http://schemas.microsoft.com/office/powerpoint/2010/main" val="3635349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48FD-E93F-4E4D-B2FD-C985451F2DC3}"/>
              </a:ext>
            </a:extLst>
          </p:cNvPr>
          <p:cNvSpPr>
            <a:spLocks noGrp="1"/>
          </p:cNvSpPr>
          <p:nvPr>
            <p:ph type="title"/>
          </p:nvPr>
        </p:nvSpPr>
        <p:spPr>
          <a:xfrm>
            <a:off x="450850" y="451166"/>
            <a:ext cx="4149794" cy="782467"/>
          </a:xfrm>
        </p:spPr>
        <p:txBody>
          <a:bodyPr/>
          <a:lstStyle/>
          <a:p>
            <a:r>
              <a:rPr lang="en-US" dirty="0"/>
              <a:t>Assignment – Data archiving</a:t>
            </a:r>
            <a:endParaRPr lang="nl-NL" dirty="0"/>
          </a:p>
        </p:txBody>
      </p:sp>
      <p:sp>
        <p:nvSpPr>
          <p:cNvPr id="3" name="Text Placeholder 2">
            <a:extLst>
              <a:ext uri="{FF2B5EF4-FFF2-40B4-BE49-F238E27FC236}">
                <a16:creationId xmlns:a16="http://schemas.microsoft.com/office/drawing/2014/main" id="{5D93BF34-4690-4825-AF4B-3FA71D941BA8}"/>
              </a:ext>
            </a:extLst>
          </p:cNvPr>
          <p:cNvSpPr>
            <a:spLocks noGrp="1"/>
          </p:cNvSpPr>
          <p:nvPr>
            <p:ph type="body" sz="quarter" idx="13"/>
          </p:nvPr>
        </p:nvSpPr>
        <p:spPr>
          <a:xfrm>
            <a:off x="1685925" y="1685925"/>
            <a:ext cx="7073064" cy="4273550"/>
          </a:xfrm>
        </p:spPr>
        <p:txBody>
          <a:bodyPr/>
          <a:lstStyle/>
          <a:p>
            <a:pPr lvl="1"/>
            <a:r>
              <a:rPr lang="en-US" dirty="0"/>
              <a:t>Search for data repositories with your </a:t>
            </a:r>
            <a:r>
              <a:rPr lang="en-US" dirty="0" err="1"/>
              <a:t>neighbour</a:t>
            </a:r>
            <a:r>
              <a:rPr lang="en-US" dirty="0"/>
              <a:t> and discuss what you find</a:t>
            </a:r>
            <a:endParaRPr lang="nl-NL" dirty="0"/>
          </a:p>
          <a:p>
            <a:pPr lvl="2"/>
            <a:r>
              <a:rPr lang="nl-NL" dirty="0"/>
              <a:t>re3data.org</a:t>
            </a:r>
          </a:p>
          <a:p>
            <a:pPr lvl="2"/>
            <a:r>
              <a:rPr lang="nl-NL" dirty="0"/>
              <a:t>VU </a:t>
            </a:r>
            <a:r>
              <a:rPr lang="nl-NL" dirty="0" err="1"/>
              <a:t>repositories</a:t>
            </a:r>
            <a:r>
              <a:rPr lang="nl-NL" dirty="0"/>
              <a:t> </a:t>
            </a:r>
            <a:r>
              <a:rPr lang="en-US" b="0" i="0" u="none" strike="noStrike" dirty="0">
                <a:solidFill>
                  <a:srgbClr val="000000"/>
                </a:solidFill>
                <a:effectLst/>
                <a:latin typeface="Calibri" panose="020F0502020204030204" pitchFamily="34" charset="0"/>
              </a:rPr>
              <a:t>(</a:t>
            </a:r>
            <a:r>
              <a:rPr lang="en-US" b="0" i="0" u="sng" strike="noStrike" dirty="0" err="1">
                <a:solidFill>
                  <a:srgbClr val="006AAC"/>
                </a:solidFill>
                <a:effectLst/>
                <a:latin typeface="Calibri" panose="020F0502020204030204" pitchFamily="34" charset="0"/>
                <a:hlinkClick r:id="rId2"/>
              </a:rPr>
              <a:t>LibGuide</a:t>
            </a:r>
            <a:r>
              <a:rPr lang="en-US" b="0" i="0" u="sng" strike="noStrike" dirty="0">
                <a:solidFill>
                  <a:srgbClr val="006AAC"/>
                </a:solidFill>
                <a:effectLst/>
                <a:latin typeface="Calibri" panose="020F0502020204030204" pitchFamily="34" charset="0"/>
                <a:hlinkClick r:id="rId2"/>
              </a:rPr>
              <a:t> Research Data Management &gt; Data Archiving</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p>
          <a:p>
            <a:pPr lvl="2"/>
            <a:r>
              <a:rPr lang="en-US" b="0" i="0" u="none" strike="noStrike" dirty="0">
                <a:solidFill>
                  <a:srgbClr val="000000"/>
                </a:solidFill>
                <a:effectLst/>
                <a:latin typeface="Calibri" panose="020F0502020204030204" pitchFamily="34" charset="0"/>
              </a:rPr>
              <a:t>Repositories you know from your own experience, which are common in your field</a:t>
            </a:r>
            <a:r>
              <a:rPr lang="en-US" b="0" i="0" dirty="0">
                <a:solidFill>
                  <a:srgbClr val="000000"/>
                </a:solidFill>
                <a:effectLst/>
                <a:latin typeface="Calibri" panose="020F0502020204030204" pitchFamily="34" charset="0"/>
              </a:rPr>
              <a:t>​</a:t>
            </a:r>
            <a:endParaRPr lang="en-US" dirty="0">
              <a:solidFill>
                <a:srgbClr val="000000"/>
              </a:solidFill>
              <a:latin typeface="Calibri" panose="020F0502020204030204" pitchFamily="34" charset="0"/>
            </a:endParaRPr>
          </a:p>
          <a:p>
            <a:pPr lvl="1"/>
            <a:endParaRPr lang="en-US" dirty="0">
              <a:solidFill>
                <a:srgbClr val="000000"/>
              </a:solidFill>
              <a:latin typeface="Calibri" panose="020F0502020204030204" pitchFamily="34" charset="0"/>
            </a:endParaRPr>
          </a:p>
          <a:p>
            <a:pPr lvl="1"/>
            <a:r>
              <a:rPr lang="en-US" b="0" i="0" u="none" strike="noStrike" dirty="0">
                <a:solidFill>
                  <a:srgbClr val="000000"/>
                </a:solidFill>
                <a:effectLst/>
                <a:latin typeface="Calibri" panose="020F0502020204030204" pitchFamily="34" charset="0"/>
              </a:rPr>
              <a:t>If you find one or more repositories that look suitable for publishing your data, please add them to the working document </a:t>
            </a:r>
            <a:r>
              <a:rPr lang="nl-NL" dirty="0">
                <a:hlinkClick r:id="rId3"/>
              </a:rPr>
              <a:t>http://tiny.cc/5a18vz</a:t>
            </a:r>
            <a:endParaRPr lang="en-US" dirty="0"/>
          </a:p>
        </p:txBody>
      </p:sp>
      <p:sp>
        <p:nvSpPr>
          <p:cNvPr id="4" name="Slide Number Placeholder 3">
            <a:extLst>
              <a:ext uri="{FF2B5EF4-FFF2-40B4-BE49-F238E27FC236}">
                <a16:creationId xmlns:a16="http://schemas.microsoft.com/office/drawing/2014/main" id="{B5DDF0B7-4806-40CE-B638-56DC3C5A9702}"/>
              </a:ext>
            </a:extLst>
          </p:cNvPr>
          <p:cNvSpPr>
            <a:spLocks noGrp="1"/>
          </p:cNvSpPr>
          <p:nvPr>
            <p:ph type="sldNum" sz="quarter" idx="15"/>
          </p:nvPr>
        </p:nvSpPr>
        <p:spPr/>
        <p:txBody>
          <a:bodyPr/>
          <a:lstStyle/>
          <a:p>
            <a:pPr algn="l"/>
            <a:fld id="{840C1E0B-154D-844F-9C3C-CB8827A7EAB0}" type="slidenum">
              <a:rPr lang="nl-NL" smtClean="0"/>
              <a:pPr algn="l"/>
              <a:t>89</a:t>
            </a:fld>
            <a:r>
              <a:rPr lang="nl-NL"/>
              <a:t> </a:t>
            </a:r>
          </a:p>
        </p:txBody>
      </p:sp>
    </p:spTree>
    <p:extLst>
      <p:ext uri="{BB962C8B-B14F-4D97-AF65-F5344CB8AC3E}">
        <p14:creationId xmlns:p14="http://schemas.microsoft.com/office/powerpoint/2010/main" val="58427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59F82-AE48-4F44-B381-64E19E3A5410}"/>
              </a:ext>
            </a:extLst>
          </p:cNvPr>
          <p:cNvSpPr>
            <a:spLocks noGrp="1"/>
          </p:cNvSpPr>
          <p:nvPr>
            <p:ph type="body" sz="quarter" idx="10"/>
          </p:nvPr>
        </p:nvSpPr>
        <p:spPr/>
        <p:txBody>
          <a:bodyPr/>
          <a:lstStyle/>
          <a:p>
            <a:r>
              <a:rPr lang="en-US"/>
              <a:t>RDM: What is it and why is it important?</a:t>
            </a:r>
            <a:endParaRPr lang="nl-NL"/>
          </a:p>
        </p:txBody>
      </p:sp>
    </p:spTree>
    <p:extLst>
      <p:ext uri="{BB962C8B-B14F-4D97-AF65-F5344CB8AC3E}">
        <p14:creationId xmlns:p14="http://schemas.microsoft.com/office/powerpoint/2010/main" val="3329918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539CC8C-765A-8841-9702-300428D8E824}"/>
              </a:ext>
            </a:extLst>
          </p:cNvPr>
          <p:cNvSpPr>
            <a:spLocks noGrp="1"/>
          </p:cNvSpPr>
          <p:nvPr>
            <p:ph type="body" sz="quarter" idx="10"/>
          </p:nvPr>
        </p:nvSpPr>
        <p:spPr/>
        <p:txBody>
          <a:bodyPr/>
          <a:lstStyle/>
          <a:p>
            <a:pPr>
              <a:lnSpc>
                <a:spcPct val="90000"/>
              </a:lnSpc>
            </a:pPr>
            <a:r>
              <a:rPr lang="en-GB" dirty="0">
                <a:latin typeface="DIN Pro Medium" pitchFamily="2" charset="0"/>
              </a:rPr>
              <a:t>Documentation</a:t>
            </a:r>
          </a:p>
        </p:txBody>
      </p:sp>
      <p:sp>
        <p:nvSpPr>
          <p:cNvPr id="6" name="Tekstvak 5">
            <a:extLst>
              <a:ext uri="{FF2B5EF4-FFF2-40B4-BE49-F238E27FC236}">
                <a16:creationId xmlns:a16="http://schemas.microsoft.com/office/drawing/2014/main" id="{A87D9100-6013-D84C-9123-A0198041AEBD}"/>
              </a:ext>
            </a:extLst>
          </p:cNvPr>
          <p:cNvSpPr txBox="1"/>
          <p:nvPr/>
        </p:nvSpPr>
        <p:spPr>
          <a:xfrm>
            <a:off x="9570027" y="35952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Tree>
    <p:extLst>
      <p:ext uri="{BB962C8B-B14F-4D97-AF65-F5344CB8AC3E}">
        <p14:creationId xmlns:p14="http://schemas.microsoft.com/office/powerpoint/2010/main" val="1356780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430940"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91</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64820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latin typeface="DIN Pro Medium" pitchFamily="2" charset="0"/>
              </a:rPr>
              <a:t>NL Code of Conduct for Research Integrity</a:t>
            </a:r>
          </a:p>
          <a:p>
            <a:pPr lvl="1"/>
            <a:r>
              <a:rPr lang="en-US" sz="1600" dirty="0">
                <a:latin typeface="DIN Pro Medium" pitchFamily="2" charset="0"/>
              </a:rPr>
              <a:t>3.3.23 Describe the data collected for and/or used in your research honestly, scrupulously and as transparently as possible.</a:t>
            </a:r>
          </a:p>
          <a:p>
            <a:pPr lvl="1"/>
            <a:endParaRPr lang="en-US" sz="1600" dirty="0">
              <a:latin typeface="DIN Pro Medium" pitchFamily="2" charset="0"/>
            </a:endParaRPr>
          </a:p>
          <a:p>
            <a:pPr lvl="1"/>
            <a:r>
              <a:rPr lang="en-US" sz="1600" dirty="0">
                <a:latin typeface="DIN Pro Medium" pitchFamily="2" charset="0"/>
              </a:rPr>
              <a:t>3.4.35 Be </a:t>
            </a:r>
            <a:r>
              <a:rPr lang="en-US" sz="1600" b="1" dirty="0">
                <a:latin typeface="DIN Pro Medium" pitchFamily="2" charset="0"/>
              </a:rPr>
              <a:t>transparent</a:t>
            </a:r>
            <a:r>
              <a:rPr lang="en-US" sz="1600" dirty="0">
                <a:latin typeface="DIN Pro Medium" pitchFamily="2" charset="0"/>
              </a:rPr>
              <a:t> about the method and working procedure followed and record them where relevant in </a:t>
            </a:r>
            <a:r>
              <a:rPr lang="en-US" sz="1600" b="1" dirty="0">
                <a:latin typeface="DIN Pro Medium" pitchFamily="2" charset="0"/>
              </a:rPr>
              <a:t>research protocols, logs, lab journals or reports</a:t>
            </a:r>
            <a:r>
              <a:rPr lang="en-US" sz="1600" dirty="0">
                <a:latin typeface="DIN Pro Medium" pitchFamily="2" charset="0"/>
              </a:rPr>
              <a:t>. The line of reasoning must be clear</a:t>
            </a:r>
          </a:p>
          <a:p>
            <a:pPr lvl="1"/>
            <a:r>
              <a:rPr lang="en-US" sz="1600" dirty="0">
                <a:latin typeface="DIN Pro Medium" pitchFamily="2" charset="0"/>
              </a:rPr>
              <a:t>and the steps in the research process must be </a:t>
            </a:r>
            <a:r>
              <a:rPr lang="en-US" sz="1600" b="1" dirty="0">
                <a:latin typeface="DIN Pro Medium" pitchFamily="2" charset="0"/>
              </a:rPr>
              <a:t>verifiable</a:t>
            </a:r>
            <a:r>
              <a:rPr lang="en-US" sz="1600" dirty="0">
                <a:latin typeface="DIN Pro Medium" pitchFamily="2" charset="0"/>
              </a:rPr>
              <a:t>. This usually means that the research must be described in sufficient detail for it to be possible to </a:t>
            </a:r>
            <a:r>
              <a:rPr lang="en-US" sz="1600" b="1" dirty="0">
                <a:latin typeface="DIN Pro Medium" pitchFamily="2" charset="0"/>
              </a:rPr>
              <a:t>replicate</a:t>
            </a:r>
            <a:r>
              <a:rPr lang="en-US" sz="1600" dirty="0">
                <a:latin typeface="DIN Pro Medium" pitchFamily="2" charset="0"/>
              </a:rPr>
              <a:t> the data collection and its analysis.</a:t>
            </a:r>
            <a:endParaRPr lang="en-GB" sz="1600" dirty="0">
              <a:latin typeface="DIN Pro Medium" pitchFamily="2" charset="0"/>
            </a:endParaRPr>
          </a:p>
          <a:p>
            <a:pPr lvl="1"/>
            <a:r>
              <a:rPr lang="en-GB" sz="1000" dirty="0">
                <a:latin typeface="DIN Pro Medium" pitchFamily="2" charset="0"/>
              </a:rPr>
              <a:t>Source: Netherlands Code of Conduct for Research Integrity </a:t>
            </a:r>
            <a:r>
              <a:rPr lang="en-GB" sz="1000" dirty="0">
                <a:latin typeface="DIN Pro Medium" pitchFamily="2" charset="0"/>
                <a:hlinkClick r:id="rId2"/>
              </a:rPr>
              <a:t>https://www.universiteitenvannederland.nl/files/documents/Netherlands%20Code%20of%20Conduct%20for%20Research%20Integrity%202018.pdf</a:t>
            </a:r>
            <a:endParaRPr lang="en-GB" sz="1000" dirty="0">
              <a:latin typeface="DIN Pro Medium" pitchFamily="2" charset="0"/>
            </a:endParaRPr>
          </a:p>
        </p:txBody>
      </p:sp>
    </p:spTree>
    <p:extLst>
      <p:ext uri="{BB962C8B-B14F-4D97-AF65-F5344CB8AC3E}">
        <p14:creationId xmlns:p14="http://schemas.microsoft.com/office/powerpoint/2010/main" val="17051584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423001" cy="782467"/>
          </a:xfrm>
        </p:spPr>
        <p:txBody>
          <a:bodyPr/>
          <a:lstStyle/>
          <a:p>
            <a:r>
              <a:rPr lang="en-GB" dirty="0">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92</a:t>
            </a:fld>
            <a:r>
              <a:rPr lang="en-GB" dirty="0"/>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64820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rgbClr val="0077B3"/>
                </a:solidFill>
                <a:latin typeface="DIN Pro Medium" pitchFamily="2" charset="0"/>
              </a:rPr>
              <a:t>VU RDM Policy</a:t>
            </a:r>
          </a:p>
          <a:p>
            <a:pPr lvl="1"/>
            <a:r>
              <a:rPr lang="en-GB" sz="1600" dirty="0"/>
              <a:t>5. </a:t>
            </a:r>
            <a:r>
              <a:rPr lang="en-US" sz="1600" dirty="0"/>
              <a:t>The VU ensures that research data that are generated at the VU are Findable (F in FAIR) by including descriptions of these datasets in the Current Research Information System (CRIS) of the VU. Researchers’ responsibilities in this process are as follows: researchers can perform this registration themselves, or they or their research support staff can request the CRIS administrator (</a:t>
            </a:r>
            <a:r>
              <a:rPr lang="en-US" sz="1600" dirty="0">
                <a:hlinkClick r:id="rId2"/>
              </a:rPr>
              <a:t>vuresearchportal.ub@vu.nl</a:t>
            </a:r>
            <a:r>
              <a:rPr lang="en-US" sz="1600" dirty="0"/>
              <a:t>) to do this registration by providing the necessary information (e.g. the storage location of the dataset, author information, project information).</a:t>
            </a:r>
            <a:endParaRPr lang="en-GB" sz="1600" dirty="0"/>
          </a:p>
          <a:p>
            <a:pPr lvl="1"/>
            <a:r>
              <a:rPr lang="en-GB" sz="1000" dirty="0"/>
              <a:t>Source: VU RDM Policy </a:t>
            </a:r>
            <a:r>
              <a:rPr lang="en-GB" sz="1000" dirty="0">
                <a:hlinkClick r:id="rId3"/>
              </a:rPr>
              <a:t>https://libguides.vu.nl/ld.php?content_id=32045526</a:t>
            </a:r>
            <a:endParaRPr lang="en-GB" sz="1000" dirty="0"/>
          </a:p>
        </p:txBody>
      </p:sp>
    </p:spTree>
    <p:extLst>
      <p:ext uri="{BB962C8B-B14F-4D97-AF65-F5344CB8AC3E}">
        <p14:creationId xmlns:p14="http://schemas.microsoft.com/office/powerpoint/2010/main" val="18459338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4248070" cy="782467"/>
          </a:xfrm>
        </p:spPr>
        <p:txBody>
          <a:bodyPr/>
          <a:lstStyle/>
          <a:p>
            <a:r>
              <a:rPr lang="en-GB" dirty="0"/>
              <a:t>Metadata on different levels</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93</a:t>
            </a:fld>
            <a:r>
              <a:rPr lang="nl-NL"/>
              <a:t> </a:t>
            </a:r>
            <a:endParaRPr lang="nl-NL" dirty="0"/>
          </a:p>
        </p:txBody>
      </p:sp>
      <p:sp>
        <p:nvSpPr>
          <p:cNvPr id="6" name="Tijdelijke aanduiding voor tekst 5">
            <a:extLst>
              <a:ext uri="{FF2B5EF4-FFF2-40B4-BE49-F238E27FC236}">
                <a16:creationId xmlns:a16="http://schemas.microsoft.com/office/drawing/2014/main" id="{354E203D-892C-4BBD-8FCB-F849DC71E7B8}"/>
              </a:ext>
            </a:extLst>
          </p:cNvPr>
          <p:cNvSpPr txBox="1">
            <a:spLocks/>
          </p:cNvSpPr>
          <p:nvPr/>
        </p:nvSpPr>
        <p:spPr>
          <a:xfrm>
            <a:off x="3592068" y="1838325"/>
            <a:ext cx="8420899"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b="1" dirty="0">
                <a:latin typeface="DIN Pro Medium" pitchFamily="2" charset="0"/>
              </a:rPr>
              <a:t>Metadata</a:t>
            </a:r>
          </a:p>
          <a:p>
            <a:pPr lvl="1"/>
            <a:r>
              <a:rPr lang="en-GB" sz="1600" dirty="0">
                <a:solidFill>
                  <a:schemeClr val="tx2"/>
                </a:solidFill>
                <a:latin typeface="DIN Pro Medium" pitchFamily="2" charset="0"/>
              </a:rPr>
              <a:t>(Data providing information about the data) </a:t>
            </a:r>
          </a:p>
          <a:p>
            <a:pPr lvl="1"/>
            <a:endParaRPr lang="en-GB" sz="1600" dirty="0">
              <a:solidFill>
                <a:schemeClr val="tx2"/>
              </a:solidFill>
              <a:latin typeface="DIN Pro Medium" pitchFamily="2" charset="0"/>
            </a:endParaRPr>
          </a:p>
          <a:p>
            <a:pPr lvl="1"/>
            <a:r>
              <a:rPr lang="en-GB" sz="1600" dirty="0">
                <a:solidFill>
                  <a:schemeClr val="tx2"/>
                </a:solidFill>
                <a:latin typeface="DIN Pro Medium" pitchFamily="2" charset="0"/>
              </a:rPr>
              <a:t>Everything needed to understand, validate and replicate your research</a:t>
            </a:r>
          </a:p>
          <a:p>
            <a:pPr lvl="1"/>
            <a:endParaRPr lang="en-GB" sz="1600" dirty="0">
              <a:solidFill>
                <a:schemeClr val="tx2"/>
              </a:solidFill>
              <a:latin typeface="DIN Pro Medium" pitchFamily="2" charset="0"/>
            </a:endParaRPr>
          </a:p>
          <a:p>
            <a:pPr lvl="1"/>
            <a:r>
              <a:rPr lang="en-GB" sz="1600" b="1" dirty="0">
                <a:latin typeface="DIN Pro Medium" pitchFamily="2" charset="0"/>
              </a:rPr>
              <a:t>First level:</a:t>
            </a:r>
            <a:br>
              <a:rPr lang="en-GB" sz="1600" b="1" dirty="0">
                <a:latin typeface="DIN Pro Medium" pitchFamily="2" charset="0"/>
              </a:rPr>
            </a:br>
            <a:r>
              <a:rPr lang="en-GB" sz="1600" dirty="0">
                <a:latin typeface="DIN Pro Medium" pitchFamily="2" charset="0"/>
              </a:rPr>
              <a:t>Metadata on the entire research</a:t>
            </a:r>
          </a:p>
          <a:p>
            <a:pPr lvl="1"/>
            <a:br>
              <a:rPr lang="en-GB" sz="1600" dirty="0">
                <a:latin typeface="DIN Pro Medium" pitchFamily="2" charset="0"/>
              </a:rPr>
            </a:br>
            <a:r>
              <a:rPr lang="en-GB" sz="1600" dirty="0">
                <a:latin typeface="DIN Pro Medium" pitchFamily="2" charset="0"/>
              </a:rPr>
              <a:t>- Codebooks</a:t>
            </a:r>
            <a:br>
              <a:rPr lang="en-GB" sz="1600" dirty="0">
                <a:latin typeface="DIN Pro Medium" pitchFamily="2" charset="0"/>
              </a:rPr>
            </a:br>
            <a:r>
              <a:rPr lang="en-GB" sz="1600" dirty="0">
                <a:latin typeface="DIN Pro Medium" pitchFamily="2" charset="0"/>
              </a:rPr>
              <a:t>- Research logs, logbooks</a:t>
            </a:r>
            <a:br>
              <a:rPr lang="en-GB" sz="1600" dirty="0">
                <a:latin typeface="DIN Pro Medium" pitchFamily="2" charset="0"/>
              </a:rPr>
            </a:br>
            <a:r>
              <a:rPr lang="en-GB" sz="1600" dirty="0">
                <a:latin typeface="DIN Pro Medium" pitchFamily="2" charset="0"/>
              </a:rPr>
              <a:t>- Protocols</a:t>
            </a:r>
          </a:p>
          <a:p>
            <a:pPr lvl="1"/>
            <a:r>
              <a:rPr lang="en-GB" sz="1600" dirty="0">
                <a:latin typeface="DIN Pro Medium" pitchFamily="2" charset="0"/>
              </a:rPr>
              <a:t>- Description of methodology</a:t>
            </a:r>
            <a:br>
              <a:rPr lang="en-GB" sz="1600" dirty="0">
                <a:latin typeface="DIN Pro Medium" pitchFamily="2" charset="0"/>
              </a:rPr>
            </a:br>
            <a:r>
              <a:rPr lang="en-GB" sz="1600" dirty="0">
                <a:latin typeface="DIN Pro Medium" pitchFamily="2" charset="0"/>
              </a:rPr>
              <a:t>- Machine settings</a:t>
            </a:r>
            <a:br>
              <a:rPr lang="en-GB" sz="1600" dirty="0">
                <a:latin typeface="DIN Pro Medium" pitchFamily="2" charset="0"/>
              </a:rPr>
            </a:br>
            <a:r>
              <a:rPr lang="en-GB" sz="1600" dirty="0">
                <a:latin typeface="DIN Pro Medium" pitchFamily="2" charset="0"/>
              </a:rPr>
              <a:t>- Registration in VU Research Portal (PURE)</a:t>
            </a:r>
            <a:br>
              <a:rPr lang="en-GB" sz="1600" dirty="0">
                <a:latin typeface="DIN Pro Medium" pitchFamily="2" charset="0"/>
              </a:rPr>
            </a:br>
            <a:endParaRPr lang="en-GB" sz="1600" dirty="0">
              <a:latin typeface="DIN Pro Medium" pitchFamily="2" charset="0"/>
            </a:endParaRPr>
          </a:p>
          <a:p>
            <a:pPr lvl="1"/>
            <a:r>
              <a:rPr lang="en-GB" sz="1600" b="1" dirty="0">
                <a:latin typeface="DIN Pro Medium" pitchFamily="2" charset="0"/>
              </a:rPr>
              <a:t>Second level:</a:t>
            </a:r>
            <a:br>
              <a:rPr lang="en-GB" sz="1600" b="1" dirty="0">
                <a:latin typeface="DIN Pro Medium" pitchFamily="2" charset="0"/>
              </a:rPr>
            </a:br>
            <a:r>
              <a:rPr lang="en-GB" sz="1600" dirty="0">
                <a:latin typeface="DIN Pro Medium" pitchFamily="2" charset="0"/>
              </a:rPr>
              <a:t>Metadata per data asset </a:t>
            </a:r>
          </a:p>
          <a:p>
            <a:pPr lvl="1"/>
            <a:endParaRPr lang="en-GB" sz="1600" dirty="0">
              <a:latin typeface="DIN Pro Medium" pitchFamily="2" charset="0"/>
            </a:endParaRPr>
          </a:p>
        </p:txBody>
      </p:sp>
      <p:pic>
        <p:nvPicPr>
          <p:cNvPr id="7" name="Picture 6">
            <a:extLst>
              <a:ext uri="{FF2B5EF4-FFF2-40B4-BE49-F238E27FC236}">
                <a16:creationId xmlns:a16="http://schemas.microsoft.com/office/drawing/2014/main" id="{E322149E-10D3-4DEE-B7B2-4F0EC3F0E895}"/>
              </a:ext>
            </a:extLst>
          </p:cNvPr>
          <p:cNvPicPr>
            <a:picLocks noChangeAspect="1"/>
          </p:cNvPicPr>
          <p:nvPr/>
        </p:nvPicPr>
        <p:blipFill>
          <a:blip r:embed="rId2"/>
          <a:stretch>
            <a:fillRect/>
          </a:stretch>
        </p:blipFill>
        <p:spPr>
          <a:xfrm>
            <a:off x="7401661" y="3213717"/>
            <a:ext cx="4412030" cy="2475597"/>
          </a:xfrm>
          <a:prstGeom prst="rect">
            <a:avLst/>
          </a:prstGeom>
          <a:ln>
            <a:solidFill>
              <a:schemeClr val="accent1"/>
            </a:solidFill>
          </a:ln>
        </p:spPr>
      </p:pic>
    </p:spTree>
    <p:extLst>
      <p:ext uri="{BB962C8B-B14F-4D97-AF65-F5344CB8AC3E}">
        <p14:creationId xmlns:p14="http://schemas.microsoft.com/office/powerpoint/2010/main" val="275525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4218659" cy="782467"/>
          </a:xfrm>
        </p:spPr>
        <p:txBody>
          <a:bodyPr/>
          <a:lstStyle/>
          <a:p>
            <a:r>
              <a:rPr lang="en-GB" dirty="0"/>
              <a:t>Metadata on data asset level</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94</a:t>
            </a:fld>
            <a:r>
              <a:rPr lang="nl-NL"/>
              <a:t> </a:t>
            </a:r>
            <a:endParaRPr lang="nl-NL" dirty="0"/>
          </a:p>
        </p:txBody>
      </p:sp>
      <p:pic>
        <p:nvPicPr>
          <p:cNvPr id="7" name="Picture 2" descr="synrg - News - An Introduction to Metadata and Taxonomy">
            <a:extLst>
              <a:ext uri="{FF2B5EF4-FFF2-40B4-BE49-F238E27FC236}">
                <a16:creationId xmlns:a16="http://schemas.microsoft.com/office/drawing/2014/main" id="{418E1F34-2F1D-474E-B896-82AE71092F5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2428" y="843293"/>
            <a:ext cx="5480066" cy="6014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entimeter - YouTube">
            <a:extLst>
              <a:ext uri="{FF2B5EF4-FFF2-40B4-BE49-F238E27FC236}">
                <a16:creationId xmlns:a16="http://schemas.microsoft.com/office/drawing/2014/main" id="{BC32F62A-F15C-4FD4-B496-17287F6C3A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23920" y="3008331"/>
            <a:ext cx="1779662" cy="177966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5">
            <a:extLst>
              <a:ext uri="{FF2B5EF4-FFF2-40B4-BE49-F238E27FC236}">
                <a16:creationId xmlns:a16="http://schemas.microsoft.com/office/drawing/2014/main" id="{61E8115F-EABC-45F8-8C39-223A792BB3EA}"/>
              </a:ext>
            </a:extLst>
          </p:cNvPr>
          <p:cNvSpPr txBox="1">
            <a:spLocks/>
          </p:cNvSpPr>
          <p:nvPr/>
        </p:nvSpPr>
        <p:spPr>
          <a:xfrm>
            <a:off x="2760008" y="4671782"/>
            <a:ext cx="1707487" cy="1160848"/>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chemeClr val="tx2"/>
                </a:solidFill>
                <a:latin typeface="DIN Pro Medium" pitchFamily="2" charset="0"/>
              </a:rPr>
              <a:t>What kind of metadata would research data need?</a:t>
            </a:r>
          </a:p>
          <a:p>
            <a:pPr lvl="1"/>
            <a:endParaRPr lang="en-GB" sz="1600" dirty="0">
              <a:solidFill>
                <a:schemeClr val="tx2"/>
              </a:solidFill>
              <a:latin typeface="DIN Pro Medium" pitchFamily="2" charset="0"/>
            </a:endParaRPr>
          </a:p>
          <a:p>
            <a:pPr lvl="1"/>
            <a:endParaRPr lang="en-GB" sz="1600" dirty="0">
              <a:solidFill>
                <a:schemeClr val="tx2"/>
              </a:solidFill>
              <a:latin typeface="DIN Pro Medium" pitchFamily="2" charset="0"/>
            </a:endParaRPr>
          </a:p>
          <a:p>
            <a:pPr lvl="1"/>
            <a:endParaRPr lang="en-GB" sz="1600" dirty="0">
              <a:latin typeface="DIN Pro Medium" pitchFamily="2" charset="0"/>
            </a:endParaRPr>
          </a:p>
        </p:txBody>
      </p:sp>
    </p:spTree>
    <p:extLst>
      <p:ext uri="{BB962C8B-B14F-4D97-AF65-F5344CB8AC3E}">
        <p14:creationId xmlns:p14="http://schemas.microsoft.com/office/powerpoint/2010/main" val="15104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4130878" cy="782467"/>
          </a:xfrm>
        </p:spPr>
        <p:txBody>
          <a:bodyPr/>
          <a:lstStyle/>
          <a:p>
            <a:r>
              <a:rPr lang="en-GB" dirty="0"/>
              <a:t>Metadata standard example</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95</a:t>
            </a:fld>
            <a:r>
              <a:rPr lang="nl-NL"/>
              <a:t> </a:t>
            </a:r>
            <a:endParaRPr lang="nl-NL" dirty="0"/>
          </a:p>
        </p:txBody>
      </p:sp>
      <p:pic>
        <p:nvPicPr>
          <p:cNvPr id="7" name="Picture 6">
            <a:extLst>
              <a:ext uri="{FF2B5EF4-FFF2-40B4-BE49-F238E27FC236}">
                <a16:creationId xmlns:a16="http://schemas.microsoft.com/office/drawing/2014/main" id="{11173D86-B2B0-4EDF-A6A9-9DD82E7A05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3872" y="1408110"/>
            <a:ext cx="6740555" cy="3913774"/>
          </a:xfrm>
          <a:prstGeom prst="rect">
            <a:avLst/>
          </a:prstGeom>
        </p:spPr>
      </p:pic>
      <p:pic>
        <p:nvPicPr>
          <p:cNvPr id="8194" name="Picture 2" descr="Standards">
            <a:extLst>
              <a:ext uri="{FF2B5EF4-FFF2-40B4-BE49-F238E27FC236}">
                <a16:creationId xmlns:a16="http://schemas.microsoft.com/office/drawing/2014/main" id="{83018FC1-6B6E-4AD0-A4EC-66872ABB3D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33841" y="1723387"/>
            <a:ext cx="4762500" cy="2695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D3B7DE-10B6-4A63-8CD5-C45FDDDE122A}"/>
              </a:ext>
            </a:extLst>
          </p:cNvPr>
          <p:cNvSpPr txBox="1"/>
          <p:nvPr/>
        </p:nvSpPr>
        <p:spPr>
          <a:xfrm>
            <a:off x="5235851" y="4691017"/>
            <a:ext cx="3312358" cy="1805226"/>
          </a:xfrm>
          <a:prstGeom prst="roundRect">
            <a:avLst>
              <a:gd name="adj" fmla="val 497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solidFill>
              </a:rPr>
              <a:t>Ask your colleagues which kinds metadata standard they prefer!</a:t>
            </a:r>
          </a:p>
          <a:p>
            <a:pPr algn="ctr"/>
            <a:r>
              <a:rPr lang="en-US" dirty="0">
                <a:solidFill>
                  <a:schemeClr val="bg2"/>
                </a:solidFill>
              </a:rPr>
              <a:t>or</a:t>
            </a:r>
          </a:p>
          <a:p>
            <a:r>
              <a:rPr lang="en-US" dirty="0">
                <a:solidFill>
                  <a:schemeClr val="bg2"/>
                </a:solidFill>
              </a:rPr>
              <a:t>Check out research you admire and how they structured the metadata</a:t>
            </a:r>
          </a:p>
        </p:txBody>
      </p:sp>
    </p:spTree>
    <p:extLst>
      <p:ext uri="{BB962C8B-B14F-4D97-AF65-F5344CB8AC3E}">
        <p14:creationId xmlns:p14="http://schemas.microsoft.com/office/powerpoint/2010/main" val="4485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11D-B677-44E9-B2C8-6568EDEB45AD}"/>
              </a:ext>
            </a:extLst>
          </p:cNvPr>
          <p:cNvSpPr>
            <a:spLocks noGrp="1"/>
          </p:cNvSpPr>
          <p:nvPr>
            <p:ph type="title"/>
          </p:nvPr>
        </p:nvSpPr>
        <p:spPr>
          <a:xfrm>
            <a:off x="450850" y="451166"/>
            <a:ext cx="3427417" cy="782467"/>
          </a:xfrm>
        </p:spPr>
        <p:txBody>
          <a:bodyPr/>
          <a:lstStyle/>
          <a:p>
            <a:r>
              <a:rPr lang="en-GB" dirty="0"/>
              <a:t>Metadata beyond FAIR</a:t>
            </a:r>
            <a:endParaRPr lang="en-NL" dirty="0"/>
          </a:p>
        </p:txBody>
      </p:sp>
      <p:sp>
        <p:nvSpPr>
          <p:cNvPr id="5" name="Slide Number Placeholder 4">
            <a:extLst>
              <a:ext uri="{FF2B5EF4-FFF2-40B4-BE49-F238E27FC236}">
                <a16:creationId xmlns:a16="http://schemas.microsoft.com/office/drawing/2014/main" id="{A309FC34-8817-446D-8810-FE583EB7E09C}"/>
              </a:ext>
            </a:extLst>
          </p:cNvPr>
          <p:cNvSpPr>
            <a:spLocks noGrp="1"/>
          </p:cNvSpPr>
          <p:nvPr>
            <p:ph type="sldNum" sz="quarter" idx="15"/>
          </p:nvPr>
        </p:nvSpPr>
        <p:spPr/>
        <p:txBody>
          <a:bodyPr/>
          <a:lstStyle/>
          <a:p>
            <a:pPr algn="l"/>
            <a:fld id="{840C1E0B-154D-844F-9C3C-CB8827A7EAB0}" type="slidenum">
              <a:rPr lang="nl-NL" smtClean="0"/>
              <a:pPr algn="l"/>
              <a:t>96</a:t>
            </a:fld>
            <a:r>
              <a:rPr lang="nl-NL"/>
              <a:t> </a:t>
            </a:r>
            <a:endParaRPr lang="nl-NL" dirty="0"/>
          </a:p>
        </p:txBody>
      </p:sp>
      <p:sp>
        <p:nvSpPr>
          <p:cNvPr id="6" name="Tijdelijke aanduiding voor tekst 5">
            <a:extLst>
              <a:ext uri="{FF2B5EF4-FFF2-40B4-BE49-F238E27FC236}">
                <a16:creationId xmlns:a16="http://schemas.microsoft.com/office/drawing/2014/main" id="{354E203D-892C-4BBD-8FCB-F849DC71E7B8}"/>
              </a:ext>
            </a:extLst>
          </p:cNvPr>
          <p:cNvSpPr txBox="1">
            <a:spLocks/>
          </p:cNvSpPr>
          <p:nvPr/>
        </p:nvSpPr>
        <p:spPr>
          <a:xfrm>
            <a:off x="3592068" y="1838325"/>
            <a:ext cx="8420899"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chemeClr val="tx2"/>
                </a:solidFill>
                <a:latin typeface="DIN Pro Medium" pitchFamily="2" charset="0"/>
              </a:rPr>
              <a:t>Usability for you and your colleagues </a:t>
            </a:r>
          </a:p>
          <a:p>
            <a:pPr lvl="1"/>
            <a:r>
              <a:rPr lang="en-GB" sz="1600" dirty="0">
                <a:latin typeface="DIN Pro Medium" pitchFamily="2" charset="0"/>
              </a:rPr>
              <a:t>Metadata makes sure you are able to use datasets of others for your own research </a:t>
            </a:r>
            <a:br>
              <a:rPr lang="en-GB" sz="1600" dirty="0">
                <a:solidFill>
                  <a:schemeClr val="tx2"/>
                </a:solidFill>
                <a:latin typeface="DIN Pro Medium" pitchFamily="2" charset="0"/>
              </a:rPr>
            </a:br>
            <a:br>
              <a:rPr lang="en-GB" sz="1600" dirty="0">
                <a:solidFill>
                  <a:schemeClr val="tx2"/>
                </a:solidFill>
                <a:latin typeface="DIN Pro Medium" pitchFamily="2" charset="0"/>
              </a:rPr>
            </a:br>
            <a:r>
              <a:rPr lang="en-GB" sz="1600" dirty="0">
                <a:latin typeface="DIN Pro Medium" pitchFamily="2" charset="0"/>
              </a:rPr>
              <a:t>Metadata prevents unfortunate surprises in using datasets</a:t>
            </a:r>
            <a:br>
              <a:rPr lang="en-GB" sz="1600" dirty="0">
                <a:latin typeface="DIN Pro Medium" pitchFamily="2" charset="0"/>
              </a:rPr>
            </a:br>
            <a:r>
              <a:rPr lang="en-GB" sz="1600" i="1" dirty="0">
                <a:latin typeface="DIN Pro Medium" pitchFamily="2" charset="0"/>
              </a:rPr>
              <a:t>“We didn’t know it only ran on a modified Windows 95 in the basement of Harvard”</a:t>
            </a:r>
            <a:endParaRPr lang="en-GB" sz="1600" dirty="0">
              <a:latin typeface="DIN Pro Medium" pitchFamily="2" charset="0"/>
            </a:endParaRPr>
          </a:p>
          <a:p>
            <a:pPr lvl="1"/>
            <a:endParaRPr lang="en-GB" sz="1600" dirty="0">
              <a:solidFill>
                <a:schemeClr val="tx2"/>
              </a:solidFill>
              <a:latin typeface="DIN Pro Medium" pitchFamily="2" charset="0"/>
            </a:endParaRPr>
          </a:p>
          <a:p>
            <a:pPr lvl="1"/>
            <a:r>
              <a:rPr lang="en-GB" sz="1600" dirty="0">
                <a:solidFill>
                  <a:schemeClr val="tx2"/>
                </a:solidFill>
                <a:latin typeface="DIN Pro Medium" pitchFamily="2" charset="0"/>
              </a:rPr>
              <a:t>A bigger impact!</a:t>
            </a:r>
          </a:p>
          <a:p>
            <a:pPr lvl="1"/>
            <a:r>
              <a:rPr lang="en-GB" sz="1600" dirty="0">
                <a:latin typeface="DIN Pro Medium" pitchFamily="2" charset="0"/>
              </a:rPr>
              <a:t>Metadata on research level makes your research findable</a:t>
            </a:r>
            <a:br>
              <a:rPr lang="en-GB" sz="1600" dirty="0">
                <a:latin typeface="DIN Pro Medium" pitchFamily="2" charset="0"/>
              </a:rPr>
            </a:br>
            <a:br>
              <a:rPr lang="en-GB" sz="1600" dirty="0">
                <a:latin typeface="DIN Pro Medium" pitchFamily="2" charset="0"/>
              </a:rPr>
            </a:br>
            <a:r>
              <a:rPr lang="en-GB" sz="1600" dirty="0">
                <a:latin typeface="DIN Pro Medium" pitchFamily="2" charset="0"/>
              </a:rPr>
              <a:t>Metadata on data asset level is publishable data</a:t>
            </a:r>
            <a:br>
              <a:rPr lang="en-GB" sz="1600" dirty="0">
                <a:latin typeface="DIN Pro Medium" pitchFamily="2" charset="0"/>
              </a:rPr>
            </a:br>
            <a:r>
              <a:rPr lang="en-GB" sz="1600" i="1" dirty="0">
                <a:latin typeface="DIN Pro Medium" pitchFamily="2" charset="0"/>
              </a:rPr>
              <a:t>even when everything else is restricted</a:t>
            </a:r>
            <a:endParaRPr lang="en-GB" sz="1600" dirty="0">
              <a:latin typeface="DIN Pro Medium" pitchFamily="2" charset="0"/>
            </a:endParaRPr>
          </a:p>
        </p:txBody>
      </p:sp>
    </p:spTree>
    <p:extLst>
      <p:ext uri="{BB962C8B-B14F-4D97-AF65-F5344CB8AC3E}">
        <p14:creationId xmlns:p14="http://schemas.microsoft.com/office/powerpoint/2010/main" val="3583333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539CC8C-765A-8841-9702-300428D8E824}"/>
              </a:ext>
            </a:extLst>
          </p:cNvPr>
          <p:cNvSpPr>
            <a:spLocks noGrp="1"/>
          </p:cNvSpPr>
          <p:nvPr>
            <p:ph type="body" sz="quarter" idx="10"/>
          </p:nvPr>
        </p:nvSpPr>
        <p:spPr/>
        <p:txBody>
          <a:bodyPr/>
          <a:lstStyle/>
          <a:p>
            <a:pPr>
              <a:lnSpc>
                <a:spcPct val="90000"/>
              </a:lnSpc>
            </a:pPr>
            <a:r>
              <a:rPr lang="en-GB" dirty="0">
                <a:latin typeface="DIN Pro Medium" pitchFamily="2" charset="0"/>
              </a:rPr>
              <a:t>Data management responsibilities and resources</a:t>
            </a:r>
          </a:p>
        </p:txBody>
      </p:sp>
      <p:sp>
        <p:nvSpPr>
          <p:cNvPr id="6" name="Tekstvak 5">
            <a:extLst>
              <a:ext uri="{FF2B5EF4-FFF2-40B4-BE49-F238E27FC236}">
                <a16:creationId xmlns:a16="http://schemas.microsoft.com/office/drawing/2014/main" id="{A87D9100-6013-D84C-9123-A0198041AEBD}"/>
              </a:ext>
            </a:extLst>
          </p:cNvPr>
          <p:cNvSpPr txBox="1"/>
          <p:nvPr/>
        </p:nvSpPr>
        <p:spPr>
          <a:xfrm>
            <a:off x="9570027" y="35952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dirty="0">
              <a:solidFill>
                <a:srgbClr val="005CA9"/>
              </a:solidFill>
            </a:endParaRPr>
          </a:p>
        </p:txBody>
      </p:sp>
    </p:spTree>
    <p:extLst>
      <p:ext uri="{BB962C8B-B14F-4D97-AF65-F5344CB8AC3E}">
        <p14:creationId xmlns:p14="http://schemas.microsoft.com/office/powerpoint/2010/main" val="1326853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3264231" cy="782467"/>
          </a:xfrm>
        </p:spPr>
        <p:txBody>
          <a:bodyPr/>
          <a:lstStyle/>
          <a:p>
            <a:r>
              <a:rPr lang="en-GB">
                <a:latin typeface="DINPro" pitchFamily="2" charset="0"/>
              </a:rPr>
              <a:t>Rules and regulations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98</a:t>
            </a:fld>
            <a:r>
              <a:rPr lang="en-GB"/>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chemeClr val="tx2"/>
                </a:solidFill>
                <a:latin typeface="DIN Pro Medium" pitchFamily="2" charset="0"/>
              </a:rPr>
              <a:t>VU Policy – Responsibility of the researcher</a:t>
            </a:r>
          </a:p>
          <a:p>
            <a:pPr lvl="1"/>
            <a:r>
              <a:rPr lang="en-GB" sz="1600" dirty="0"/>
              <a:t>2. </a:t>
            </a:r>
            <a:r>
              <a:rPr lang="en-GB" sz="1600" b="1" dirty="0"/>
              <a:t>Researchers are responsible for ensuring that their research data are reliably, traceably and securely stored</a:t>
            </a:r>
            <a:r>
              <a:rPr lang="en-GB" sz="1600" dirty="0"/>
              <a:t> throughout the data life cycle and that they are able to report the storage location of their data to the department head</a:t>
            </a:r>
            <a:endParaRPr lang="en-GB" sz="1600" dirty="0">
              <a:solidFill>
                <a:schemeClr val="tx2"/>
              </a:solidFill>
              <a:latin typeface="DIN Pro Medium" pitchFamily="2" charset="0"/>
            </a:endParaRPr>
          </a:p>
          <a:p>
            <a:pPr lvl="1"/>
            <a:r>
              <a:rPr lang="en-GB" sz="1000" dirty="0"/>
              <a:t>Source: VU RDM Policy </a:t>
            </a:r>
            <a:r>
              <a:rPr lang="en-GB" sz="1000" dirty="0">
                <a:hlinkClick r:id="rId2"/>
              </a:rPr>
              <a:t>https://libguides.vu.nl/ld.php?content_id=32045526</a:t>
            </a:r>
            <a:endParaRPr lang="en-GB" sz="1000" dirty="0"/>
          </a:p>
          <a:p>
            <a:pPr lvl="1" algn="r"/>
            <a:endParaRPr lang="en-GB" sz="1000" dirty="0"/>
          </a:p>
          <a:p>
            <a:pPr lvl="1" algn="r"/>
            <a:endParaRPr lang="en-GB" sz="1000" dirty="0"/>
          </a:p>
          <a:p>
            <a:pPr lvl="1"/>
            <a:r>
              <a:rPr lang="en-GB" sz="1600" dirty="0">
                <a:solidFill>
                  <a:srgbClr val="000000"/>
                </a:solidFill>
                <a:latin typeface="Calibri" panose="020F0502020204030204"/>
              </a:rPr>
              <a:t>During your research </a:t>
            </a:r>
            <a:r>
              <a:rPr lang="en-GB" sz="1600" b="1" dirty="0">
                <a:solidFill>
                  <a:srgbClr val="000000"/>
                </a:solidFill>
                <a:latin typeface="Calibri" panose="020F0502020204030204"/>
              </a:rPr>
              <a:t>you</a:t>
            </a:r>
            <a:r>
              <a:rPr lang="en-GB" sz="1600" dirty="0">
                <a:solidFill>
                  <a:srgbClr val="000000"/>
                </a:solidFill>
                <a:latin typeface="Calibri" panose="020F0502020204030204"/>
              </a:rPr>
              <a:t> are primarily responsible for your data, but the department head should also know where data from their department resides.</a:t>
            </a:r>
          </a:p>
          <a:p>
            <a:pPr lvl="1"/>
            <a:endParaRPr lang="en-GB" sz="1600" dirty="0">
              <a:solidFill>
                <a:srgbClr val="000000"/>
              </a:solidFill>
              <a:latin typeface="Calibri" panose="020F0502020204030204"/>
            </a:endParaRPr>
          </a:p>
          <a:p>
            <a:pPr lvl="1"/>
            <a:r>
              <a:rPr lang="en-GB" sz="1600" dirty="0">
                <a:solidFill>
                  <a:srgbClr val="000000"/>
                </a:solidFill>
                <a:latin typeface="Calibri" panose="020F0502020204030204"/>
              </a:rPr>
              <a:t>For archived data there should always be someone other than you who can deal with data access requests.</a:t>
            </a:r>
          </a:p>
          <a:p>
            <a:pPr lvl="1"/>
            <a:endParaRPr lang="en-GB" sz="1600" dirty="0">
              <a:solidFill>
                <a:srgbClr val="000000"/>
              </a:solidFill>
              <a:latin typeface="Calibri" panose="020F0502020204030204"/>
            </a:endParaRPr>
          </a:p>
          <a:p>
            <a:pPr lvl="1"/>
            <a:r>
              <a:rPr lang="en-GB" sz="1600" b="1" dirty="0">
                <a:solidFill>
                  <a:srgbClr val="000000"/>
                </a:solidFill>
                <a:latin typeface="Calibri" panose="020F0502020204030204"/>
              </a:rPr>
              <a:t>Why?</a:t>
            </a:r>
            <a:r>
              <a:rPr lang="en-GB" sz="1600" dirty="0">
                <a:solidFill>
                  <a:srgbClr val="000000"/>
                </a:solidFill>
                <a:latin typeface="Calibri" panose="020F0502020204030204"/>
              </a:rPr>
              <a:t> The VU is responsible for the data and since it’s common for researchers to change positions across institutions, you need someone with a more sustainable role (e.g. department head) to have this responsibility.</a:t>
            </a:r>
            <a:r>
              <a:rPr lang="en-GB" sz="1000" dirty="0">
                <a:solidFill>
                  <a:srgbClr val="000000"/>
                </a:solidFill>
                <a:latin typeface="Calibri" panose="020F0502020204030204"/>
              </a:rPr>
              <a:t> </a:t>
            </a:r>
          </a:p>
        </p:txBody>
      </p:sp>
      <p:sp>
        <p:nvSpPr>
          <p:cNvPr id="7" name="TextBox 6">
            <a:extLst>
              <a:ext uri="{FF2B5EF4-FFF2-40B4-BE49-F238E27FC236}">
                <a16:creationId xmlns:a16="http://schemas.microsoft.com/office/drawing/2014/main" id="{4DB57243-7ADB-4876-84E0-C98FF13D4B51}"/>
              </a:ext>
            </a:extLst>
          </p:cNvPr>
          <p:cNvSpPr txBox="1"/>
          <p:nvPr/>
        </p:nvSpPr>
        <p:spPr>
          <a:xfrm>
            <a:off x="8273362" y="449355"/>
            <a:ext cx="3312358" cy="1235154"/>
          </a:xfrm>
          <a:prstGeom prst="roundRect">
            <a:avLst>
              <a:gd name="adj" fmla="val 4977"/>
            </a:avLst>
          </a:prstGeom>
          <a:solidFill>
            <a:srgbClr val="0077B3"/>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solidFill>
              </a:rPr>
              <a:t>Note: Some projects have data stewards or data managers. They will be in charge of the data in that case</a:t>
            </a:r>
          </a:p>
        </p:txBody>
      </p:sp>
    </p:spTree>
    <p:extLst>
      <p:ext uri="{BB962C8B-B14F-4D97-AF65-F5344CB8AC3E}">
        <p14:creationId xmlns:p14="http://schemas.microsoft.com/office/powerpoint/2010/main" val="7759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52">
            <a:extLst>
              <a:ext uri="{FF2B5EF4-FFF2-40B4-BE49-F238E27FC236}">
                <a16:creationId xmlns:a16="http://schemas.microsoft.com/office/drawing/2014/main" id="{072CD0D3-8B3C-3941-BB4E-CA410DAE65C5}"/>
              </a:ext>
            </a:extLst>
          </p:cNvPr>
          <p:cNvSpPr>
            <a:spLocks noGrp="1"/>
          </p:cNvSpPr>
          <p:nvPr>
            <p:ph type="title"/>
          </p:nvPr>
        </p:nvSpPr>
        <p:spPr>
          <a:xfrm>
            <a:off x="450850" y="451166"/>
            <a:ext cx="1166285" cy="782467"/>
          </a:xfrm>
        </p:spPr>
        <p:txBody>
          <a:bodyPr/>
          <a:lstStyle/>
          <a:p>
            <a:r>
              <a:rPr lang="en-GB">
                <a:latin typeface="DINPro" pitchFamily="2" charset="0"/>
              </a:rPr>
              <a:t>Costs</a:t>
            </a:r>
          </a:p>
        </p:txBody>
      </p:sp>
      <p:sp>
        <p:nvSpPr>
          <p:cNvPr id="51" name="Tekstvak 50">
            <a:extLst>
              <a:ext uri="{FF2B5EF4-FFF2-40B4-BE49-F238E27FC236}">
                <a16:creationId xmlns:a16="http://schemas.microsoft.com/office/drawing/2014/main" id="{596090B3-77AC-4C41-AB4B-A75E9472D4E2}"/>
              </a:ext>
            </a:extLst>
          </p:cNvPr>
          <p:cNvSpPr txBox="1"/>
          <p:nvPr/>
        </p:nvSpPr>
        <p:spPr>
          <a:xfrm>
            <a:off x="2732567" y="-299838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a:solidFill>
                <a:srgbClr val="005CA9"/>
              </a:solidFill>
            </a:endParaRPr>
          </a:p>
        </p:txBody>
      </p:sp>
      <p:sp>
        <p:nvSpPr>
          <p:cNvPr id="3" name="Slide Number Placeholder 2">
            <a:extLst>
              <a:ext uri="{FF2B5EF4-FFF2-40B4-BE49-F238E27FC236}">
                <a16:creationId xmlns:a16="http://schemas.microsoft.com/office/drawing/2014/main" id="{9FA29BAA-E596-48A5-A26F-52B6E1154CB5}"/>
              </a:ext>
            </a:extLst>
          </p:cNvPr>
          <p:cNvSpPr>
            <a:spLocks noGrp="1"/>
          </p:cNvSpPr>
          <p:nvPr>
            <p:ph type="sldNum" sz="quarter" idx="15"/>
          </p:nvPr>
        </p:nvSpPr>
        <p:spPr/>
        <p:txBody>
          <a:bodyPr/>
          <a:lstStyle/>
          <a:p>
            <a:pPr algn="l"/>
            <a:fld id="{840C1E0B-154D-844F-9C3C-CB8827A7EAB0}" type="slidenum">
              <a:rPr lang="en-GB" smtClean="0"/>
              <a:pPr algn="l"/>
              <a:t>99</a:t>
            </a:fld>
            <a:r>
              <a:rPr lang="en-GB"/>
              <a:t> </a:t>
            </a:r>
          </a:p>
        </p:txBody>
      </p:sp>
      <p:sp>
        <p:nvSpPr>
          <p:cNvPr id="24" name="Tijdelijke aanduiding voor tekst 5">
            <a:extLst>
              <a:ext uri="{FF2B5EF4-FFF2-40B4-BE49-F238E27FC236}">
                <a16:creationId xmlns:a16="http://schemas.microsoft.com/office/drawing/2014/main" id="{059243DF-BC15-4280-84F0-252D86CEFD3B}"/>
              </a:ext>
            </a:extLst>
          </p:cNvPr>
          <p:cNvSpPr txBox="1">
            <a:spLocks/>
          </p:cNvSpPr>
          <p:nvPr/>
        </p:nvSpPr>
        <p:spPr>
          <a:xfrm>
            <a:off x="3439668" y="1685925"/>
            <a:ext cx="8304657" cy="427281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600" dirty="0">
                <a:solidFill>
                  <a:schemeClr val="tx2"/>
                </a:solidFill>
                <a:latin typeface="DIN Pro Medium" pitchFamily="2" charset="0"/>
              </a:rPr>
              <a:t>Costs – so there won’t be any surprises</a:t>
            </a:r>
          </a:p>
          <a:p>
            <a:pPr lvl="1"/>
            <a:endParaRPr lang="en-GB" sz="1600" dirty="0">
              <a:solidFill>
                <a:schemeClr val="tx2"/>
              </a:solidFill>
              <a:latin typeface="DIN Pro Medium" pitchFamily="2" charset="0"/>
            </a:endParaRPr>
          </a:p>
          <a:p>
            <a:pPr lvl="1"/>
            <a:r>
              <a:rPr lang="en-GB" sz="1600" dirty="0"/>
              <a:t>You don’t have to be exact – you need to be </a:t>
            </a:r>
            <a:r>
              <a:rPr lang="en-GB" sz="1600" b="1" dirty="0"/>
              <a:t>aware</a:t>
            </a:r>
          </a:p>
          <a:p>
            <a:pPr lvl="1"/>
            <a:endParaRPr lang="en-GB" sz="1600" dirty="0">
              <a:solidFill>
                <a:schemeClr val="tx2"/>
              </a:solidFill>
              <a:latin typeface="DIN Pro Medium" pitchFamily="2" charset="0"/>
            </a:endParaRPr>
          </a:p>
          <a:p>
            <a:pPr lvl="1"/>
            <a:r>
              <a:rPr lang="en-GB" sz="1600" dirty="0">
                <a:solidFill>
                  <a:schemeClr val="tx2"/>
                </a:solidFill>
                <a:latin typeface="DIN Pro Medium" pitchFamily="2" charset="0"/>
              </a:rPr>
              <a:t>Examples:</a:t>
            </a:r>
          </a:p>
          <a:p>
            <a:pPr lvl="1"/>
            <a:endParaRPr lang="en-GB" sz="1600" dirty="0">
              <a:solidFill>
                <a:schemeClr val="tx2"/>
              </a:solidFill>
              <a:latin typeface="DIN Pro Medium" pitchFamily="2" charset="0"/>
            </a:endParaRPr>
          </a:p>
          <a:p>
            <a:pPr marL="285750" lvl="1" indent="-285750">
              <a:buFont typeface="Arial" panose="020B0604020202020204" pitchFamily="34" charset="0"/>
              <a:buChar char="•"/>
            </a:pPr>
            <a:r>
              <a:rPr lang="en-GB" sz="1600" dirty="0">
                <a:latin typeface="DIN Pro Medium" pitchFamily="2" charset="0"/>
              </a:rPr>
              <a:t>Storage costs </a:t>
            </a:r>
          </a:p>
          <a:p>
            <a:pPr marL="285750" lvl="1" indent="-285750">
              <a:buFont typeface="Arial" panose="020B0604020202020204" pitchFamily="34" charset="0"/>
              <a:buChar char="•"/>
            </a:pPr>
            <a:endParaRPr lang="en-GB" sz="1600" dirty="0">
              <a:latin typeface="DIN Pro Medium" pitchFamily="2" charset="0"/>
            </a:endParaRPr>
          </a:p>
          <a:p>
            <a:pPr marL="285750" lvl="1" indent="-285750">
              <a:buFont typeface="Arial" panose="020B0604020202020204" pitchFamily="34" charset="0"/>
              <a:buChar char="•"/>
            </a:pPr>
            <a:r>
              <a:rPr lang="en-GB" sz="1600" dirty="0">
                <a:latin typeface="DIN Pro Medium" pitchFamily="2" charset="0"/>
              </a:rPr>
              <a:t>Using third party software </a:t>
            </a:r>
          </a:p>
          <a:p>
            <a:pPr marL="285750" lvl="1" indent="-285750">
              <a:buFont typeface="Arial" panose="020B0604020202020204" pitchFamily="34" charset="0"/>
              <a:buChar char="•"/>
            </a:pPr>
            <a:endParaRPr lang="en-GB" sz="1600" dirty="0">
              <a:latin typeface="DIN Pro Medium" pitchFamily="2" charset="0"/>
            </a:endParaRPr>
          </a:p>
          <a:p>
            <a:pPr marL="285750" lvl="1" indent="-285750">
              <a:buFont typeface="Arial" panose="020B0604020202020204" pitchFamily="34" charset="0"/>
              <a:buChar char="•"/>
            </a:pPr>
            <a:r>
              <a:rPr lang="en-GB" sz="1600" dirty="0">
                <a:latin typeface="DIN Pro Medium" pitchFamily="2" charset="0"/>
              </a:rPr>
              <a:t>Using student assistants for anonymizing/conducting surveys/etc </a:t>
            </a:r>
            <a:r>
              <a:rPr lang="en-GB" sz="1600" dirty="0" err="1">
                <a:latin typeface="DIN Pro Medium" pitchFamily="2" charset="0"/>
              </a:rPr>
              <a:t>etc</a:t>
            </a:r>
            <a:endParaRPr lang="en-GB" sz="1600" dirty="0">
              <a:latin typeface="DIN Pro Medium" pitchFamily="2" charset="0"/>
            </a:endParaRPr>
          </a:p>
          <a:p>
            <a:pPr marL="285750" lvl="1" indent="-285750">
              <a:buFont typeface="Arial" panose="020B0604020202020204" pitchFamily="34" charset="0"/>
              <a:buChar char="•"/>
            </a:pPr>
            <a:endParaRPr lang="en-GB" sz="1600" dirty="0">
              <a:latin typeface="DIN Pro Medium" pitchFamily="2" charset="0"/>
            </a:endParaRPr>
          </a:p>
          <a:p>
            <a:pPr marL="285750" lvl="1" indent="-285750">
              <a:buFont typeface="Arial" panose="020B0604020202020204" pitchFamily="34" charset="0"/>
              <a:buChar char="•"/>
            </a:pPr>
            <a:r>
              <a:rPr lang="en-GB" sz="1600" dirty="0">
                <a:latin typeface="DIN Pro Medium" pitchFamily="2" charset="0"/>
              </a:rPr>
              <a:t>Developing tools and </a:t>
            </a:r>
            <a:r>
              <a:rPr lang="en-GB" sz="1600" dirty="0" err="1">
                <a:latin typeface="DIN Pro Medium" pitchFamily="2" charset="0"/>
              </a:rPr>
              <a:t>algoritms</a:t>
            </a:r>
            <a:endParaRPr lang="en-GB" sz="1600" dirty="0">
              <a:latin typeface="DIN Pro Medium" pitchFamily="2" charset="0"/>
            </a:endParaRPr>
          </a:p>
          <a:p>
            <a:pPr lvl="1"/>
            <a:endParaRPr lang="en-GB" sz="1600" dirty="0">
              <a:latin typeface="DIN Pro Medium" pitchFamily="2" charset="0"/>
            </a:endParaRPr>
          </a:p>
          <a:p>
            <a:pPr lvl="1"/>
            <a:r>
              <a:rPr lang="en-GB" sz="1600" dirty="0">
                <a:latin typeface="DIN Pro Medium" pitchFamily="2" charset="0"/>
              </a:rPr>
              <a:t>- The privacy champions and data stewards are covered by the VU</a:t>
            </a:r>
            <a:br>
              <a:rPr lang="en-GB" sz="1600" dirty="0">
                <a:latin typeface="DIN Pro Medium" pitchFamily="2" charset="0"/>
              </a:rPr>
            </a:br>
            <a:endParaRPr lang="en-GB" sz="1600" dirty="0">
              <a:latin typeface="DIN Pro Medium" pitchFamily="2" charset="0"/>
            </a:endParaRPr>
          </a:p>
          <a:p>
            <a:pPr marL="285750" lvl="1" indent="-285750">
              <a:buFont typeface="Arial" panose="020B0604020202020204" pitchFamily="34" charset="0"/>
              <a:buChar char="•"/>
            </a:pPr>
            <a:endParaRPr lang="en-GB" sz="1600" dirty="0">
              <a:solidFill>
                <a:schemeClr val="tx2"/>
              </a:solidFill>
              <a:latin typeface="DIN Pro Medium" pitchFamily="2" charset="0"/>
            </a:endParaRPr>
          </a:p>
        </p:txBody>
      </p:sp>
      <p:sp>
        <p:nvSpPr>
          <p:cNvPr id="7" name="TextBox 6">
            <a:extLst>
              <a:ext uri="{FF2B5EF4-FFF2-40B4-BE49-F238E27FC236}">
                <a16:creationId xmlns:a16="http://schemas.microsoft.com/office/drawing/2014/main" id="{BDD15A9E-C4F4-4DB3-A4EB-403986B2E7D6}"/>
              </a:ext>
            </a:extLst>
          </p:cNvPr>
          <p:cNvSpPr txBox="1"/>
          <p:nvPr/>
        </p:nvSpPr>
        <p:spPr>
          <a:xfrm>
            <a:off x="8431967" y="2310768"/>
            <a:ext cx="3312358" cy="1520190"/>
          </a:xfrm>
          <a:prstGeom prst="roundRect">
            <a:avLst>
              <a:gd name="adj" fmla="val 4977"/>
            </a:avLst>
          </a:prstGeom>
          <a:solidFill>
            <a:srgbClr val="0077B3"/>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solidFill>
              </a:rPr>
              <a:t>Tip: The DMP is a living document. It is okay if you don’t know the costs yet, as long as you anticipate and update the DMP when necessary</a:t>
            </a:r>
          </a:p>
        </p:txBody>
      </p:sp>
    </p:spTree>
    <p:extLst>
      <p:ext uri="{BB962C8B-B14F-4D97-AF65-F5344CB8AC3E}">
        <p14:creationId xmlns:p14="http://schemas.microsoft.com/office/powerpoint/2010/main" val="37240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potx" id="{B491838A-1F74-4D87-B398-7CDD8260CE70}" vid="{3D16D61C-C7BD-4AEA-844B-7B33D039B99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201df4-6045-4283-a75d-442352bcb72d">
      <Terms xmlns="http://schemas.microsoft.com/office/infopath/2007/PartnerControls"/>
    </lcf76f155ced4ddcb4097134ff3c332f>
    <TaxCatchAll xmlns="21be0509-0391-4cb3-9260-32ec049b98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61A81A9FFEFC4EAA08D799F31637E5" ma:contentTypeVersion="15" ma:contentTypeDescription="Create a new document." ma:contentTypeScope="" ma:versionID="a6fbcdd3fe85f927debd62c2a8bac870">
  <xsd:schema xmlns:xsd="http://www.w3.org/2001/XMLSchema" xmlns:xs="http://www.w3.org/2001/XMLSchema" xmlns:p="http://schemas.microsoft.com/office/2006/metadata/properties" xmlns:ns2="7a201df4-6045-4283-a75d-442352bcb72d" xmlns:ns3="21be0509-0391-4cb3-9260-32ec049b9813" targetNamespace="http://schemas.microsoft.com/office/2006/metadata/properties" ma:root="true" ma:fieldsID="c624df772caf60caa68fdf90853404a7" ns2:_="" ns3:_="">
    <xsd:import namespace="7a201df4-6045-4283-a75d-442352bcb72d"/>
    <xsd:import namespace="21be0509-0391-4cb3-9260-32ec049b98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01df4-6045-4283-a75d-442352bcb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be0509-0391-4cb3-9260-32ec049b9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b650aff-6220-4ab2-8f5a-8098d6deac76}" ma:internalName="TaxCatchAll" ma:showField="CatchAllData" ma:web="21be0509-0391-4cb3-9260-32ec049b9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3A9D0-C6E9-4450-97BB-09225FB7BF63}">
  <ds:schemaRefs>
    <ds:schemaRef ds:uri="http://schemas.microsoft.com/sharepoint/v3/contenttype/forms"/>
  </ds:schemaRefs>
</ds:datastoreItem>
</file>

<file path=customXml/itemProps2.xml><?xml version="1.0" encoding="utf-8"?>
<ds:datastoreItem xmlns:ds="http://schemas.openxmlformats.org/officeDocument/2006/customXml" ds:itemID="{8F0C05CD-47F5-4395-A63D-7F034C65C2F4}">
  <ds:schemaRefs>
    <ds:schemaRef ds:uri="21be0509-0391-4cb3-9260-32ec049b9813"/>
    <ds:schemaRef ds:uri="7a201df4-6045-4283-a75d-442352bcb7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9F077E-302C-445B-A997-318ECC9AB0A8}">
  <ds:schemaRefs>
    <ds:schemaRef ds:uri="21be0509-0391-4cb3-9260-32ec049b9813"/>
    <ds:schemaRef ds:uri="7a201df4-6045-4283-a75d-442352bcb7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VU Presentation</Template>
  <TotalTime>282</TotalTime>
  <Words>5854</Words>
  <Application>Microsoft Office PowerPoint</Application>
  <PresentationFormat>Custom</PresentationFormat>
  <Paragraphs>1002</Paragraphs>
  <Slides>112</Slides>
  <Notes>23</Notes>
  <HiddenSlides>16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vt:lpstr>
      <vt:lpstr>Calibri</vt:lpstr>
      <vt:lpstr>DIN Pro</vt:lpstr>
      <vt:lpstr>DIN Pro Medium</vt:lpstr>
      <vt:lpstr>DINPro</vt:lpstr>
      <vt:lpstr>VU layout</vt:lpstr>
      <vt:lpstr>PowerPoint Presentation</vt:lpstr>
      <vt:lpstr>PowerPoint Presentation</vt:lpstr>
      <vt:lpstr>PowerPoint Presentation</vt:lpstr>
      <vt:lpstr>PowerPoint Presentation</vt:lpstr>
      <vt:lpstr>Learner’s objectives</vt:lpstr>
      <vt:lpstr>Roadmap</vt:lpstr>
      <vt:lpstr>Roadmap</vt:lpstr>
      <vt:lpstr>Assignment | Discuss your research | 5 minutes</vt:lpstr>
      <vt:lpstr>PowerPoint Presentation</vt:lpstr>
      <vt:lpstr>Research data</vt:lpstr>
      <vt:lpstr>Research Data Management (RDM)</vt:lpstr>
      <vt:lpstr>Why is RDM important?</vt:lpstr>
      <vt:lpstr>Prevent data loss</vt:lpstr>
      <vt:lpstr>Why is RDM important?</vt:lpstr>
      <vt:lpstr>PowerPoint Presentation</vt:lpstr>
      <vt:lpstr>You need a plan</vt:lpstr>
      <vt:lpstr>DMPonline – Structured plan writing</vt:lpstr>
      <vt:lpstr>Choosing the right template</vt:lpstr>
      <vt:lpstr>Open research output</vt:lpstr>
      <vt:lpstr>Linking data and publications: An example</vt:lpstr>
      <vt:lpstr>Linking data and publications: An example</vt:lpstr>
      <vt:lpstr>Linking data and publications: An example</vt:lpstr>
      <vt:lpstr>Linking data and publications: An example</vt:lpstr>
      <vt:lpstr>Linking data and publications: An example</vt:lpstr>
      <vt:lpstr>Linking data and publications: An example</vt:lpstr>
      <vt:lpstr>Linking data and publications: An example</vt:lpstr>
      <vt:lpstr>PowerPoint Presentation</vt:lpstr>
      <vt:lpstr>Information about your project</vt:lpstr>
      <vt:lpstr>PowerPoint Presentation</vt:lpstr>
      <vt:lpstr>Origin of your data</vt:lpstr>
      <vt:lpstr>Describe your data assets</vt:lpstr>
      <vt:lpstr>Data description | Example</vt:lpstr>
      <vt:lpstr>Data description | Example</vt:lpstr>
      <vt:lpstr>Data description | Example</vt:lpstr>
      <vt:lpstr>Data description | Example</vt:lpstr>
      <vt:lpstr>Recommended file formats</vt:lpstr>
      <vt:lpstr>Assignment | Data description part 1 (5 minutes)</vt:lpstr>
      <vt:lpstr>Assignment | Data description part 2 (10 minutes)</vt:lpstr>
      <vt:lpstr>PowerPoint Presentation</vt:lpstr>
      <vt:lpstr>GDPR: Contents</vt:lpstr>
      <vt:lpstr>What are personal data?</vt:lpstr>
      <vt:lpstr>Indirect identification</vt:lpstr>
      <vt:lpstr>Let’s practice</vt:lpstr>
      <vt:lpstr>Personal data?</vt:lpstr>
      <vt:lpstr>What are the main rules?</vt:lpstr>
      <vt:lpstr>Legal ground scientific research: Consent or legitimate interest</vt:lpstr>
      <vt:lpstr>Types of personal data</vt:lpstr>
      <vt:lpstr>You cannot process special categories unless:</vt:lpstr>
      <vt:lpstr>Let’s practice</vt:lpstr>
      <vt:lpstr>Pseudonymization vs. anonymization</vt:lpstr>
      <vt:lpstr>Pseudonymization, anonymization in practice</vt:lpstr>
      <vt:lpstr>Security measures</vt:lpstr>
      <vt:lpstr>International transfers</vt:lpstr>
      <vt:lpstr>Division of roles</vt:lpstr>
      <vt:lpstr>Division of roles</vt:lpstr>
      <vt:lpstr>Let’s practice</vt:lpstr>
      <vt:lpstr>GDPR: In summary</vt:lpstr>
      <vt:lpstr>Research with genetic resources</vt:lpstr>
      <vt:lpstr>PowerPoint Presentation</vt:lpstr>
      <vt:lpstr>Follow up</vt:lpstr>
      <vt:lpstr>PowerPoint Presentation</vt:lpstr>
      <vt:lpstr>PowerPoint Presentation</vt:lpstr>
      <vt:lpstr>PowerPoint Presentation</vt:lpstr>
      <vt:lpstr>PowerPoint Presentation</vt:lpstr>
      <vt:lpstr>Pseudonymization vs. anonymization</vt:lpstr>
      <vt:lpstr>Pseudonymization, anonymization in practice</vt:lpstr>
      <vt:lpstr>Security measures</vt:lpstr>
      <vt:lpstr>GDPR: In summary</vt:lpstr>
      <vt:lpstr>Regulations and requirements</vt:lpstr>
      <vt:lpstr>PowerPoint Presentation</vt:lpstr>
      <vt:lpstr>Storage vs archiving</vt:lpstr>
      <vt:lpstr>Storage: What do you use?</vt:lpstr>
      <vt:lpstr>Rules and regulations</vt:lpstr>
      <vt:lpstr>Rules and regulations</vt:lpstr>
      <vt:lpstr>Recap</vt:lpstr>
      <vt:lpstr>Assignment</vt:lpstr>
      <vt:lpstr>PowerPoint Presentation</vt:lpstr>
      <vt:lpstr>During research vs after research</vt:lpstr>
      <vt:lpstr>Rules and regulations</vt:lpstr>
      <vt:lpstr>Rules and regulations</vt:lpstr>
      <vt:lpstr>Rules and regulations</vt:lpstr>
      <vt:lpstr>Archiving vs publishing</vt:lpstr>
      <vt:lpstr>FAIR principles</vt:lpstr>
      <vt:lpstr>FAIR principles</vt:lpstr>
      <vt:lpstr>Archiving and repositories</vt:lpstr>
      <vt:lpstr>Data archiving – Archives at the VU</vt:lpstr>
      <vt:lpstr>Data publishing – Repository at the VU</vt:lpstr>
      <vt:lpstr>Data publishing – External repositories</vt:lpstr>
      <vt:lpstr>Assignment – Data archiving</vt:lpstr>
      <vt:lpstr>PowerPoint Presentation</vt:lpstr>
      <vt:lpstr>Rules and regulations</vt:lpstr>
      <vt:lpstr>Rules and regulations</vt:lpstr>
      <vt:lpstr>Metadata on different levels</vt:lpstr>
      <vt:lpstr>Metadata on data asset level</vt:lpstr>
      <vt:lpstr>Metadata standard example</vt:lpstr>
      <vt:lpstr>Metadata beyond FAIR</vt:lpstr>
      <vt:lpstr>PowerPoint Presentation</vt:lpstr>
      <vt:lpstr>Rules and regulations</vt:lpstr>
      <vt:lpstr>Costs</vt:lpstr>
      <vt:lpstr>PowerPoint Presentation</vt:lpstr>
      <vt:lpstr>Follow up</vt:lpstr>
      <vt:lpstr>Support at ACTA</vt:lpstr>
      <vt:lpstr>Support at Beta</vt:lpstr>
      <vt:lpstr>Support at FGB</vt:lpstr>
      <vt:lpstr>Support at FRT</vt:lpstr>
      <vt:lpstr>Support at FSW</vt:lpstr>
      <vt:lpstr>Support at RCH</vt:lpstr>
      <vt:lpstr>Support at SBE</vt:lpstr>
      <vt:lpstr>General support</vt:lpstr>
      <vt:lpstr>Support at national and international level</vt:lpstr>
      <vt:lpstr>Support at national and international level</vt:lpstr>
      <vt:lpstr>Training opportunities</vt:lpstr>
    </vt:vector>
  </TitlesOfParts>
  <Manager/>
  <Company>VU Amsterdam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Scholten, J.</dc:creator>
  <cp:keywords/>
  <dc:description/>
  <cp:lastModifiedBy>Leuveld - Postma, K. (Koen)</cp:lastModifiedBy>
  <cp:revision>102</cp:revision>
  <dcterms:created xsi:type="dcterms:W3CDTF">2022-01-14T12:48:47Z</dcterms:created>
  <dcterms:modified xsi:type="dcterms:W3CDTF">2023-06-21T13:38:52Z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VU</vt:lpwstr>
  </property>
  <property fmtid="{D5CDD505-2E9C-101B-9397-08002B2CF9AE}" pid="3" name="SjabloonVersiedatum">
    <vt:lpwstr>11 12 2020</vt:lpwstr>
  </property>
  <property fmtid="{D5CDD505-2E9C-101B-9397-08002B2CF9AE}" pid="4" name="ContentTypeId">
    <vt:lpwstr>0x0101005661A81A9FFEFC4EAA08D799F31637E5</vt:lpwstr>
  </property>
  <property fmtid="{D5CDD505-2E9C-101B-9397-08002B2CF9AE}" pid="5" name="Order">
    <vt:r8>100</vt:r8>
  </property>
  <property fmtid="{D5CDD505-2E9C-101B-9397-08002B2CF9AE}" pid="6" name="MediaServiceImageTags">
    <vt:lpwstr/>
  </property>
</Properties>
</file>